
<file path=[Content_Types].xml><?xml version="1.0" encoding="utf-8"?>
<Types xmlns="http://schemas.openxmlformats.org/package/2006/content-types">
  <Default Extension="xml" ContentType="application/xml"/>
  <Default Extension="jpe" ContentType="image/jpe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667" r:id="rId3"/>
    <p:sldMasterId id="2147483702" r:id="rId4"/>
    <p:sldMasterId id="2147483719" r:id="rId5"/>
    <p:sldMasterId id="2147483654" r:id="rId6"/>
    <p:sldMasterId id="2147483672" r:id="rId7"/>
    <p:sldMasterId id="2147483674" r:id="rId8"/>
    <p:sldMasterId id="2147483656" r:id="rId9"/>
  </p:sldMasterIdLst>
  <p:notesMasterIdLst>
    <p:notesMasterId r:id="rId25"/>
  </p:notesMasterIdLst>
  <p:handoutMasterIdLst>
    <p:handoutMasterId r:id="rId26"/>
  </p:handoutMasterIdLst>
  <p:sldIdLst>
    <p:sldId id="791" r:id="rId10"/>
    <p:sldId id="809" r:id="rId11"/>
    <p:sldId id="810" r:id="rId12"/>
    <p:sldId id="813" r:id="rId13"/>
    <p:sldId id="814" r:id="rId14"/>
    <p:sldId id="824" r:id="rId15"/>
    <p:sldId id="820" r:id="rId16"/>
    <p:sldId id="821" r:id="rId17"/>
    <p:sldId id="822" r:id="rId18"/>
    <p:sldId id="815" r:id="rId19"/>
    <p:sldId id="808" r:id="rId20"/>
    <p:sldId id="828" r:id="rId21"/>
    <p:sldId id="829" r:id="rId22"/>
    <p:sldId id="826" r:id="rId23"/>
    <p:sldId id="82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36"/>
    <a:srgbClr val="008265"/>
    <a:srgbClr val="295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6" autoAdjust="0"/>
    <p:restoredTop sz="99839" autoAdjust="0"/>
  </p:normalViewPr>
  <p:slideViewPr>
    <p:cSldViewPr>
      <p:cViewPr>
        <p:scale>
          <a:sx n="100" d="100"/>
          <a:sy n="100" d="100"/>
        </p:scale>
        <p:origin x="-1376" y="-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7CCB5-990C-43CA-B3FC-1D778F60BB1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3E8969B0-A14A-4A39-80B2-58AEEE8AF6D0}">
      <dgm:prSet phldrT="[Texto]"/>
      <dgm:spPr/>
      <dgm:t>
        <a:bodyPr/>
        <a:lstStyle/>
        <a:p>
          <a:r>
            <a:rPr lang="es-PA" b="1" dirty="0" smtClean="0"/>
            <a:t>UEP Penonomé II, S.A.</a:t>
          </a:r>
          <a:endParaRPr lang="es-PA" b="1" dirty="0"/>
        </a:p>
      </dgm:t>
    </dgm:pt>
    <dgm:pt modelId="{21D68688-E735-44A3-93C0-F59E357E785E}" type="parTrans" cxnId="{303D7506-91CF-458E-869B-A388F2B4775D}">
      <dgm:prSet/>
      <dgm:spPr/>
      <dgm:t>
        <a:bodyPr/>
        <a:lstStyle/>
        <a:p>
          <a:endParaRPr lang="es-PA"/>
        </a:p>
      </dgm:t>
    </dgm:pt>
    <dgm:pt modelId="{7D7B07C3-7200-4BFA-8FA6-90029F6B381C}" type="sibTrans" cxnId="{303D7506-91CF-458E-869B-A388F2B4775D}">
      <dgm:prSet/>
      <dgm:spPr/>
      <dgm:t>
        <a:bodyPr/>
        <a:lstStyle/>
        <a:p>
          <a:endParaRPr lang="es-PA"/>
        </a:p>
      </dgm:t>
    </dgm:pt>
    <dgm:pt modelId="{7F4A9401-D94E-4A9C-B3B2-E5FA0AC71146}">
      <dgm:prSet phldrT="[Texto]"/>
      <dgm:spPr/>
      <dgm:t>
        <a:bodyPr/>
        <a:lstStyle/>
        <a:p>
          <a:r>
            <a:rPr lang="es-PA" dirty="0" smtClean="0"/>
            <a:t>Fases II y III del proyecto.  Propiedad de </a:t>
          </a:r>
          <a:r>
            <a:rPr lang="es-PA" b="1" u="sng" dirty="0" smtClean="0"/>
            <a:t>InterEnergy Holdings.</a:t>
          </a:r>
          <a:endParaRPr lang="es-PA" b="1" u="sng" dirty="0"/>
        </a:p>
      </dgm:t>
    </dgm:pt>
    <dgm:pt modelId="{4D96D57E-840A-4887-A50F-B9F455BAD7C4}" type="parTrans" cxnId="{72CD8C17-16BD-49CB-A4BC-2F6AC9E2C25A}">
      <dgm:prSet/>
      <dgm:spPr/>
      <dgm:t>
        <a:bodyPr/>
        <a:lstStyle/>
        <a:p>
          <a:endParaRPr lang="es-PA"/>
        </a:p>
      </dgm:t>
    </dgm:pt>
    <dgm:pt modelId="{3072EEE4-704F-42DE-BF86-427F6896DEA0}" type="sibTrans" cxnId="{72CD8C17-16BD-49CB-A4BC-2F6AC9E2C25A}">
      <dgm:prSet/>
      <dgm:spPr/>
      <dgm:t>
        <a:bodyPr/>
        <a:lstStyle/>
        <a:p>
          <a:endParaRPr lang="es-PA"/>
        </a:p>
      </dgm:t>
    </dgm:pt>
    <dgm:pt modelId="{863F015F-6ADE-44B1-89DF-587CEE5490A5}">
      <dgm:prSet phldrT="[Texto]"/>
      <dgm:spPr/>
      <dgm:t>
        <a:bodyPr/>
        <a:lstStyle/>
        <a:p>
          <a:r>
            <a:rPr lang="es-PA" dirty="0" smtClean="0"/>
            <a:t>Parque Eólico Laudato Si’</a:t>
          </a:r>
          <a:endParaRPr lang="es-PA" dirty="0"/>
        </a:p>
      </dgm:t>
    </dgm:pt>
    <dgm:pt modelId="{BD5741DA-7A08-4622-8117-F3C4AD8DAF58}" type="parTrans" cxnId="{875CE4A1-DCD7-49ED-9807-8572D325A4E9}">
      <dgm:prSet/>
      <dgm:spPr/>
      <dgm:t>
        <a:bodyPr/>
        <a:lstStyle/>
        <a:p>
          <a:endParaRPr lang="es-PA"/>
        </a:p>
      </dgm:t>
    </dgm:pt>
    <dgm:pt modelId="{02E14449-3837-4480-8A57-001C940F322E}" type="sibTrans" cxnId="{875CE4A1-DCD7-49ED-9807-8572D325A4E9}">
      <dgm:prSet/>
      <dgm:spPr/>
      <dgm:t>
        <a:bodyPr/>
        <a:lstStyle/>
        <a:p>
          <a:endParaRPr lang="es-PA"/>
        </a:p>
      </dgm:t>
    </dgm:pt>
    <dgm:pt modelId="{B4A5ADD8-5755-41A6-9759-5E5462DBE6ED}">
      <dgm:prSet phldrT="[Texto]"/>
      <dgm:spPr/>
      <dgm:t>
        <a:bodyPr/>
        <a:lstStyle/>
        <a:p>
          <a:r>
            <a:rPr lang="es-PA" dirty="0" smtClean="0"/>
            <a:t>Fase II con Capacidad de 165 MW – 66 unidades de 2.5 MW c/u.</a:t>
          </a:r>
          <a:endParaRPr lang="es-PA" dirty="0"/>
        </a:p>
      </dgm:t>
    </dgm:pt>
    <dgm:pt modelId="{7585F95B-A13B-407A-9AF3-8E07FBE4F267}" type="parTrans" cxnId="{BC2A9700-D29F-420D-96F7-D2963B775C8B}">
      <dgm:prSet/>
      <dgm:spPr/>
      <dgm:t>
        <a:bodyPr/>
        <a:lstStyle/>
        <a:p>
          <a:endParaRPr lang="es-PA"/>
        </a:p>
      </dgm:t>
    </dgm:pt>
    <dgm:pt modelId="{6ED774B9-FF96-40D1-9095-F4E5C183D991}" type="sibTrans" cxnId="{BC2A9700-D29F-420D-96F7-D2963B775C8B}">
      <dgm:prSet/>
      <dgm:spPr/>
      <dgm:t>
        <a:bodyPr/>
        <a:lstStyle/>
        <a:p>
          <a:endParaRPr lang="es-PA"/>
        </a:p>
      </dgm:t>
    </dgm:pt>
    <dgm:pt modelId="{B9B8103F-31C7-4B27-BA0D-0E3391E81307}">
      <dgm:prSet phldrT="[Texto]"/>
      <dgm:spPr/>
      <dgm:t>
        <a:bodyPr/>
        <a:lstStyle/>
        <a:p>
          <a:r>
            <a:rPr lang="es-PA" dirty="0" smtClean="0"/>
            <a:t>Fase III con Capacidad de 50 MW – 20 unidades de 2.5 MW c/u.</a:t>
          </a:r>
          <a:endParaRPr lang="es-PA" dirty="0"/>
        </a:p>
      </dgm:t>
    </dgm:pt>
    <dgm:pt modelId="{BCD54570-D65D-4C37-A139-E76913BB5532}" type="parTrans" cxnId="{86365D0D-9B78-4332-A475-25ADDD31CFF8}">
      <dgm:prSet/>
      <dgm:spPr/>
      <dgm:t>
        <a:bodyPr/>
        <a:lstStyle/>
        <a:p>
          <a:endParaRPr lang="es-PA"/>
        </a:p>
      </dgm:t>
    </dgm:pt>
    <dgm:pt modelId="{49B0607D-06D7-4054-A9BC-6C18B556CEDB}" type="sibTrans" cxnId="{86365D0D-9B78-4332-A475-25ADDD31CFF8}">
      <dgm:prSet/>
      <dgm:spPr/>
      <dgm:t>
        <a:bodyPr/>
        <a:lstStyle/>
        <a:p>
          <a:endParaRPr lang="es-PA"/>
        </a:p>
      </dgm:t>
    </dgm:pt>
    <dgm:pt modelId="{7A3A1087-C488-4DF3-813E-443F71AB0528}">
      <dgm:prSet phldrT="[Texto]"/>
      <dgm:spPr/>
      <dgm:t>
        <a:bodyPr/>
        <a:lstStyle/>
        <a:p>
          <a:r>
            <a:rPr lang="es-PA" dirty="0" smtClean="0"/>
            <a:t>Se estima que inicie construcción a partir del 2016.</a:t>
          </a:r>
          <a:endParaRPr lang="es-PA" dirty="0"/>
        </a:p>
      </dgm:t>
    </dgm:pt>
    <dgm:pt modelId="{24A46FB5-06A1-4957-9AE8-41D47CC395C9}">
      <dgm:prSet phldrT="[Texto]"/>
      <dgm:spPr/>
      <dgm:t>
        <a:bodyPr/>
        <a:lstStyle/>
        <a:p>
          <a:r>
            <a:rPr lang="es-PA" dirty="0" smtClean="0"/>
            <a:t>Fase aún en desarrollo, con capacidad instalada de 67.5 MW</a:t>
          </a:r>
          <a:endParaRPr lang="es-PA" dirty="0"/>
        </a:p>
      </dgm:t>
    </dgm:pt>
    <dgm:pt modelId="{A9E2C605-6CE6-4999-BE3A-25AD3E934E3A}">
      <dgm:prSet phldrT="[Texto]"/>
      <dgm:spPr/>
      <dgm:t>
        <a:bodyPr/>
        <a:lstStyle/>
        <a:p>
          <a:r>
            <a:rPr lang="es-PA" dirty="0" smtClean="0"/>
            <a:t>Fase IV del proyecto.  Propiedad de Unión Eólica Panameña (UEP).</a:t>
          </a:r>
          <a:endParaRPr lang="es-PA" dirty="0"/>
        </a:p>
      </dgm:t>
    </dgm:pt>
    <dgm:pt modelId="{B52E2D25-21ED-47A4-AB12-49BBBC2FA6D3}">
      <dgm:prSet phldrT="[Texto]"/>
      <dgm:spPr/>
      <dgm:t>
        <a:bodyPr/>
        <a:lstStyle/>
        <a:p>
          <a:r>
            <a:rPr lang="es-PA" b="1" dirty="0" smtClean="0"/>
            <a:t>UEP Penonomé III, S.A.</a:t>
          </a:r>
          <a:endParaRPr lang="es-PA" b="1" dirty="0"/>
        </a:p>
      </dgm:t>
    </dgm:pt>
    <dgm:pt modelId="{2AA12A41-0CC9-45F9-9E6C-B0579AD590E3}" type="sibTrans" cxnId="{E395709E-C969-4061-8A0F-1C3FE8CD4A0F}">
      <dgm:prSet/>
      <dgm:spPr/>
      <dgm:t>
        <a:bodyPr/>
        <a:lstStyle/>
        <a:p>
          <a:endParaRPr lang="es-PA"/>
        </a:p>
      </dgm:t>
    </dgm:pt>
    <dgm:pt modelId="{FC8D96F0-33D7-463B-B5C5-7EF4A81FE3F6}" type="parTrans" cxnId="{E395709E-C969-4061-8A0F-1C3FE8CD4A0F}">
      <dgm:prSet/>
      <dgm:spPr/>
      <dgm:t>
        <a:bodyPr/>
        <a:lstStyle/>
        <a:p>
          <a:endParaRPr lang="es-PA"/>
        </a:p>
      </dgm:t>
    </dgm:pt>
    <dgm:pt modelId="{1C4CE34E-FE5E-4471-8246-0B6F5E0641CE}" type="sibTrans" cxnId="{CA23DE92-3455-4538-ADF8-2808F12793D8}">
      <dgm:prSet/>
      <dgm:spPr/>
      <dgm:t>
        <a:bodyPr/>
        <a:lstStyle/>
        <a:p>
          <a:endParaRPr lang="es-PA"/>
        </a:p>
      </dgm:t>
    </dgm:pt>
    <dgm:pt modelId="{805A3EEA-C84D-460D-BBE6-474E63FFD997}" type="parTrans" cxnId="{CA23DE92-3455-4538-ADF8-2808F12793D8}">
      <dgm:prSet/>
      <dgm:spPr/>
      <dgm:t>
        <a:bodyPr/>
        <a:lstStyle/>
        <a:p>
          <a:endParaRPr lang="es-PA"/>
        </a:p>
      </dgm:t>
    </dgm:pt>
    <dgm:pt modelId="{4968AE6F-C1F1-4028-8477-813A85302958}" type="sibTrans" cxnId="{1D8947CE-ECE1-4ADB-A25C-507DFFBC8FDE}">
      <dgm:prSet/>
      <dgm:spPr/>
      <dgm:t>
        <a:bodyPr/>
        <a:lstStyle/>
        <a:p>
          <a:endParaRPr lang="es-PA"/>
        </a:p>
      </dgm:t>
    </dgm:pt>
    <dgm:pt modelId="{DAD75E59-713E-4FFF-9DCC-B6598A1CF32D}" type="parTrans" cxnId="{1D8947CE-ECE1-4ADB-A25C-507DFFBC8FDE}">
      <dgm:prSet/>
      <dgm:spPr/>
      <dgm:t>
        <a:bodyPr/>
        <a:lstStyle/>
        <a:p>
          <a:endParaRPr lang="es-PA"/>
        </a:p>
      </dgm:t>
    </dgm:pt>
    <dgm:pt modelId="{175A32A0-EF24-47FA-963C-647F6EC649A0}" type="sibTrans" cxnId="{D4EEE1D0-5342-4E5C-9F32-9C6DA74BEA1D}">
      <dgm:prSet/>
      <dgm:spPr/>
      <dgm:t>
        <a:bodyPr/>
        <a:lstStyle/>
        <a:p>
          <a:endParaRPr lang="es-PA"/>
        </a:p>
      </dgm:t>
    </dgm:pt>
    <dgm:pt modelId="{C1FAE5BC-95E1-48C4-8ED6-CE63188335B1}" type="parTrans" cxnId="{D4EEE1D0-5342-4E5C-9F32-9C6DA74BEA1D}">
      <dgm:prSet/>
      <dgm:spPr/>
      <dgm:t>
        <a:bodyPr/>
        <a:lstStyle/>
        <a:p>
          <a:endParaRPr lang="es-PA"/>
        </a:p>
      </dgm:t>
    </dgm:pt>
    <dgm:pt modelId="{3C874571-FE2D-4C47-BA43-DE536A2D93BD}">
      <dgm:prSet phldrT="[Texto]"/>
      <dgm:spPr/>
      <dgm:t>
        <a:bodyPr/>
        <a:lstStyle/>
        <a:p>
          <a:r>
            <a:rPr lang="es-PA" dirty="0" smtClean="0"/>
            <a:t>22 unidades de 2.5 MW cada una.</a:t>
          </a:r>
          <a:endParaRPr lang="es-PA" dirty="0"/>
        </a:p>
      </dgm:t>
    </dgm:pt>
    <dgm:pt modelId="{3AD87DD7-2840-4F49-BD99-DFEBA7D98F06}">
      <dgm:prSet phldrT="[Texto]"/>
      <dgm:spPr/>
      <dgm:t>
        <a:bodyPr/>
        <a:lstStyle/>
        <a:p>
          <a:r>
            <a:rPr lang="es-PA" dirty="0" smtClean="0"/>
            <a:t>55 MW de Capacidad Instalada.</a:t>
          </a:r>
          <a:endParaRPr lang="es-PA" dirty="0"/>
        </a:p>
      </dgm:t>
    </dgm:pt>
    <dgm:pt modelId="{B2795C9E-DFFB-421A-8FF3-758DB1F12B2B}">
      <dgm:prSet phldrT="[Texto]"/>
      <dgm:spPr/>
      <dgm:t>
        <a:bodyPr/>
        <a:lstStyle/>
        <a:p>
          <a:r>
            <a:rPr lang="es-PA" dirty="0" smtClean="0"/>
            <a:t>Fase I del proyecto.  Propiedad de Goldwind </a:t>
          </a:r>
          <a:r>
            <a:rPr lang="es-PA" dirty="0" err="1" smtClean="0"/>
            <a:t>Americas</a:t>
          </a:r>
          <a:r>
            <a:rPr lang="es-PA" dirty="0" smtClean="0"/>
            <a:t>.</a:t>
          </a:r>
          <a:endParaRPr lang="es-PA" dirty="0"/>
        </a:p>
      </dgm:t>
    </dgm:pt>
    <dgm:pt modelId="{6ABE4100-2AB3-481B-BBE3-4B2C52DEEAAD}">
      <dgm:prSet phldrT="[Texto]"/>
      <dgm:spPr/>
      <dgm:t>
        <a:bodyPr/>
        <a:lstStyle/>
        <a:p>
          <a:r>
            <a:rPr lang="es-PA" b="1" dirty="0" smtClean="0"/>
            <a:t>UEP Penonomé I, S.A.</a:t>
          </a:r>
          <a:endParaRPr lang="es-PA" b="1" dirty="0"/>
        </a:p>
      </dgm:t>
    </dgm:pt>
    <dgm:pt modelId="{9F46CF8C-2D45-4FE8-AADC-028DB9903798}" type="sibTrans" cxnId="{70E86F1F-C75E-4740-B6E2-6673831AE4F8}">
      <dgm:prSet/>
      <dgm:spPr/>
      <dgm:t>
        <a:bodyPr/>
        <a:lstStyle/>
        <a:p>
          <a:endParaRPr lang="es-PA"/>
        </a:p>
      </dgm:t>
    </dgm:pt>
    <dgm:pt modelId="{5E720E9E-44D4-417C-B8B2-707B03B87531}" type="parTrans" cxnId="{70E86F1F-C75E-4740-B6E2-6673831AE4F8}">
      <dgm:prSet/>
      <dgm:spPr/>
      <dgm:t>
        <a:bodyPr/>
        <a:lstStyle/>
        <a:p>
          <a:endParaRPr lang="es-PA"/>
        </a:p>
      </dgm:t>
    </dgm:pt>
    <dgm:pt modelId="{4EB46D1B-F985-4E5D-BE93-A8ADFDD5207C}" type="sibTrans" cxnId="{49694D3D-A23F-4AA9-9685-964633D166FD}">
      <dgm:prSet/>
      <dgm:spPr/>
      <dgm:t>
        <a:bodyPr/>
        <a:lstStyle/>
        <a:p>
          <a:endParaRPr lang="es-PA"/>
        </a:p>
      </dgm:t>
    </dgm:pt>
    <dgm:pt modelId="{AE6C8A6A-5C1E-4C39-802B-BC9B83CE4772}" type="parTrans" cxnId="{49694D3D-A23F-4AA9-9685-964633D166FD}">
      <dgm:prSet/>
      <dgm:spPr/>
      <dgm:t>
        <a:bodyPr/>
        <a:lstStyle/>
        <a:p>
          <a:endParaRPr lang="es-PA"/>
        </a:p>
      </dgm:t>
    </dgm:pt>
    <dgm:pt modelId="{A15078DA-2629-4E4E-A939-0E03EA59C386}" type="sibTrans" cxnId="{B9196B22-C48F-4848-B153-7124A5D4772F}">
      <dgm:prSet/>
      <dgm:spPr/>
      <dgm:t>
        <a:bodyPr/>
        <a:lstStyle/>
        <a:p>
          <a:endParaRPr lang="es-PA"/>
        </a:p>
      </dgm:t>
    </dgm:pt>
    <dgm:pt modelId="{1B4AAD5E-5FB7-48A7-9063-29C786C79075}" type="parTrans" cxnId="{B9196B22-C48F-4848-B153-7124A5D4772F}">
      <dgm:prSet/>
      <dgm:spPr/>
      <dgm:t>
        <a:bodyPr/>
        <a:lstStyle/>
        <a:p>
          <a:endParaRPr lang="es-PA"/>
        </a:p>
      </dgm:t>
    </dgm:pt>
    <dgm:pt modelId="{89440B81-B70C-4B59-AD71-1ED4F1D199F4}" type="sibTrans" cxnId="{3DE50E13-A4D7-474B-AAAE-5AE43DE01358}">
      <dgm:prSet/>
      <dgm:spPr/>
      <dgm:t>
        <a:bodyPr/>
        <a:lstStyle/>
        <a:p>
          <a:endParaRPr lang="es-PA"/>
        </a:p>
      </dgm:t>
    </dgm:pt>
    <dgm:pt modelId="{87BB37C5-4CF9-4216-BD7C-A88F7C76EBF1}" type="parTrans" cxnId="{3DE50E13-A4D7-474B-AAAE-5AE43DE01358}">
      <dgm:prSet/>
      <dgm:spPr/>
      <dgm:t>
        <a:bodyPr/>
        <a:lstStyle/>
        <a:p>
          <a:endParaRPr lang="es-PA"/>
        </a:p>
      </dgm:t>
    </dgm:pt>
    <dgm:pt modelId="{2984CBAD-70C3-496F-8B69-D2858CFCBC1A}" type="pres">
      <dgm:prSet presAssocID="{DC27CCB5-990C-43CA-B3FC-1D778F60BB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84F83276-9245-4936-8A06-81AA12711E36}" type="pres">
      <dgm:prSet presAssocID="{6ABE4100-2AB3-481B-BBE3-4B2C52DEEAAD}" presName="comp" presStyleCnt="0"/>
      <dgm:spPr/>
    </dgm:pt>
    <dgm:pt modelId="{79F572BE-0FFF-4F6A-B663-00390A8D01C7}" type="pres">
      <dgm:prSet presAssocID="{6ABE4100-2AB3-481B-BBE3-4B2C52DEEAAD}" presName="box" presStyleLbl="node1" presStyleIdx="0" presStyleCnt="3" custLinFactNeighborX="-9583" custLinFactNeighborY="-2762"/>
      <dgm:spPr/>
      <dgm:t>
        <a:bodyPr/>
        <a:lstStyle/>
        <a:p>
          <a:endParaRPr lang="es-PA"/>
        </a:p>
      </dgm:t>
    </dgm:pt>
    <dgm:pt modelId="{785CAB1D-46C1-4EDD-B4A2-ADBD9CF68634}" type="pres">
      <dgm:prSet presAssocID="{6ABE4100-2AB3-481B-BBE3-4B2C52DEEAAD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50" t="500" r="-6250" b="500"/>
          </a:stretch>
        </a:blipFill>
      </dgm:spPr>
    </dgm:pt>
    <dgm:pt modelId="{DAF017CC-5728-4040-B5F9-0C813CBC752A}" type="pres">
      <dgm:prSet presAssocID="{6ABE4100-2AB3-481B-BBE3-4B2C52DEEAA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79CB9FD-CAC6-4921-A146-3C6ED60C1ACA}" type="pres">
      <dgm:prSet presAssocID="{9F46CF8C-2D45-4FE8-AADC-028DB9903798}" presName="spacer" presStyleCnt="0"/>
      <dgm:spPr/>
    </dgm:pt>
    <dgm:pt modelId="{1799C851-E8AC-47BC-BAC6-58859DF2C4B5}" type="pres">
      <dgm:prSet presAssocID="{3E8969B0-A14A-4A39-80B2-58AEEE8AF6D0}" presName="comp" presStyleCnt="0"/>
      <dgm:spPr/>
    </dgm:pt>
    <dgm:pt modelId="{511636FA-8844-4027-A1A0-D915A5301C3C}" type="pres">
      <dgm:prSet presAssocID="{3E8969B0-A14A-4A39-80B2-58AEEE8AF6D0}" presName="box" presStyleLbl="node1" presStyleIdx="1" presStyleCnt="3"/>
      <dgm:spPr/>
      <dgm:t>
        <a:bodyPr/>
        <a:lstStyle/>
        <a:p>
          <a:endParaRPr lang="es-PA"/>
        </a:p>
      </dgm:t>
    </dgm:pt>
    <dgm:pt modelId="{32786635-314E-4CA9-AE98-16EAC807A08D}" type="pres">
      <dgm:prSet presAssocID="{3E8969B0-A14A-4A39-80B2-58AEEE8AF6D0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50" t="500" r="1250" b="500"/>
          </a:stretch>
        </a:blipFill>
      </dgm:spPr>
      <dgm:t>
        <a:bodyPr/>
        <a:lstStyle/>
        <a:p>
          <a:endParaRPr lang="es-ES"/>
        </a:p>
      </dgm:t>
    </dgm:pt>
    <dgm:pt modelId="{E5C46186-7F9B-4356-A6C8-5B03F2E8B84E}" type="pres">
      <dgm:prSet presAssocID="{3E8969B0-A14A-4A39-80B2-58AEEE8AF6D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A4B59AC-4DC2-4DB1-B0B2-2DA1BCF22271}" type="pres">
      <dgm:prSet presAssocID="{7D7B07C3-7200-4BFA-8FA6-90029F6B381C}" presName="spacer" presStyleCnt="0"/>
      <dgm:spPr/>
    </dgm:pt>
    <dgm:pt modelId="{A5B764A7-20B6-4BE7-9A2D-789CF51B1E58}" type="pres">
      <dgm:prSet presAssocID="{B52E2D25-21ED-47A4-AB12-49BBBC2FA6D3}" presName="comp" presStyleCnt="0"/>
      <dgm:spPr/>
    </dgm:pt>
    <dgm:pt modelId="{8C6C516A-F0AD-447E-99B3-84E562A66858}" type="pres">
      <dgm:prSet presAssocID="{B52E2D25-21ED-47A4-AB12-49BBBC2FA6D3}" presName="box" presStyleLbl="node1" presStyleIdx="2" presStyleCnt="3"/>
      <dgm:spPr/>
      <dgm:t>
        <a:bodyPr/>
        <a:lstStyle/>
        <a:p>
          <a:endParaRPr lang="es-PA"/>
        </a:p>
      </dgm:t>
    </dgm:pt>
    <dgm:pt modelId="{70747DED-151E-4575-A0A6-51AC987539AA}" type="pres">
      <dgm:prSet presAssocID="{B52E2D25-21ED-47A4-AB12-49BBBC2FA6D3}" presName="img" presStyleLbl="fgImgPlac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50" t="500" r="1250" b="500"/>
          </a:stretch>
        </a:blipFill>
      </dgm:spPr>
      <dgm:t>
        <a:bodyPr/>
        <a:lstStyle/>
        <a:p>
          <a:endParaRPr lang="es-ES"/>
        </a:p>
      </dgm:t>
    </dgm:pt>
    <dgm:pt modelId="{F6D5B319-8668-4C2B-BD1C-338AE58C6D1E}" type="pres">
      <dgm:prSet presAssocID="{B52E2D25-21ED-47A4-AB12-49BBBC2FA6D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CA23DE92-3455-4538-ADF8-2808F12793D8}" srcId="{B52E2D25-21ED-47A4-AB12-49BBBC2FA6D3}" destId="{7A3A1087-C488-4DF3-813E-443F71AB0528}" srcOrd="2" destOrd="0" parTransId="{805A3EEA-C84D-460D-BBE6-474E63FFD997}" sibTransId="{1C4CE34E-FE5E-4471-8246-0B6F5E0641CE}"/>
    <dgm:cxn modelId="{63EBE5BA-28E1-9748-9290-E167648BF4A1}" type="presOf" srcId="{6ABE4100-2AB3-481B-BBE3-4B2C52DEEAAD}" destId="{DAF017CC-5728-4040-B5F9-0C813CBC752A}" srcOrd="1" destOrd="0" presId="urn:microsoft.com/office/officeart/2005/8/layout/vList4"/>
    <dgm:cxn modelId="{0F84C355-8FC4-5D41-80D2-99922ACE82BC}" type="presOf" srcId="{B2795C9E-DFFB-421A-8FF3-758DB1F12B2B}" destId="{DAF017CC-5728-4040-B5F9-0C813CBC752A}" srcOrd="1" destOrd="1" presId="urn:microsoft.com/office/officeart/2005/8/layout/vList4"/>
    <dgm:cxn modelId="{8092C66F-49B8-8D4F-9838-E1337D5662F2}" type="presOf" srcId="{7A3A1087-C488-4DF3-813E-443F71AB0528}" destId="{8C6C516A-F0AD-447E-99B3-84E562A66858}" srcOrd="0" destOrd="3" presId="urn:microsoft.com/office/officeart/2005/8/layout/vList4"/>
    <dgm:cxn modelId="{9C12C45D-4BE5-9143-8E78-BE488D36D34A}" type="presOf" srcId="{3E8969B0-A14A-4A39-80B2-58AEEE8AF6D0}" destId="{E5C46186-7F9B-4356-A6C8-5B03F2E8B84E}" srcOrd="1" destOrd="0" presId="urn:microsoft.com/office/officeart/2005/8/layout/vList4"/>
    <dgm:cxn modelId="{BACE1F38-B7D4-8644-8864-AB4ED5F3BD2E}" type="presOf" srcId="{3AD87DD7-2840-4F49-BD99-DFEBA7D98F06}" destId="{79F572BE-0FFF-4F6A-B663-00390A8D01C7}" srcOrd="0" destOrd="2" presId="urn:microsoft.com/office/officeart/2005/8/layout/vList4"/>
    <dgm:cxn modelId="{86365D0D-9B78-4332-A475-25ADDD31CFF8}" srcId="{3E8969B0-A14A-4A39-80B2-58AEEE8AF6D0}" destId="{B9B8103F-31C7-4B27-BA0D-0E3391E81307}" srcOrd="2" destOrd="0" parTransId="{BCD54570-D65D-4C37-A139-E76913BB5532}" sibTransId="{49B0607D-06D7-4054-A9BC-6C18B556CEDB}"/>
    <dgm:cxn modelId="{3DE50E13-A4D7-474B-AAAE-5AE43DE01358}" srcId="{6ABE4100-2AB3-481B-BBE3-4B2C52DEEAAD}" destId="{B2795C9E-DFFB-421A-8FF3-758DB1F12B2B}" srcOrd="0" destOrd="0" parTransId="{87BB37C5-4CF9-4216-BD7C-A88F7C76EBF1}" sibTransId="{89440B81-B70C-4B59-AD71-1ED4F1D199F4}"/>
    <dgm:cxn modelId="{7D7F04F1-417D-6B4A-A380-D5AD50D4C222}" type="presOf" srcId="{B52E2D25-21ED-47A4-AB12-49BBBC2FA6D3}" destId="{F6D5B319-8668-4C2B-BD1C-338AE58C6D1E}" srcOrd="1" destOrd="0" presId="urn:microsoft.com/office/officeart/2005/8/layout/vList4"/>
    <dgm:cxn modelId="{5931E612-1F16-904C-9646-C09295DD00ED}" type="presOf" srcId="{863F015F-6ADE-44B1-89DF-587CEE5490A5}" destId="{E5C46186-7F9B-4356-A6C8-5B03F2E8B84E}" srcOrd="1" destOrd="4" presId="urn:microsoft.com/office/officeart/2005/8/layout/vList4"/>
    <dgm:cxn modelId="{BEDCBA55-7E14-1542-ADB7-CD2F322D6214}" type="presOf" srcId="{A9E2C605-6CE6-4999-BE3A-25AD3E934E3A}" destId="{F6D5B319-8668-4C2B-BD1C-338AE58C6D1E}" srcOrd="1" destOrd="1" presId="urn:microsoft.com/office/officeart/2005/8/layout/vList4"/>
    <dgm:cxn modelId="{D1FF4F01-58FA-6945-92FB-D8AD05F40389}" type="presOf" srcId="{6ABE4100-2AB3-481B-BBE3-4B2C52DEEAAD}" destId="{79F572BE-0FFF-4F6A-B663-00390A8D01C7}" srcOrd="0" destOrd="0" presId="urn:microsoft.com/office/officeart/2005/8/layout/vList4"/>
    <dgm:cxn modelId="{1F56508C-9E9D-9946-878E-62C19306B669}" type="presOf" srcId="{B9B8103F-31C7-4B27-BA0D-0E3391E81307}" destId="{E5C46186-7F9B-4356-A6C8-5B03F2E8B84E}" srcOrd="1" destOrd="3" presId="urn:microsoft.com/office/officeart/2005/8/layout/vList4"/>
    <dgm:cxn modelId="{1D8947CE-ECE1-4ADB-A25C-507DFFBC8FDE}" srcId="{B52E2D25-21ED-47A4-AB12-49BBBC2FA6D3}" destId="{24A46FB5-06A1-4957-9AE8-41D47CC395C9}" srcOrd="1" destOrd="0" parTransId="{DAD75E59-713E-4FFF-9DCC-B6598A1CF32D}" sibTransId="{4968AE6F-C1F1-4028-8477-813A85302958}"/>
    <dgm:cxn modelId="{D4EEE1D0-5342-4E5C-9F32-9C6DA74BEA1D}" srcId="{B52E2D25-21ED-47A4-AB12-49BBBC2FA6D3}" destId="{A9E2C605-6CE6-4999-BE3A-25AD3E934E3A}" srcOrd="0" destOrd="0" parTransId="{C1FAE5BC-95E1-48C4-8ED6-CE63188335B1}" sibTransId="{175A32A0-EF24-47FA-963C-647F6EC649A0}"/>
    <dgm:cxn modelId="{B9196B22-C48F-4848-B153-7124A5D4772F}" srcId="{6ABE4100-2AB3-481B-BBE3-4B2C52DEEAAD}" destId="{3AD87DD7-2840-4F49-BD99-DFEBA7D98F06}" srcOrd="1" destOrd="0" parTransId="{1B4AAD5E-5FB7-48A7-9063-29C786C79075}" sibTransId="{A15078DA-2629-4E4E-A939-0E03EA59C386}"/>
    <dgm:cxn modelId="{1DD11F0C-C4DD-FC41-8E70-CBAE5F1459ED}" type="presOf" srcId="{7F4A9401-D94E-4A9C-B3B2-E5FA0AC71146}" destId="{E5C46186-7F9B-4356-A6C8-5B03F2E8B84E}" srcOrd="1" destOrd="1" presId="urn:microsoft.com/office/officeart/2005/8/layout/vList4"/>
    <dgm:cxn modelId="{FE8164D5-D8E6-3F41-B625-93E1D848708E}" type="presOf" srcId="{24A46FB5-06A1-4957-9AE8-41D47CC395C9}" destId="{8C6C516A-F0AD-447E-99B3-84E562A66858}" srcOrd="0" destOrd="2" presId="urn:microsoft.com/office/officeart/2005/8/layout/vList4"/>
    <dgm:cxn modelId="{04593BC4-6985-134A-8E0B-7ECE6A2B087E}" type="presOf" srcId="{B2795C9E-DFFB-421A-8FF3-758DB1F12B2B}" destId="{79F572BE-0FFF-4F6A-B663-00390A8D01C7}" srcOrd="0" destOrd="1" presId="urn:microsoft.com/office/officeart/2005/8/layout/vList4"/>
    <dgm:cxn modelId="{875CE4A1-DCD7-49ED-9807-8572D325A4E9}" srcId="{3E8969B0-A14A-4A39-80B2-58AEEE8AF6D0}" destId="{863F015F-6ADE-44B1-89DF-587CEE5490A5}" srcOrd="3" destOrd="0" parTransId="{BD5741DA-7A08-4622-8117-F3C4AD8DAF58}" sibTransId="{02E14449-3837-4480-8A57-001C940F322E}"/>
    <dgm:cxn modelId="{49694D3D-A23F-4AA9-9685-964633D166FD}" srcId="{6ABE4100-2AB3-481B-BBE3-4B2C52DEEAAD}" destId="{3C874571-FE2D-4C47-BA43-DE536A2D93BD}" srcOrd="2" destOrd="0" parTransId="{AE6C8A6A-5C1E-4C39-802B-BC9B83CE4772}" sibTransId="{4EB46D1B-F985-4E5D-BE93-A8ADFDD5207C}"/>
    <dgm:cxn modelId="{A0E73667-6B95-384F-BCCD-DAA037AE921F}" type="presOf" srcId="{3C874571-FE2D-4C47-BA43-DE536A2D93BD}" destId="{DAF017CC-5728-4040-B5F9-0C813CBC752A}" srcOrd="1" destOrd="3" presId="urn:microsoft.com/office/officeart/2005/8/layout/vList4"/>
    <dgm:cxn modelId="{77AB4947-712C-984F-8C0B-A0F79047955A}" type="presOf" srcId="{863F015F-6ADE-44B1-89DF-587CEE5490A5}" destId="{511636FA-8844-4027-A1A0-D915A5301C3C}" srcOrd="0" destOrd="4" presId="urn:microsoft.com/office/officeart/2005/8/layout/vList4"/>
    <dgm:cxn modelId="{ECDA8596-7DAC-5243-8F82-95F7BD9EAC2E}" type="presOf" srcId="{3C874571-FE2D-4C47-BA43-DE536A2D93BD}" destId="{79F572BE-0FFF-4F6A-B663-00390A8D01C7}" srcOrd="0" destOrd="3" presId="urn:microsoft.com/office/officeart/2005/8/layout/vList4"/>
    <dgm:cxn modelId="{7D7A4AB7-D01D-9C42-B35A-1DD3A1CD3D52}" type="presOf" srcId="{24A46FB5-06A1-4957-9AE8-41D47CC395C9}" destId="{F6D5B319-8668-4C2B-BD1C-338AE58C6D1E}" srcOrd="1" destOrd="2" presId="urn:microsoft.com/office/officeart/2005/8/layout/vList4"/>
    <dgm:cxn modelId="{CE071ECF-49A6-2346-BE04-CEA6A14E7D01}" type="presOf" srcId="{B4A5ADD8-5755-41A6-9759-5E5462DBE6ED}" destId="{511636FA-8844-4027-A1A0-D915A5301C3C}" srcOrd="0" destOrd="2" presId="urn:microsoft.com/office/officeart/2005/8/layout/vList4"/>
    <dgm:cxn modelId="{1BD4F5A2-5EEA-A940-AFC6-68DB1D329BF9}" type="presOf" srcId="{DC27CCB5-990C-43CA-B3FC-1D778F60BB18}" destId="{2984CBAD-70C3-496F-8B69-D2858CFCBC1A}" srcOrd="0" destOrd="0" presId="urn:microsoft.com/office/officeart/2005/8/layout/vList4"/>
    <dgm:cxn modelId="{303D7506-91CF-458E-869B-A388F2B4775D}" srcId="{DC27CCB5-990C-43CA-B3FC-1D778F60BB18}" destId="{3E8969B0-A14A-4A39-80B2-58AEEE8AF6D0}" srcOrd="1" destOrd="0" parTransId="{21D68688-E735-44A3-93C0-F59E357E785E}" sibTransId="{7D7B07C3-7200-4BFA-8FA6-90029F6B381C}"/>
    <dgm:cxn modelId="{E395709E-C969-4061-8A0F-1C3FE8CD4A0F}" srcId="{DC27CCB5-990C-43CA-B3FC-1D778F60BB18}" destId="{B52E2D25-21ED-47A4-AB12-49BBBC2FA6D3}" srcOrd="2" destOrd="0" parTransId="{FC8D96F0-33D7-463B-B5C5-7EF4A81FE3F6}" sibTransId="{2AA12A41-0CC9-45F9-9E6C-B0579AD590E3}"/>
    <dgm:cxn modelId="{BC2A9700-D29F-420D-96F7-D2963B775C8B}" srcId="{3E8969B0-A14A-4A39-80B2-58AEEE8AF6D0}" destId="{B4A5ADD8-5755-41A6-9759-5E5462DBE6ED}" srcOrd="1" destOrd="0" parTransId="{7585F95B-A13B-407A-9AF3-8E07FBE4F267}" sibTransId="{6ED774B9-FF96-40D1-9095-F4E5C183D991}"/>
    <dgm:cxn modelId="{64F9C0EC-4501-934A-B427-CA721550A825}" type="presOf" srcId="{7A3A1087-C488-4DF3-813E-443F71AB0528}" destId="{F6D5B319-8668-4C2B-BD1C-338AE58C6D1E}" srcOrd="1" destOrd="3" presId="urn:microsoft.com/office/officeart/2005/8/layout/vList4"/>
    <dgm:cxn modelId="{E0044BA1-8D90-FC42-B73C-0BF73CB03AE3}" type="presOf" srcId="{B9B8103F-31C7-4B27-BA0D-0E3391E81307}" destId="{511636FA-8844-4027-A1A0-D915A5301C3C}" srcOrd="0" destOrd="3" presId="urn:microsoft.com/office/officeart/2005/8/layout/vList4"/>
    <dgm:cxn modelId="{44224F02-6525-E847-B016-498E5EB9A661}" type="presOf" srcId="{A9E2C605-6CE6-4999-BE3A-25AD3E934E3A}" destId="{8C6C516A-F0AD-447E-99B3-84E562A66858}" srcOrd="0" destOrd="1" presId="urn:microsoft.com/office/officeart/2005/8/layout/vList4"/>
    <dgm:cxn modelId="{053DAAE9-6D89-8541-8021-4FAF98321329}" type="presOf" srcId="{3AD87DD7-2840-4F49-BD99-DFEBA7D98F06}" destId="{DAF017CC-5728-4040-B5F9-0C813CBC752A}" srcOrd="1" destOrd="2" presId="urn:microsoft.com/office/officeart/2005/8/layout/vList4"/>
    <dgm:cxn modelId="{72CD8C17-16BD-49CB-A4BC-2F6AC9E2C25A}" srcId="{3E8969B0-A14A-4A39-80B2-58AEEE8AF6D0}" destId="{7F4A9401-D94E-4A9C-B3B2-E5FA0AC71146}" srcOrd="0" destOrd="0" parTransId="{4D96D57E-840A-4887-A50F-B9F455BAD7C4}" sibTransId="{3072EEE4-704F-42DE-BF86-427F6896DEA0}"/>
    <dgm:cxn modelId="{2F1EEC5E-1C80-3548-8286-D6CD02382613}" type="presOf" srcId="{7F4A9401-D94E-4A9C-B3B2-E5FA0AC71146}" destId="{511636FA-8844-4027-A1A0-D915A5301C3C}" srcOrd="0" destOrd="1" presId="urn:microsoft.com/office/officeart/2005/8/layout/vList4"/>
    <dgm:cxn modelId="{658A07EE-22E8-F448-BE71-02767C783A33}" type="presOf" srcId="{B4A5ADD8-5755-41A6-9759-5E5462DBE6ED}" destId="{E5C46186-7F9B-4356-A6C8-5B03F2E8B84E}" srcOrd="1" destOrd="2" presId="urn:microsoft.com/office/officeart/2005/8/layout/vList4"/>
    <dgm:cxn modelId="{EC9771A6-6769-8841-94E6-555CE718EB7A}" type="presOf" srcId="{3E8969B0-A14A-4A39-80B2-58AEEE8AF6D0}" destId="{511636FA-8844-4027-A1A0-D915A5301C3C}" srcOrd="0" destOrd="0" presId="urn:microsoft.com/office/officeart/2005/8/layout/vList4"/>
    <dgm:cxn modelId="{70E86F1F-C75E-4740-B6E2-6673831AE4F8}" srcId="{DC27CCB5-990C-43CA-B3FC-1D778F60BB18}" destId="{6ABE4100-2AB3-481B-BBE3-4B2C52DEEAAD}" srcOrd="0" destOrd="0" parTransId="{5E720E9E-44D4-417C-B8B2-707B03B87531}" sibTransId="{9F46CF8C-2D45-4FE8-AADC-028DB9903798}"/>
    <dgm:cxn modelId="{19529584-090F-774F-84F5-C1BA95B7F54D}" type="presOf" srcId="{B52E2D25-21ED-47A4-AB12-49BBBC2FA6D3}" destId="{8C6C516A-F0AD-447E-99B3-84E562A66858}" srcOrd="0" destOrd="0" presId="urn:microsoft.com/office/officeart/2005/8/layout/vList4"/>
    <dgm:cxn modelId="{953C901C-EB0C-8D45-B54E-D199F6BDC68E}" type="presParOf" srcId="{2984CBAD-70C3-496F-8B69-D2858CFCBC1A}" destId="{84F83276-9245-4936-8A06-81AA12711E36}" srcOrd="0" destOrd="0" presId="urn:microsoft.com/office/officeart/2005/8/layout/vList4"/>
    <dgm:cxn modelId="{2FCEC84A-EA31-9949-A464-3CBAC18879AE}" type="presParOf" srcId="{84F83276-9245-4936-8A06-81AA12711E36}" destId="{79F572BE-0FFF-4F6A-B663-00390A8D01C7}" srcOrd="0" destOrd="0" presId="urn:microsoft.com/office/officeart/2005/8/layout/vList4"/>
    <dgm:cxn modelId="{3F4A2463-8A90-F54F-884F-E7165FE7B8C7}" type="presParOf" srcId="{84F83276-9245-4936-8A06-81AA12711E36}" destId="{785CAB1D-46C1-4EDD-B4A2-ADBD9CF68634}" srcOrd="1" destOrd="0" presId="urn:microsoft.com/office/officeart/2005/8/layout/vList4"/>
    <dgm:cxn modelId="{7B9B550F-F64C-7F43-BE4B-D978CEAAAF9E}" type="presParOf" srcId="{84F83276-9245-4936-8A06-81AA12711E36}" destId="{DAF017CC-5728-4040-B5F9-0C813CBC752A}" srcOrd="2" destOrd="0" presId="urn:microsoft.com/office/officeart/2005/8/layout/vList4"/>
    <dgm:cxn modelId="{ABC0561F-1655-2B47-8E1A-BF20C0092D91}" type="presParOf" srcId="{2984CBAD-70C3-496F-8B69-D2858CFCBC1A}" destId="{779CB9FD-CAC6-4921-A146-3C6ED60C1ACA}" srcOrd="1" destOrd="0" presId="urn:microsoft.com/office/officeart/2005/8/layout/vList4"/>
    <dgm:cxn modelId="{163DD499-9949-2C42-BE45-83D286D56DCB}" type="presParOf" srcId="{2984CBAD-70C3-496F-8B69-D2858CFCBC1A}" destId="{1799C851-E8AC-47BC-BAC6-58859DF2C4B5}" srcOrd="2" destOrd="0" presId="urn:microsoft.com/office/officeart/2005/8/layout/vList4"/>
    <dgm:cxn modelId="{23710922-C792-7F4F-B01C-0B14F9405026}" type="presParOf" srcId="{1799C851-E8AC-47BC-BAC6-58859DF2C4B5}" destId="{511636FA-8844-4027-A1A0-D915A5301C3C}" srcOrd="0" destOrd="0" presId="urn:microsoft.com/office/officeart/2005/8/layout/vList4"/>
    <dgm:cxn modelId="{EDF254E1-E4A0-A144-890B-850453F19A8B}" type="presParOf" srcId="{1799C851-E8AC-47BC-BAC6-58859DF2C4B5}" destId="{32786635-314E-4CA9-AE98-16EAC807A08D}" srcOrd="1" destOrd="0" presId="urn:microsoft.com/office/officeart/2005/8/layout/vList4"/>
    <dgm:cxn modelId="{5396B9C3-7CAC-F04F-A5C7-61D7616304BF}" type="presParOf" srcId="{1799C851-E8AC-47BC-BAC6-58859DF2C4B5}" destId="{E5C46186-7F9B-4356-A6C8-5B03F2E8B84E}" srcOrd="2" destOrd="0" presId="urn:microsoft.com/office/officeart/2005/8/layout/vList4"/>
    <dgm:cxn modelId="{A937A625-041E-DA42-B9DD-B2BE83603B9F}" type="presParOf" srcId="{2984CBAD-70C3-496F-8B69-D2858CFCBC1A}" destId="{7A4B59AC-4DC2-4DB1-B0B2-2DA1BCF22271}" srcOrd="3" destOrd="0" presId="urn:microsoft.com/office/officeart/2005/8/layout/vList4"/>
    <dgm:cxn modelId="{DDA9487F-49FA-EC43-BBD8-8742FE45BA60}" type="presParOf" srcId="{2984CBAD-70C3-496F-8B69-D2858CFCBC1A}" destId="{A5B764A7-20B6-4BE7-9A2D-789CF51B1E58}" srcOrd="4" destOrd="0" presId="urn:microsoft.com/office/officeart/2005/8/layout/vList4"/>
    <dgm:cxn modelId="{9C8650FF-7FCE-E042-9D92-F95AAEACBA67}" type="presParOf" srcId="{A5B764A7-20B6-4BE7-9A2D-789CF51B1E58}" destId="{8C6C516A-F0AD-447E-99B3-84E562A66858}" srcOrd="0" destOrd="0" presId="urn:microsoft.com/office/officeart/2005/8/layout/vList4"/>
    <dgm:cxn modelId="{4059EA78-DA5D-3847-BF2A-5F1725A2E287}" type="presParOf" srcId="{A5B764A7-20B6-4BE7-9A2D-789CF51B1E58}" destId="{70747DED-151E-4575-A0A6-51AC987539AA}" srcOrd="1" destOrd="0" presId="urn:microsoft.com/office/officeart/2005/8/layout/vList4"/>
    <dgm:cxn modelId="{EE33A780-536A-0A4A-B12F-9A56F2BE55F5}" type="presParOf" srcId="{A5B764A7-20B6-4BE7-9A2D-789CF51B1E58}" destId="{F6D5B319-8668-4C2B-BD1C-338AE58C6D1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26B2B-5F8F-D14C-A567-01DBB57C48E9}" type="doc">
      <dgm:prSet loTypeId="urn:microsoft.com/office/officeart/2005/8/layout/process2" loCatId="" qsTypeId="urn:microsoft.com/office/officeart/2005/8/quickstyle/simple4" qsCatId="simple" csTypeId="urn:microsoft.com/office/officeart/2005/8/colors/accent3_2" csCatId="accent3" phldr="1"/>
      <dgm:spPr/>
    </dgm:pt>
    <dgm:pt modelId="{C6FFFDFD-B27E-164F-9E94-66C064059F39}">
      <dgm:prSet phldrT="[Text]"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86 Plataformas listas</a:t>
          </a:r>
          <a:endParaRPr lang="es-PA" sz="1700" noProof="0" dirty="0">
            <a:latin typeface="Tahoma"/>
            <a:cs typeface="Tahoma"/>
          </a:endParaRPr>
        </a:p>
      </dgm:t>
    </dgm:pt>
    <dgm:pt modelId="{7E30563B-9D57-DE4E-8B57-14AB0B070E04}" type="parTrans" cxnId="{1D33D8B2-A833-DA42-8653-007F660DC9FD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79B7B182-0695-8A47-BC85-9953404BF4E9}" type="sibTrans" cxnId="{1D33D8B2-A833-DA42-8653-007F660DC9FD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700" dirty="0">
            <a:latin typeface="Tahoma"/>
            <a:cs typeface="Tahoma"/>
          </a:endParaRPr>
        </a:p>
      </dgm:t>
    </dgm:pt>
    <dgm:pt modelId="{81624B89-3587-7E4D-9628-7A3926BF55E7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86 turbinas en sitio</a:t>
          </a:r>
          <a:endParaRPr lang="es-PA" sz="1700" noProof="0" dirty="0">
            <a:latin typeface="Tahoma"/>
            <a:cs typeface="Tahoma"/>
          </a:endParaRPr>
        </a:p>
      </dgm:t>
    </dgm:pt>
    <dgm:pt modelId="{D974452E-431E-084A-A9EA-D26C3EEE0D90}" type="parTrans" cxnId="{28010B76-2198-4E44-B72A-A4DC23744AEA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5C8F9569-B8BF-AB47-9106-85CF0CAE7729}" type="sibTrans" cxnId="{28010B76-2198-4E44-B72A-A4DC23744AEA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64C220D0-CAF0-974D-AA4D-CB4B36C5F49F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86 </a:t>
          </a:r>
          <a:r>
            <a:rPr lang="es-PA" sz="1700" noProof="0" dirty="0" smtClean="0">
              <a:latin typeface="Tahoma"/>
              <a:cs typeface="Tahoma"/>
            </a:rPr>
            <a:t>izadas</a:t>
          </a:r>
          <a:endParaRPr lang="es-PA" sz="1700" noProof="0" dirty="0">
            <a:latin typeface="Tahoma"/>
            <a:cs typeface="Tahoma"/>
          </a:endParaRPr>
        </a:p>
      </dgm:t>
    </dgm:pt>
    <dgm:pt modelId="{C51A807E-A9FB-3B4F-AC38-E33D5D33E254}" type="parTrans" cxnId="{D5F43CA2-B8BA-204E-8803-CEF8E36F1091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5F3E4D72-2DBE-C14A-9098-158300B69E51}" type="sibTrans" cxnId="{D5F43CA2-B8BA-204E-8803-CEF8E36F1091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1870F6BD-5F26-2340-9F70-5DF3C7D93312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86 </a:t>
          </a:r>
          <a:r>
            <a:rPr lang="es-PA" sz="1700" noProof="0" dirty="0" smtClean="0">
              <a:latin typeface="Tahoma"/>
              <a:cs typeface="Tahoma"/>
            </a:rPr>
            <a:t>turbinas generando en </a:t>
          </a:r>
          <a:r>
            <a:rPr lang="es-PA" sz="1700" noProof="0" dirty="0" smtClean="0">
              <a:latin typeface="Tahoma"/>
              <a:cs typeface="Tahoma"/>
            </a:rPr>
            <a:t>sitio</a:t>
          </a:r>
          <a:endParaRPr lang="es-PA" sz="1700" noProof="0" dirty="0">
            <a:latin typeface="Tahoma"/>
            <a:cs typeface="Tahoma"/>
          </a:endParaRPr>
        </a:p>
      </dgm:t>
    </dgm:pt>
    <dgm:pt modelId="{4F8774CC-511F-0E44-932F-D2B1F8018AD6}" type="parTrans" cxnId="{6F22B70E-A333-C142-A916-E275FDF9C6FE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5FF709ED-D69C-EE4B-BB84-75616E25C6AC}" type="sibTrans" cxnId="{6F22B70E-A333-C142-A916-E275FDF9C6FE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270DEFD7-34E8-EB4A-9A0A-1D964BE643C9}" type="pres">
      <dgm:prSet presAssocID="{89426B2B-5F8F-D14C-A567-01DBB57C48E9}" presName="linearFlow" presStyleCnt="0">
        <dgm:presLayoutVars>
          <dgm:resizeHandles val="exact"/>
        </dgm:presLayoutVars>
      </dgm:prSet>
      <dgm:spPr/>
    </dgm:pt>
    <dgm:pt modelId="{C824FC43-6663-CA4E-9B33-AABE6AE7B4CD}" type="pres">
      <dgm:prSet presAssocID="{C6FFFDFD-B27E-164F-9E94-66C064059F39}" presName="node" presStyleLbl="node1" presStyleIdx="0" presStyleCnt="4" custScaleX="136756" custLinFactNeighborX="-2622" custLinFactNeighborY="-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7DF3F-AE43-6442-933D-4F43EDD6B8D9}" type="pres">
      <dgm:prSet presAssocID="{79B7B182-0695-8A47-BC85-9953404BF4E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40A40A4-7E4E-4F4E-A7A5-ACA17DBD30DE}" type="pres">
      <dgm:prSet presAssocID="{79B7B182-0695-8A47-BC85-9953404BF4E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BB1C40A-59B6-9E4A-AD87-FA4B9E36238A}" type="pres">
      <dgm:prSet presAssocID="{81624B89-3587-7E4D-9628-7A3926BF55E7}" presName="node" presStyleLbl="node1" presStyleIdx="1" presStyleCnt="4" custScaleX="147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E0F84-3691-454A-9AB9-0476E92A1071}" type="pres">
      <dgm:prSet presAssocID="{5C8F9569-B8BF-AB47-9106-85CF0CAE772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AFFA597-6C6C-5944-ADFC-42A5F0056D1C}" type="pres">
      <dgm:prSet presAssocID="{5C8F9569-B8BF-AB47-9106-85CF0CAE772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BDD9CAD-9603-E541-8CCC-D434A033C148}" type="pres">
      <dgm:prSet presAssocID="{64C220D0-CAF0-974D-AA4D-CB4B36C5F49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AF3CA-53E4-CD46-80C6-765C6520B86E}" type="pres">
      <dgm:prSet presAssocID="{5F3E4D72-2DBE-C14A-9098-158300B69E5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F5F047D0-AA56-7345-9BE5-94A4090D63BE}" type="pres">
      <dgm:prSet presAssocID="{5F3E4D72-2DBE-C14A-9098-158300B69E5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7E7E0ABA-84CA-AD4A-9EC9-890568C4AE61}" type="pres">
      <dgm:prSet presAssocID="{1870F6BD-5F26-2340-9F70-5DF3C7D93312}" presName="node" presStyleLbl="node1" presStyleIdx="3" presStyleCnt="4" custScaleX="1567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F43CA2-B8BA-204E-8803-CEF8E36F1091}" srcId="{89426B2B-5F8F-D14C-A567-01DBB57C48E9}" destId="{64C220D0-CAF0-974D-AA4D-CB4B36C5F49F}" srcOrd="2" destOrd="0" parTransId="{C51A807E-A9FB-3B4F-AC38-E33D5D33E254}" sibTransId="{5F3E4D72-2DBE-C14A-9098-158300B69E51}"/>
    <dgm:cxn modelId="{38B44B34-45F1-4949-9BCE-2C48EB482470}" type="presOf" srcId="{81624B89-3587-7E4D-9628-7A3926BF55E7}" destId="{0BB1C40A-59B6-9E4A-AD87-FA4B9E36238A}" srcOrd="0" destOrd="0" presId="urn:microsoft.com/office/officeart/2005/8/layout/process2"/>
    <dgm:cxn modelId="{619335FF-8AC1-284B-9902-97B5E5230CC7}" type="presOf" srcId="{5F3E4D72-2DBE-C14A-9098-158300B69E51}" destId="{3AFAF3CA-53E4-CD46-80C6-765C6520B86E}" srcOrd="0" destOrd="0" presId="urn:microsoft.com/office/officeart/2005/8/layout/process2"/>
    <dgm:cxn modelId="{CBC594EB-38AB-FD47-BCDE-98CA05FAA7E4}" type="presOf" srcId="{5C8F9569-B8BF-AB47-9106-85CF0CAE7729}" destId="{0AFFA597-6C6C-5944-ADFC-42A5F0056D1C}" srcOrd="1" destOrd="0" presId="urn:microsoft.com/office/officeart/2005/8/layout/process2"/>
    <dgm:cxn modelId="{BB285431-A3E8-BF4A-B691-2EE0B2D4AF5F}" type="presOf" srcId="{79B7B182-0695-8A47-BC85-9953404BF4E9}" destId="{C40A40A4-7E4E-4F4E-A7A5-ACA17DBD30DE}" srcOrd="1" destOrd="0" presId="urn:microsoft.com/office/officeart/2005/8/layout/process2"/>
    <dgm:cxn modelId="{F344BD7A-CD21-F54D-94B5-78DBF5DA4775}" type="presOf" srcId="{1870F6BD-5F26-2340-9F70-5DF3C7D93312}" destId="{7E7E0ABA-84CA-AD4A-9EC9-890568C4AE61}" srcOrd="0" destOrd="0" presId="urn:microsoft.com/office/officeart/2005/8/layout/process2"/>
    <dgm:cxn modelId="{EA255C73-D796-F348-85B9-931ADD98FDDF}" type="presOf" srcId="{64C220D0-CAF0-974D-AA4D-CB4B36C5F49F}" destId="{FBDD9CAD-9603-E541-8CCC-D434A033C148}" srcOrd="0" destOrd="0" presId="urn:microsoft.com/office/officeart/2005/8/layout/process2"/>
    <dgm:cxn modelId="{6F22B70E-A333-C142-A916-E275FDF9C6FE}" srcId="{89426B2B-5F8F-D14C-A567-01DBB57C48E9}" destId="{1870F6BD-5F26-2340-9F70-5DF3C7D93312}" srcOrd="3" destOrd="0" parTransId="{4F8774CC-511F-0E44-932F-D2B1F8018AD6}" sibTransId="{5FF709ED-D69C-EE4B-BB84-75616E25C6AC}"/>
    <dgm:cxn modelId="{1D33D8B2-A833-DA42-8653-007F660DC9FD}" srcId="{89426B2B-5F8F-D14C-A567-01DBB57C48E9}" destId="{C6FFFDFD-B27E-164F-9E94-66C064059F39}" srcOrd="0" destOrd="0" parTransId="{7E30563B-9D57-DE4E-8B57-14AB0B070E04}" sibTransId="{79B7B182-0695-8A47-BC85-9953404BF4E9}"/>
    <dgm:cxn modelId="{67DDA5FB-FB5E-204C-ADB7-14A5B48B18E6}" type="presOf" srcId="{C6FFFDFD-B27E-164F-9E94-66C064059F39}" destId="{C824FC43-6663-CA4E-9B33-AABE6AE7B4CD}" srcOrd="0" destOrd="0" presId="urn:microsoft.com/office/officeart/2005/8/layout/process2"/>
    <dgm:cxn modelId="{40CE36FD-9B94-B743-8F40-CBA40C68D150}" type="presOf" srcId="{79B7B182-0695-8A47-BC85-9953404BF4E9}" destId="{F317DF3F-AE43-6442-933D-4F43EDD6B8D9}" srcOrd="0" destOrd="0" presId="urn:microsoft.com/office/officeart/2005/8/layout/process2"/>
    <dgm:cxn modelId="{4A9AE7FB-609E-B340-A7A3-2158837310E2}" type="presOf" srcId="{5C8F9569-B8BF-AB47-9106-85CF0CAE7729}" destId="{07BE0F84-3691-454A-9AB9-0476E92A1071}" srcOrd="0" destOrd="0" presId="urn:microsoft.com/office/officeart/2005/8/layout/process2"/>
    <dgm:cxn modelId="{9B3C6ED9-18E8-8644-ABD2-0592046E3F1D}" type="presOf" srcId="{89426B2B-5F8F-D14C-A567-01DBB57C48E9}" destId="{270DEFD7-34E8-EB4A-9A0A-1D964BE643C9}" srcOrd="0" destOrd="0" presId="urn:microsoft.com/office/officeart/2005/8/layout/process2"/>
    <dgm:cxn modelId="{00DD60F1-4E85-4741-86BA-08D0CD8834EF}" type="presOf" srcId="{5F3E4D72-2DBE-C14A-9098-158300B69E51}" destId="{F5F047D0-AA56-7345-9BE5-94A4090D63BE}" srcOrd="1" destOrd="0" presId="urn:microsoft.com/office/officeart/2005/8/layout/process2"/>
    <dgm:cxn modelId="{28010B76-2198-4E44-B72A-A4DC23744AEA}" srcId="{89426B2B-5F8F-D14C-A567-01DBB57C48E9}" destId="{81624B89-3587-7E4D-9628-7A3926BF55E7}" srcOrd="1" destOrd="0" parTransId="{D974452E-431E-084A-A9EA-D26C3EEE0D90}" sibTransId="{5C8F9569-B8BF-AB47-9106-85CF0CAE7729}"/>
    <dgm:cxn modelId="{6FB1B215-BEF2-9642-BD1C-C9CCAE9C9903}" type="presParOf" srcId="{270DEFD7-34E8-EB4A-9A0A-1D964BE643C9}" destId="{C824FC43-6663-CA4E-9B33-AABE6AE7B4CD}" srcOrd="0" destOrd="0" presId="urn:microsoft.com/office/officeart/2005/8/layout/process2"/>
    <dgm:cxn modelId="{628973AF-F50B-1F4E-8815-9D6427C31265}" type="presParOf" srcId="{270DEFD7-34E8-EB4A-9A0A-1D964BE643C9}" destId="{F317DF3F-AE43-6442-933D-4F43EDD6B8D9}" srcOrd="1" destOrd="0" presId="urn:microsoft.com/office/officeart/2005/8/layout/process2"/>
    <dgm:cxn modelId="{9203600F-7062-0948-A650-942DFF76F324}" type="presParOf" srcId="{F317DF3F-AE43-6442-933D-4F43EDD6B8D9}" destId="{C40A40A4-7E4E-4F4E-A7A5-ACA17DBD30DE}" srcOrd="0" destOrd="0" presId="urn:microsoft.com/office/officeart/2005/8/layout/process2"/>
    <dgm:cxn modelId="{1F21D7E0-CF84-4141-8DE1-6F71B9640EFB}" type="presParOf" srcId="{270DEFD7-34E8-EB4A-9A0A-1D964BE643C9}" destId="{0BB1C40A-59B6-9E4A-AD87-FA4B9E36238A}" srcOrd="2" destOrd="0" presId="urn:microsoft.com/office/officeart/2005/8/layout/process2"/>
    <dgm:cxn modelId="{D2FDC736-624D-C446-9349-19E9CC0DC9C5}" type="presParOf" srcId="{270DEFD7-34E8-EB4A-9A0A-1D964BE643C9}" destId="{07BE0F84-3691-454A-9AB9-0476E92A1071}" srcOrd="3" destOrd="0" presId="urn:microsoft.com/office/officeart/2005/8/layout/process2"/>
    <dgm:cxn modelId="{2097BE48-67C3-9A43-A3A4-739B8DB639D2}" type="presParOf" srcId="{07BE0F84-3691-454A-9AB9-0476E92A1071}" destId="{0AFFA597-6C6C-5944-ADFC-42A5F0056D1C}" srcOrd="0" destOrd="0" presId="urn:microsoft.com/office/officeart/2005/8/layout/process2"/>
    <dgm:cxn modelId="{298FAC74-BB32-294C-8220-C0C9483BDCAD}" type="presParOf" srcId="{270DEFD7-34E8-EB4A-9A0A-1D964BE643C9}" destId="{FBDD9CAD-9603-E541-8CCC-D434A033C148}" srcOrd="4" destOrd="0" presId="urn:microsoft.com/office/officeart/2005/8/layout/process2"/>
    <dgm:cxn modelId="{34038C99-F8D9-2A43-BEBE-3E74FA0EC593}" type="presParOf" srcId="{270DEFD7-34E8-EB4A-9A0A-1D964BE643C9}" destId="{3AFAF3CA-53E4-CD46-80C6-765C6520B86E}" srcOrd="5" destOrd="0" presId="urn:microsoft.com/office/officeart/2005/8/layout/process2"/>
    <dgm:cxn modelId="{DA199982-281E-8C4F-8ED5-725B8F1BEBEC}" type="presParOf" srcId="{3AFAF3CA-53E4-CD46-80C6-765C6520B86E}" destId="{F5F047D0-AA56-7345-9BE5-94A4090D63BE}" srcOrd="0" destOrd="0" presId="urn:microsoft.com/office/officeart/2005/8/layout/process2"/>
    <dgm:cxn modelId="{EB309F65-2F0B-1743-8C8B-04DD4FAC8C87}" type="presParOf" srcId="{270DEFD7-34E8-EB4A-9A0A-1D964BE643C9}" destId="{7E7E0ABA-84CA-AD4A-9EC9-890568C4AE6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5078E3-4AE5-4B16-8931-FEF37E0ECD9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AA46D8DD-DE17-437C-89EE-394C4BC58E9F}">
      <dgm:prSet phldrT="[Texto]" custT="1"/>
      <dgm:spPr/>
      <dgm:t>
        <a:bodyPr/>
        <a:lstStyle/>
        <a:p>
          <a:pPr algn="l"/>
          <a:r>
            <a:rPr lang="es-PA" sz="1200" b="1" u="sng" dirty="0" smtClean="0">
              <a:solidFill>
                <a:schemeClr val="bg1"/>
              </a:solidFill>
              <a:latin typeface="+mj-lt"/>
            </a:rPr>
            <a:t>Diciembre 2013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8B25E5E1-7DE1-4881-B5C8-8AF6248745A3}" type="parTrans" cxnId="{7B1B7356-CF4F-4C0C-A62B-BC69D9157647}">
      <dgm:prSet/>
      <dgm:spPr/>
      <dgm:t>
        <a:bodyPr/>
        <a:lstStyle/>
        <a:p>
          <a:pPr algn="l"/>
          <a:endParaRPr lang="es-PA"/>
        </a:p>
      </dgm:t>
    </dgm:pt>
    <dgm:pt modelId="{A19D933B-7999-4B50-8B4B-8E729462C8D9}" type="sibTrans" cxnId="{7B1B7356-CF4F-4C0C-A62B-BC69D9157647}">
      <dgm:prSet/>
      <dgm:spPr/>
      <dgm:t>
        <a:bodyPr/>
        <a:lstStyle/>
        <a:p>
          <a:pPr algn="l"/>
          <a:endParaRPr lang="es-PA"/>
        </a:p>
      </dgm:t>
    </dgm:pt>
    <dgm:pt modelId="{9F10CD24-C09D-4284-B436-7554D9CC195B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Iniciaron negociaciones con Unión Eólica Panameña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8CA4D239-44D4-485A-BC0D-67BF7968454B}" type="parTrans" cxnId="{D2612E42-25E2-4B18-AF76-E6C366AB9909}">
      <dgm:prSet/>
      <dgm:spPr/>
      <dgm:t>
        <a:bodyPr/>
        <a:lstStyle/>
        <a:p>
          <a:pPr algn="l"/>
          <a:endParaRPr lang="es-PA"/>
        </a:p>
      </dgm:t>
    </dgm:pt>
    <dgm:pt modelId="{86F38AE8-FC3C-4632-BC89-578FD5AAE405}" type="sibTrans" cxnId="{D2612E42-25E2-4B18-AF76-E6C366AB9909}">
      <dgm:prSet/>
      <dgm:spPr/>
      <dgm:t>
        <a:bodyPr/>
        <a:lstStyle/>
        <a:p>
          <a:pPr algn="l"/>
          <a:endParaRPr lang="es-PA"/>
        </a:p>
      </dgm:t>
    </dgm:pt>
    <dgm:pt modelId="{02A2A5B9-086D-48D8-8AE4-7C90D85C56C2}">
      <dgm:prSet phldrT="[Texto]" custT="1"/>
      <dgm:spPr/>
      <dgm:t>
        <a:bodyPr/>
        <a:lstStyle/>
        <a:p>
          <a:pPr algn="l"/>
          <a:r>
            <a:rPr lang="es-PA" sz="1200" b="1" u="sng" dirty="0" smtClean="0">
              <a:solidFill>
                <a:schemeClr val="bg1"/>
              </a:solidFill>
              <a:latin typeface="+mj-lt"/>
            </a:rPr>
            <a:t>Enero - Abril 2014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54D95543-3962-43A2-9A34-266B018104E1}" type="parTrans" cxnId="{A51CEDA9-E1EC-4458-A9F0-2102D0E9129E}">
      <dgm:prSet/>
      <dgm:spPr/>
      <dgm:t>
        <a:bodyPr/>
        <a:lstStyle/>
        <a:p>
          <a:pPr algn="l"/>
          <a:endParaRPr lang="es-PA"/>
        </a:p>
      </dgm:t>
    </dgm:pt>
    <dgm:pt modelId="{D76722BF-7515-445F-AFCB-85DEF989C8FA}" type="sibTrans" cxnId="{A51CEDA9-E1EC-4458-A9F0-2102D0E9129E}">
      <dgm:prSet/>
      <dgm:spPr/>
      <dgm:t>
        <a:bodyPr/>
        <a:lstStyle/>
        <a:p>
          <a:pPr algn="l"/>
          <a:endParaRPr lang="es-PA"/>
        </a:p>
      </dgm:t>
    </dgm:pt>
    <dgm:pt modelId="{1F2996EE-9034-492D-B086-D4BD9952DB45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InterEnergy adquiere la mayoría de las acciones de la empresa que desarrolla la Fase II y III.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835703A2-464C-417B-821D-899E098140F0}" type="parTrans" cxnId="{2DE19987-9B8F-4F52-974B-0A5B9A6D3329}">
      <dgm:prSet/>
      <dgm:spPr/>
      <dgm:t>
        <a:bodyPr/>
        <a:lstStyle/>
        <a:p>
          <a:pPr algn="l"/>
          <a:endParaRPr lang="es-PA"/>
        </a:p>
      </dgm:t>
    </dgm:pt>
    <dgm:pt modelId="{A69142AF-4829-460B-AB50-964DC637611F}" type="sibTrans" cxnId="{2DE19987-9B8F-4F52-974B-0A5B9A6D3329}">
      <dgm:prSet/>
      <dgm:spPr/>
      <dgm:t>
        <a:bodyPr/>
        <a:lstStyle/>
        <a:p>
          <a:pPr algn="l"/>
          <a:endParaRPr lang="es-PA"/>
        </a:p>
      </dgm:t>
    </dgm:pt>
    <dgm:pt modelId="{BA680A05-8F70-43D0-BC77-AC399913B275}">
      <dgm:prSet phldrT="[Texto]" custT="1"/>
      <dgm:spPr/>
      <dgm:t>
        <a:bodyPr/>
        <a:lstStyle/>
        <a:p>
          <a:pPr algn="l"/>
          <a:r>
            <a:rPr lang="es-PA" sz="1200" b="1" u="sng" dirty="0" smtClean="0">
              <a:solidFill>
                <a:schemeClr val="bg1"/>
              </a:solidFill>
              <a:latin typeface="+mj-lt"/>
            </a:rPr>
            <a:t>Mayo 2014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E6860C77-D998-4FA8-9A2B-1F895527D44B}" type="parTrans" cxnId="{60A36607-FC94-4454-9E1C-ACF67ABD8492}">
      <dgm:prSet/>
      <dgm:spPr/>
      <dgm:t>
        <a:bodyPr/>
        <a:lstStyle/>
        <a:p>
          <a:pPr algn="l"/>
          <a:endParaRPr lang="es-PA"/>
        </a:p>
      </dgm:t>
    </dgm:pt>
    <dgm:pt modelId="{D7C553BD-085A-481F-BEFA-ECE787868A8A}" type="sibTrans" cxnId="{60A36607-FC94-4454-9E1C-ACF67ABD8492}">
      <dgm:prSet/>
      <dgm:spPr/>
      <dgm:t>
        <a:bodyPr/>
        <a:lstStyle/>
        <a:p>
          <a:pPr algn="l"/>
          <a:endParaRPr lang="es-PA"/>
        </a:p>
      </dgm:t>
    </dgm:pt>
    <dgm:pt modelId="{DAA14CA7-72EF-4642-9D00-2CF911E17625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Se firmó un mandato con el IFC para el financiamiento.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375B8F84-590F-4948-A251-297D9330CC61}" type="parTrans" cxnId="{B0A76AC7-459B-45AD-B875-28116CA0A4A0}">
      <dgm:prSet/>
      <dgm:spPr/>
      <dgm:t>
        <a:bodyPr/>
        <a:lstStyle/>
        <a:p>
          <a:pPr algn="l"/>
          <a:endParaRPr lang="es-PA"/>
        </a:p>
      </dgm:t>
    </dgm:pt>
    <dgm:pt modelId="{E6B0A710-7F68-42E7-8A65-CDD3B71D24AD}" type="sibTrans" cxnId="{B0A76AC7-459B-45AD-B875-28116CA0A4A0}">
      <dgm:prSet/>
      <dgm:spPr/>
      <dgm:t>
        <a:bodyPr/>
        <a:lstStyle/>
        <a:p>
          <a:pPr algn="l"/>
          <a:endParaRPr lang="es-PA"/>
        </a:p>
      </dgm:t>
    </dgm:pt>
    <dgm:pt modelId="{8EC21EBC-063E-4F60-B2C4-9D92CC9E2DB6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Se negoció el precio y se acordó la adquisición de 165MW bajo contrato y unos 50MW más para capacidad no contratada.</a:t>
          </a:r>
        </a:p>
        <a:p>
          <a:pPr algn="l"/>
          <a:r>
            <a:rPr lang="es-PA" sz="1050" dirty="0" smtClean="0">
              <a:solidFill>
                <a:schemeClr val="bg1"/>
              </a:solidFill>
              <a:latin typeface="+mj-lt"/>
              <a:ea typeface="Tahoma" pitchFamily="34" charset="0"/>
              <a:cs typeface="Cambria"/>
            </a:rPr>
            <a:t>Renegociación de BOP, Acuerdos de transporte y suministro de turbinas;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4BF10262-3BDD-4C40-8DD1-539E43324BD2}" type="parTrans" cxnId="{896B304C-B6A1-475C-B2BC-46F6D53F1DD6}">
      <dgm:prSet/>
      <dgm:spPr/>
      <dgm:t>
        <a:bodyPr/>
        <a:lstStyle/>
        <a:p>
          <a:pPr algn="l"/>
          <a:endParaRPr lang="es-PA"/>
        </a:p>
      </dgm:t>
    </dgm:pt>
    <dgm:pt modelId="{BF6DBD5B-EEF9-4DC3-8B96-B50D6DD5C233}" type="sibTrans" cxnId="{896B304C-B6A1-475C-B2BC-46F6D53F1DD6}">
      <dgm:prSet/>
      <dgm:spPr/>
      <dgm:t>
        <a:bodyPr/>
        <a:lstStyle/>
        <a:p>
          <a:pPr algn="l"/>
          <a:endParaRPr lang="es-PA"/>
        </a:p>
      </dgm:t>
    </dgm:pt>
    <dgm:pt modelId="{CA9ED416-8C14-4F9D-92E8-9558EF296D3C}">
      <dgm:prSet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  <a:ea typeface="Tahoma" pitchFamily="34" charset="0"/>
              <a:cs typeface="Cambria"/>
            </a:rPr>
            <a:t>Negociado préstamo puente de $100 MM con el Banco Espirito Santo.</a:t>
          </a:r>
          <a:endParaRPr lang="es-PA" sz="1050" dirty="0" smtClean="0">
            <a:solidFill>
              <a:schemeClr val="bg1"/>
            </a:solidFill>
            <a:latin typeface="+mj-lt"/>
          </a:endParaRPr>
        </a:p>
      </dgm:t>
    </dgm:pt>
    <dgm:pt modelId="{13E7EB76-D97E-45CD-BF8B-11D3606361E7}" type="parTrans" cxnId="{37BA44E1-40B0-4854-84D4-D9E150B40931}">
      <dgm:prSet/>
      <dgm:spPr/>
      <dgm:t>
        <a:bodyPr/>
        <a:lstStyle/>
        <a:p>
          <a:pPr algn="l"/>
          <a:endParaRPr lang="es-PA"/>
        </a:p>
      </dgm:t>
    </dgm:pt>
    <dgm:pt modelId="{D6F66221-1273-4D7C-B619-5B4E1F1A1E13}" type="sibTrans" cxnId="{37BA44E1-40B0-4854-84D4-D9E150B40931}">
      <dgm:prSet/>
      <dgm:spPr/>
      <dgm:t>
        <a:bodyPr/>
        <a:lstStyle/>
        <a:p>
          <a:pPr algn="l"/>
          <a:endParaRPr lang="es-PA"/>
        </a:p>
      </dgm:t>
    </dgm:pt>
    <dgm:pt modelId="{876F1E51-6B63-4690-AF37-CC838C4EBDE1}">
      <dgm:prSet phldrT="[Texto]" custT="1"/>
      <dgm:spPr/>
      <dgm:t>
        <a:bodyPr/>
        <a:lstStyle/>
        <a:p>
          <a:pPr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dirty="0" smtClean="0">
              <a:solidFill>
                <a:schemeClr val="bg1"/>
              </a:solidFill>
              <a:latin typeface="+mj-lt"/>
            </a:rPr>
            <a:t>Septiembre 2014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5A42068E-BCA3-4EC5-8D39-C3B44A198E49}" type="parTrans" cxnId="{C8A9FE22-73D8-4B1E-BAEE-8AC4CD47D53F}">
      <dgm:prSet/>
      <dgm:spPr/>
      <dgm:t>
        <a:bodyPr/>
        <a:lstStyle/>
        <a:p>
          <a:pPr algn="l"/>
          <a:endParaRPr lang="es-PA"/>
        </a:p>
      </dgm:t>
    </dgm:pt>
    <dgm:pt modelId="{44645DEC-A21E-4DF6-BDA2-8C7E6FAFC4E0}" type="sibTrans" cxnId="{C8A9FE22-73D8-4B1E-BAEE-8AC4CD47D53F}">
      <dgm:prSet/>
      <dgm:spPr/>
      <dgm:t>
        <a:bodyPr/>
        <a:lstStyle/>
        <a:p>
          <a:pPr algn="l"/>
          <a:endParaRPr lang="es-PA"/>
        </a:p>
      </dgm:t>
    </dgm:pt>
    <dgm:pt modelId="{2D2B0157-0F70-4975-88F9-E041AA96F92F}">
      <dgm:prSet phldrT="[Texto]" custT="1"/>
      <dgm:spPr/>
      <dgm:t>
        <a:bodyPr/>
        <a:lstStyle/>
        <a:p>
          <a:pPr marL="57150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PA" sz="1050" dirty="0" smtClean="0">
              <a:solidFill>
                <a:schemeClr val="bg1"/>
              </a:solidFill>
              <a:latin typeface="+mj-lt"/>
            </a:rPr>
            <a:t>El primer embarque de turbinas llegó a Colón (se presentó una demora en el embarque debido a tres tifones).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B1800A42-40F7-42BC-B887-410A0486A22F}" type="parTrans" cxnId="{F770E38E-4BB6-49A6-B0AC-1FCD0181BB8A}">
      <dgm:prSet/>
      <dgm:spPr/>
      <dgm:t>
        <a:bodyPr/>
        <a:lstStyle/>
        <a:p>
          <a:pPr algn="l"/>
          <a:endParaRPr lang="es-PA"/>
        </a:p>
      </dgm:t>
    </dgm:pt>
    <dgm:pt modelId="{DD52225F-AB19-4011-92E9-B2E33E8CBC30}" type="sibTrans" cxnId="{F770E38E-4BB6-49A6-B0AC-1FCD0181BB8A}">
      <dgm:prSet/>
      <dgm:spPr/>
      <dgm:t>
        <a:bodyPr/>
        <a:lstStyle/>
        <a:p>
          <a:pPr algn="l"/>
          <a:endParaRPr lang="es-PA"/>
        </a:p>
      </dgm:t>
    </dgm:pt>
    <dgm:pt modelId="{3AA5EDAC-E160-481A-8411-DEB24C6CCEC6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A" sz="1050" dirty="0" smtClean="0">
              <a:solidFill>
                <a:schemeClr val="bg1"/>
              </a:solidFill>
              <a:latin typeface="+mj-lt"/>
            </a:rPr>
            <a:t>86 turbinas transportadas - 140km desde Colon al sitio durante la noche– a pesar de Navidad, día de la Madre, Carnaval, Semana Santa, día del Trabajo y otros feriados.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0FBFF9DE-F7EE-436A-9C67-2DF05266AA68}" type="parTrans" cxnId="{923A1096-7426-4A96-BB80-11C39038B09B}">
      <dgm:prSet/>
      <dgm:spPr/>
      <dgm:t>
        <a:bodyPr/>
        <a:lstStyle/>
        <a:p>
          <a:pPr algn="l"/>
          <a:endParaRPr lang="es-PA"/>
        </a:p>
      </dgm:t>
    </dgm:pt>
    <dgm:pt modelId="{68F1759D-8D9A-4654-AE82-D14189CA26AB}" type="sibTrans" cxnId="{923A1096-7426-4A96-BB80-11C39038B09B}">
      <dgm:prSet/>
      <dgm:spPr/>
      <dgm:t>
        <a:bodyPr/>
        <a:lstStyle/>
        <a:p>
          <a:pPr algn="l"/>
          <a:endParaRPr lang="es-PA"/>
        </a:p>
      </dgm:t>
    </dgm:pt>
    <dgm:pt modelId="{6E640EF3-5556-4A6F-84A8-56FAF9A89D3B}">
      <dgm:prSet phldrT="[Texto]" custT="1"/>
      <dgm:spPr/>
      <dgm:t>
        <a:bodyPr/>
        <a:lstStyle/>
        <a:p>
          <a:pPr algn="l"/>
          <a:r>
            <a:rPr lang="es-PA" sz="1200" b="1" u="sng" dirty="0" smtClean="0">
              <a:solidFill>
                <a:schemeClr val="bg1"/>
              </a:solidFill>
              <a:latin typeface="+mj-lt"/>
            </a:rPr>
            <a:t>27 de Diciembre de 2014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83269123-461B-483F-B48D-57AC8CD0A404}" type="parTrans" cxnId="{22952E6C-7B8C-4056-A1E6-0F0109E0E163}">
      <dgm:prSet/>
      <dgm:spPr/>
      <dgm:t>
        <a:bodyPr/>
        <a:lstStyle/>
        <a:p>
          <a:pPr algn="l"/>
          <a:endParaRPr lang="es-PA"/>
        </a:p>
      </dgm:t>
    </dgm:pt>
    <dgm:pt modelId="{F5E8D95B-BEF7-4992-9C2C-1C044B13E659}" type="sibTrans" cxnId="{22952E6C-7B8C-4056-A1E6-0F0109E0E163}">
      <dgm:prSet/>
      <dgm:spPr/>
      <dgm:t>
        <a:bodyPr/>
        <a:lstStyle/>
        <a:p>
          <a:pPr algn="l"/>
          <a:endParaRPr lang="es-PA"/>
        </a:p>
      </dgm:t>
    </dgm:pt>
    <dgm:pt modelId="{4FC70BDA-F467-44B6-A1FE-0C0206B948A3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Financiación acordada por $300 MM – plazo de 17 años.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CE492C9C-43A2-4938-8E0C-FF8A8111F2BE}" type="parTrans" cxnId="{25F4B90C-D37B-472E-8B11-19CAE3F80196}">
      <dgm:prSet/>
      <dgm:spPr/>
      <dgm:t>
        <a:bodyPr/>
        <a:lstStyle/>
        <a:p>
          <a:pPr algn="l"/>
          <a:endParaRPr lang="es-PA"/>
        </a:p>
      </dgm:t>
    </dgm:pt>
    <dgm:pt modelId="{E27705B4-8654-440E-BA5E-88AA1D3A5430}" type="sibTrans" cxnId="{25F4B90C-D37B-472E-8B11-19CAE3F80196}">
      <dgm:prSet/>
      <dgm:spPr/>
      <dgm:t>
        <a:bodyPr/>
        <a:lstStyle/>
        <a:p>
          <a:pPr algn="l"/>
          <a:endParaRPr lang="es-PA"/>
        </a:p>
      </dgm:t>
    </dgm:pt>
    <dgm:pt modelId="{B57EF698-7F64-455A-A242-AE02AEE3D980}">
      <dgm:prSet phldrT="[Texto]" custT="1"/>
      <dgm:spPr/>
      <dgm:t>
        <a:bodyPr/>
        <a:lstStyle/>
        <a:p>
          <a:pPr algn="l"/>
          <a:r>
            <a:rPr lang="es-PA" sz="1200" b="1" u="sng" dirty="0" smtClean="0">
              <a:solidFill>
                <a:schemeClr val="bg1"/>
              </a:solidFill>
              <a:latin typeface="+mj-lt"/>
            </a:rPr>
            <a:t>30 de Enero de 2015</a:t>
          </a:r>
          <a:endParaRPr lang="es-PA" sz="1200" b="1" u="sng" dirty="0">
            <a:solidFill>
              <a:schemeClr val="bg1"/>
            </a:solidFill>
            <a:latin typeface="+mj-lt"/>
          </a:endParaRPr>
        </a:p>
      </dgm:t>
    </dgm:pt>
    <dgm:pt modelId="{CEBC6B7D-07A2-42D7-A980-4F93C53E57AD}" type="parTrans" cxnId="{33CAB8FF-4C81-485E-9A1F-BAF9BB21A05A}">
      <dgm:prSet/>
      <dgm:spPr/>
      <dgm:t>
        <a:bodyPr/>
        <a:lstStyle/>
        <a:p>
          <a:pPr algn="l"/>
          <a:endParaRPr lang="es-PA"/>
        </a:p>
      </dgm:t>
    </dgm:pt>
    <dgm:pt modelId="{B969613C-1C2C-49A0-8934-9F11A376B3F2}" type="sibTrans" cxnId="{33CAB8FF-4C81-485E-9A1F-BAF9BB21A05A}">
      <dgm:prSet/>
      <dgm:spPr/>
      <dgm:t>
        <a:bodyPr/>
        <a:lstStyle/>
        <a:p>
          <a:pPr algn="l"/>
          <a:endParaRPr lang="es-PA"/>
        </a:p>
      </dgm:t>
    </dgm:pt>
    <dgm:pt modelId="{CB2AC608-65DF-4433-B61A-8FC8E21B4C6C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El primer circuito se energizó, iniciando suministro de los PPAs.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C6B7C050-2BE4-4357-B61D-4CD01B27718B}" type="parTrans" cxnId="{1EFECD5D-51EC-4B5F-9338-DFB0C7606596}">
      <dgm:prSet/>
      <dgm:spPr/>
      <dgm:t>
        <a:bodyPr/>
        <a:lstStyle/>
        <a:p>
          <a:pPr algn="l"/>
          <a:endParaRPr lang="es-PA"/>
        </a:p>
      </dgm:t>
    </dgm:pt>
    <dgm:pt modelId="{34A1B434-69B7-4C74-9C90-1A3A1DC12A6B}" type="sibTrans" cxnId="{1EFECD5D-51EC-4B5F-9338-DFB0C7606596}">
      <dgm:prSet/>
      <dgm:spPr/>
      <dgm:t>
        <a:bodyPr/>
        <a:lstStyle/>
        <a:p>
          <a:pPr algn="l"/>
          <a:endParaRPr lang="es-PA"/>
        </a:p>
      </dgm:t>
    </dgm:pt>
    <dgm:pt modelId="{A124EE16-B6E4-4132-968B-B602D2BB6475}">
      <dgm:prSet phldrT="[Texto]" custT="1"/>
      <dgm:spPr/>
      <dgm:t>
        <a:bodyPr/>
        <a:lstStyle/>
        <a:p>
          <a:pPr algn="l"/>
          <a:r>
            <a:rPr lang="es-PA" sz="1050" dirty="0" smtClean="0">
              <a:solidFill>
                <a:schemeClr val="bg1"/>
              </a:solidFill>
              <a:latin typeface="+mj-lt"/>
            </a:rPr>
            <a:t>Desde Noviembre de 2014, el viento presentaba altas velocidades (&gt;10m/s) lo que nos llevó en algunas ocasiones a tener que izar las turbinas durante la noche para poder completar el izado de las 83 turbinas durante el año 2016.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560256BE-1167-43A0-A1D9-5AB5E3DFA815}" type="parTrans" cxnId="{31DFA666-4574-4954-ACE6-1CF53ED574DA}">
      <dgm:prSet/>
      <dgm:spPr/>
      <dgm:t>
        <a:bodyPr/>
        <a:lstStyle/>
        <a:p>
          <a:pPr algn="l"/>
          <a:endParaRPr lang="es-PA"/>
        </a:p>
      </dgm:t>
    </dgm:pt>
    <dgm:pt modelId="{50178EDF-7FFF-48DA-9DB1-8A8C13273B3C}" type="sibTrans" cxnId="{31DFA666-4574-4954-ACE6-1CF53ED574DA}">
      <dgm:prSet/>
      <dgm:spPr/>
      <dgm:t>
        <a:bodyPr/>
        <a:lstStyle/>
        <a:p>
          <a:pPr algn="l"/>
          <a:endParaRPr lang="es-PA"/>
        </a:p>
      </dgm:t>
    </dgm:pt>
    <dgm:pt modelId="{62C143E3-BA75-174F-A933-C951CBCB6944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PA" sz="1050" dirty="0" smtClean="0">
              <a:solidFill>
                <a:schemeClr val="bg1"/>
              </a:solidFill>
              <a:latin typeface="+mj-lt"/>
            </a:rPr>
            <a:t>Plagas de abejas y el ganado vacuno de los alrededores y robo de cables y materiales provocaron un retraso en los inicios del proyecto.</a:t>
          </a:r>
        </a:p>
        <a:p>
          <a:pPr marL="57150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62E06FB1-6FCA-F641-B739-3102BFDB5AA1}" type="parTrans" cxnId="{FF4A2F8E-4C44-CD4D-B3D5-15F3D71BC2B3}">
      <dgm:prSet/>
      <dgm:spPr/>
      <dgm:t>
        <a:bodyPr/>
        <a:lstStyle/>
        <a:p>
          <a:endParaRPr lang="es-ES"/>
        </a:p>
      </dgm:t>
    </dgm:pt>
    <dgm:pt modelId="{E67E43E4-6BE2-9249-AA92-C83E6D5B1FA0}" type="sibTrans" cxnId="{FF4A2F8E-4C44-CD4D-B3D5-15F3D71BC2B3}">
      <dgm:prSet/>
      <dgm:spPr/>
      <dgm:t>
        <a:bodyPr/>
        <a:lstStyle/>
        <a:p>
          <a:endParaRPr lang="es-ES"/>
        </a:p>
      </dgm:t>
    </dgm:pt>
    <dgm:pt modelId="{1769F82B-95F8-8C4C-82F4-533A2794CA15}">
      <dgm:prSet phldrT="[Texto]" custT="1"/>
      <dgm:spPr/>
      <dgm:t>
        <a:bodyPr/>
        <a:lstStyle/>
        <a:p>
          <a:pPr algn="l"/>
          <a:r>
            <a:rPr lang="es-PA" sz="1050" dirty="0" smtClean="0"/>
            <a:t>Colaboración continua de las Autoridades como ANATI, ANAM, CND, ETESA, Migración, ASEP, el Registro Público, Contraloría – el refrendo de  contrato con ANATI presentaba demora.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D9F723FD-CBD4-7F4B-A854-49788508466C}" type="parTrans" cxnId="{EE665CBD-A07F-4E42-AC55-B79171779CF1}">
      <dgm:prSet/>
      <dgm:spPr/>
      <dgm:t>
        <a:bodyPr/>
        <a:lstStyle/>
        <a:p>
          <a:endParaRPr lang="es-ES"/>
        </a:p>
      </dgm:t>
    </dgm:pt>
    <dgm:pt modelId="{0558109B-1DC1-854E-AC9F-BB0AE112DA49}" type="sibTrans" cxnId="{EE665CBD-A07F-4E42-AC55-B79171779CF1}">
      <dgm:prSet/>
      <dgm:spPr/>
      <dgm:t>
        <a:bodyPr/>
        <a:lstStyle/>
        <a:p>
          <a:endParaRPr lang="es-ES"/>
        </a:p>
      </dgm:t>
    </dgm:pt>
    <dgm:pt modelId="{AC562BCB-8A65-3B45-8560-C39BE2F54CEE}">
      <dgm:prSet phldrT="[Texto]" custT="1"/>
      <dgm:spPr/>
      <dgm:t>
        <a:bodyPr/>
        <a:lstStyle/>
        <a:p>
          <a:pPr algn="l"/>
          <a:r>
            <a:rPr lang="es-PA" sz="1050" dirty="0" smtClean="0"/>
            <a:t>Se crea un equipo local administrativo y operativo (capacitados en China).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99525194-A0B1-984C-B055-C1F5CB69A194}" type="parTrans" cxnId="{8C80F96D-6925-7144-BD8D-98A9E8E1EFC8}">
      <dgm:prSet/>
      <dgm:spPr/>
      <dgm:t>
        <a:bodyPr/>
        <a:lstStyle/>
        <a:p>
          <a:endParaRPr lang="es-ES"/>
        </a:p>
      </dgm:t>
    </dgm:pt>
    <dgm:pt modelId="{2CB4AE99-997B-434D-BDD2-B9E3FDA0AE15}" type="sibTrans" cxnId="{8C80F96D-6925-7144-BD8D-98A9E8E1EFC8}">
      <dgm:prSet/>
      <dgm:spPr/>
      <dgm:t>
        <a:bodyPr/>
        <a:lstStyle/>
        <a:p>
          <a:endParaRPr lang="es-ES"/>
        </a:p>
      </dgm:t>
    </dgm:pt>
    <dgm:pt modelId="{479BFF33-4AB8-924C-B913-63A7B6499E56}">
      <dgm:prSet phldrT="[Texto]" custT="1"/>
      <dgm:spPr/>
      <dgm:t>
        <a:bodyPr/>
        <a:lstStyle/>
        <a:p>
          <a:pPr algn="l"/>
          <a:r>
            <a:rPr lang="es-PA" sz="1050" dirty="0" smtClean="0"/>
            <a:t>El capital de IEH creció de $70 MM a $170 MM antes de la financiación.</a:t>
          </a:r>
          <a:endParaRPr lang="es-PA" sz="1050" dirty="0">
            <a:solidFill>
              <a:schemeClr val="bg1"/>
            </a:solidFill>
            <a:latin typeface="+mj-lt"/>
          </a:endParaRPr>
        </a:p>
      </dgm:t>
    </dgm:pt>
    <dgm:pt modelId="{BAB1AE33-4880-0E45-8A89-4E0F27573A39}" type="parTrans" cxnId="{43B831B0-F8A9-DF4B-9139-85CA4E77F4A1}">
      <dgm:prSet/>
      <dgm:spPr/>
      <dgm:t>
        <a:bodyPr/>
        <a:lstStyle/>
        <a:p>
          <a:endParaRPr lang="es-ES"/>
        </a:p>
      </dgm:t>
    </dgm:pt>
    <dgm:pt modelId="{7B1579BC-D0B1-1349-B49D-AEB7DD093D0A}" type="sibTrans" cxnId="{43B831B0-F8A9-DF4B-9139-85CA4E77F4A1}">
      <dgm:prSet/>
      <dgm:spPr/>
      <dgm:t>
        <a:bodyPr/>
        <a:lstStyle/>
        <a:p>
          <a:endParaRPr lang="es-ES"/>
        </a:p>
      </dgm:t>
    </dgm:pt>
    <dgm:pt modelId="{8559EF6D-EAC5-4F00-B5D9-2AF6D463A807}" type="pres">
      <dgm:prSet presAssocID="{185078E3-4AE5-4B16-8931-FEF37E0ECD9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6991F9-881B-4141-A9A6-72E8E7865599}" type="pres">
      <dgm:prSet presAssocID="{185078E3-4AE5-4B16-8931-FEF37E0ECD99}" presName="arrow" presStyleLbl="bgShp" presStyleIdx="0" presStyleCnt="1"/>
      <dgm:spPr/>
    </dgm:pt>
    <dgm:pt modelId="{B6F17A88-D3B5-411B-82BB-E000A328AA17}" type="pres">
      <dgm:prSet presAssocID="{185078E3-4AE5-4B16-8931-FEF37E0ECD99}" presName="linearProcess" presStyleCnt="0"/>
      <dgm:spPr/>
    </dgm:pt>
    <dgm:pt modelId="{A665596D-F889-4926-BA6A-64B4853FB640}" type="pres">
      <dgm:prSet presAssocID="{AA46D8DD-DE17-437C-89EE-394C4BC58E9F}" presName="textNode" presStyleLbl="node1" presStyleIdx="0" presStyleCnt="6" custScaleY="219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14DCC5-7125-4F88-B753-D6587D2C6302}" type="pres">
      <dgm:prSet presAssocID="{A19D933B-7999-4B50-8B4B-8E729462C8D9}" presName="sibTrans" presStyleCnt="0"/>
      <dgm:spPr/>
    </dgm:pt>
    <dgm:pt modelId="{82E9BCB4-057F-4C8B-8996-88107E349D17}" type="pres">
      <dgm:prSet presAssocID="{02A2A5B9-086D-48D8-8AE4-7C90D85C56C2}" presName="textNode" presStyleLbl="node1" presStyleIdx="1" presStyleCnt="6" custScaleY="219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88568F-8767-4997-B5ED-19180621CFFC}" type="pres">
      <dgm:prSet presAssocID="{D76722BF-7515-445F-AFCB-85DEF989C8FA}" presName="sibTrans" presStyleCnt="0"/>
      <dgm:spPr/>
    </dgm:pt>
    <dgm:pt modelId="{236FA6D0-66C0-4843-93C3-C56DEF9A9729}" type="pres">
      <dgm:prSet presAssocID="{BA680A05-8F70-43D0-BC77-AC399913B275}" presName="textNode" presStyleLbl="node1" presStyleIdx="2" presStyleCnt="6" custScaleY="219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95417A-B9D8-42D8-B90D-4D02E81DAE61}" type="pres">
      <dgm:prSet presAssocID="{D7C553BD-085A-481F-BEFA-ECE787868A8A}" presName="sibTrans" presStyleCnt="0"/>
      <dgm:spPr/>
    </dgm:pt>
    <dgm:pt modelId="{31DB30A8-A3BF-4391-B412-9177C06E178B}" type="pres">
      <dgm:prSet presAssocID="{876F1E51-6B63-4690-AF37-CC838C4EBDE1}" presName="textNode" presStyleLbl="node1" presStyleIdx="3" presStyleCnt="6" custScaleX="108081" custScaleY="219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817938-65A0-4FAA-B22A-BA0F2C00805C}" type="pres">
      <dgm:prSet presAssocID="{44645DEC-A21E-4DF6-BDA2-8C7E6FAFC4E0}" presName="sibTrans" presStyleCnt="0"/>
      <dgm:spPr/>
    </dgm:pt>
    <dgm:pt modelId="{9111DE8B-9907-4240-8516-68CB4B5B6A75}" type="pres">
      <dgm:prSet presAssocID="{6E640EF3-5556-4A6F-84A8-56FAF9A89D3B}" presName="textNode" presStyleLbl="node1" presStyleIdx="4" presStyleCnt="6" custScaleY="219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9B58C4-C53E-4098-AE62-A0F78B2031ED}" type="pres">
      <dgm:prSet presAssocID="{F5E8D95B-BEF7-4992-9C2C-1C044B13E659}" presName="sibTrans" presStyleCnt="0"/>
      <dgm:spPr/>
    </dgm:pt>
    <dgm:pt modelId="{470E12FB-BEE4-4074-A739-3028F99F2C34}" type="pres">
      <dgm:prSet presAssocID="{B57EF698-7F64-455A-A242-AE02AEE3D980}" presName="textNode" presStyleLbl="node1" presStyleIdx="5" presStyleCnt="6" custScaleY="21969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FF4A2F8E-4C44-CD4D-B3D5-15F3D71BC2B3}" srcId="{876F1E51-6B63-4690-AF37-CC838C4EBDE1}" destId="{62C143E3-BA75-174F-A933-C951CBCB6944}" srcOrd="2" destOrd="0" parTransId="{62E06FB1-6FCA-F641-B739-3102BFDB5AA1}" sibTransId="{E67E43E4-6BE2-9249-AA92-C83E6D5B1FA0}"/>
    <dgm:cxn modelId="{25F4B90C-D37B-472E-8B11-19CAE3F80196}" srcId="{6E640EF3-5556-4A6F-84A8-56FAF9A89D3B}" destId="{4FC70BDA-F467-44B6-A1FE-0C0206B948A3}" srcOrd="0" destOrd="0" parTransId="{CE492C9C-43A2-4938-8E0C-FF8A8111F2BE}" sibTransId="{E27705B4-8654-440E-BA5E-88AA1D3A5430}"/>
    <dgm:cxn modelId="{8518EF77-3B6E-944B-A53D-6D9F475DF588}" type="presOf" srcId="{2D2B0157-0F70-4975-88F9-E041AA96F92F}" destId="{31DB30A8-A3BF-4391-B412-9177C06E178B}" srcOrd="0" destOrd="1" presId="urn:microsoft.com/office/officeart/2005/8/layout/hProcess9"/>
    <dgm:cxn modelId="{AC863665-2F49-3A40-A56A-F55DA8C4A4B2}" type="presOf" srcId="{9F10CD24-C09D-4284-B436-7554D9CC195B}" destId="{A665596D-F889-4926-BA6A-64B4853FB640}" srcOrd="0" destOrd="1" presId="urn:microsoft.com/office/officeart/2005/8/layout/hProcess9"/>
    <dgm:cxn modelId="{AEFF9D9C-C4E3-6345-B9B9-80715BD1A5A7}" type="presOf" srcId="{DAA14CA7-72EF-4642-9D00-2CF911E17625}" destId="{236FA6D0-66C0-4843-93C3-C56DEF9A9729}" srcOrd="0" destOrd="1" presId="urn:microsoft.com/office/officeart/2005/8/layout/hProcess9"/>
    <dgm:cxn modelId="{61F2664C-B39F-A84E-AF1E-7ECC90E0D621}" type="presOf" srcId="{185078E3-4AE5-4B16-8931-FEF37E0ECD99}" destId="{8559EF6D-EAC5-4F00-B5D9-2AF6D463A807}" srcOrd="0" destOrd="0" presId="urn:microsoft.com/office/officeart/2005/8/layout/hProcess9"/>
    <dgm:cxn modelId="{896B304C-B6A1-475C-B2BC-46F6D53F1DD6}" srcId="{02A2A5B9-086D-48D8-8AE4-7C90D85C56C2}" destId="{8EC21EBC-063E-4F60-B2C4-9D92CC9E2DB6}" srcOrd="1" destOrd="0" parTransId="{4BF10262-3BDD-4C40-8DD1-539E43324BD2}" sibTransId="{BF6DBD5B-EEF9-4DC3-8B96-B50D6DD5C233}"/>
    <dgm:cxn modelId="{22952E6C-7B8C-4056-A1E6-0F0109E0E163}" srcId="{185078E3-4AE5-4B16-8931-FEF37E0ECD99}" destId="{6E640EF3-5556-4A6F-84A8-56FAF9A89D3B}" srcOrd="4" destOrd="0" parTransId="{83269123-461B-483F-B48D-57AC8CD0A404}" sibTransId="{F5E8D95B-BEF7-4992-9C2C-1C044B13E659}"/>
    <dgm:cxn modelId="{1C0F1BAE-8B99-AE4E-B633-18276BE5D4EB}" type="presOf" srcId="{8EC21EBC-063E-4F60-B2C4-9D92CC9E2DB6}" destId="{82E9BCB4-057F-4C8B-8996-88107E349D17}" srcOrd="0" destOrd="2" presId="urn:microsoft.com/office/officeart/2005/8/layout/hProcess9"/>
    <dgm:cxn modelId="{D2EA6372-8CF0-B842-9F8C-1BA5B599592F}" type="presOf" srcId="{1F2996EE-9034-492D-B086-D4BD9952DB45}" destId="{82E9BCB4-057F-4C8B-8996-88107E349D17}" srcOrd="0" destOrd="1" presId="urn:microsoft.com/office/officeart/2005/8/layout/hProcess9"/>
    <dgm:cxn modelId="{7B1B7356-CF4F-4C0C-A62B-BC69D9157647}" srcId="{185078E3-4AE5-4B16-8931-FEF37E0ECD99}" destId="{AA46D8DD-DE17-437C-89EE-394C4BC58E9F}" srcOrd="0" destOrd="0" parTransId="{8B25E5E1-7DE1-4881-B5C8-8AF6248745A3}" sibTransId="{A19D933B-7999-4B50-8B4B-8E729462C8D9}"/>
    <dgm:cxn modelId="{C8A9FE22-73D8-4B1E-BAEE-8AC4CD47D53F}" srcId="{185078E3-4AE5-4B16-8931-FEF37E0ECD99}" destId="{876F1E51-6B63-4690-AF37-CC838C4EBDE1}" srcOrd="3" destOrd="0" parTransId="{5A42068E-BCA3-4EC5-8D39-C3B44A198E49}" sibTransId="{44645DEC-A21E-4DF6-BDA2-8C7E6FAFC4E0}"/>
    <dgm:cxn modelId="{18392A52-2E93-4547-930B-2A6146993866}" type="presOf" srcId="{CA9ED416-8C14-4F9D-92E8-9558EF296D3C}" destId="{82E9BCB4-057F-4C8B-8996-88107E349D17}" srcOrd="0" destOrd="3" presId="urn:microsoft.com/office/officeart/2005/8/layout/hProcess9"/>
    <dgm:cxn modelId="{8C80F96D-6925-7144-BD8D-98A9E8E1EFC8}" srcId="{6E640EF3-5556-4A6F-84A8-56FAF9A89D3B}" destId="{AC562BCB-8A65-3B45-8560-C39BE2F54CEE}" srcOrd="2" destOrd="0" parTransId="{99525194-A0B1-984C-B055-C1F5CB69A194}" sibTransId="{2CB4AE99-997B-434D-BDD2-B9E3FDA0AE15}"/>
    <dgm:cxn modelId="{37BA44E1-40B0-4854-84D4-D9E150B40931}" srcId="{02A2A5B9-086D-48D8-8AE4-7C90D85C56C2}" destId="{CA9ED416-8C14-4F9D-92E8-9558EF296D3C}" srcOrd="2" destOrd="0" parTransId="{13E7EB76-D97E-45CD-BF8B-11D3606361E7}" sibTransId="{D6F66221-1273-4D7C-B619-5B4E1F1A1E13}"/>
    <dgm:cxn modelId="{A40D03BA-C886-F94D-96FD-F3512CE27B27}" type="presOf" srcId="{1769F82B-95F8-8C4C-82F4-533A2794CA15}" destId="{9111DE8B-9907-4240-8516-68CB4B5B6A75}" srcOrd="0" destOrd="2" presId="urn:microsoft.com/office/officeart/2005/8/layout/hProcess9"/>
    <dgm:cxn modelId="{F770E38E-4BB6-49A6-B0AC-1FCD0181BB8A}" srcId="{876F1E51-6B63-4690-AF37-CC838C4EBDE1}" destId="{2D2B0157-0F70-4975-88F9-E041AA96F92F}" srcOrd="0" destOrd="0" parTransId="{B1800A42-40F7-42BC-B887-410A0486A22F}" sibTransId="{DD52225F-AB19-4011-92E9-B2E33E8CBC30}"/>
    <dgm:cxn modelId="{EE665CBD-A07F-4E42-AC55-B79171779CF1}" srcId="{6E640EF3-5556-4A6F-84A8-56FAF9A89D3B}" destId="{1769F82B-95F8-8C4C-82F4-533A2794CA15}" srcOrd="1" destOrd="0" parTransId="{D9F723FD-CBD4-7F4B-A854-49788508466C}" sibTransId="{0558109B-1DC1-854E-AC9F-BB0AE112DA49}"/>
    <dgm:cxn modelId="{60A36607-FC94-4454-9E1C-ACF67ABD8492}" srcId="{185078E3-4AE5-4B16-8931-FEF37E0ECD99}" destId="{BA680A05-8F70-43D0-BC77-AC399913B275}" srcOrd="2" destOrd="0" parTransId="{E6860C77-D998-4FA8-9A2B-1F895527D44B}" sibTransId="{D7C553BD-085A-481F-BEFA-ECE787868A8A}"/>
    <dgm:cxn modelId="{33CAB8FF-4C81-485E-9A1F-BAF9BB21A05A}" srcId="{185078E3-4AE5-4B16-8931-FEF37E0ECD99}" destId="{B57EF698-7F64-455A-A242-AE02AEE3D980}" srcOrd="5" destOrd="0" parTransId="{CEBC6B7D-07A2-42D7-A980-4F93C53E57AD}" sibTransId="{B969613C-1C2C-49A0-8934-9F11A376B3F2}"/>
    <dgm:cxn modelId="{CD56BEFA-6917-D54C-8370-59A3DE373D7E}" type="presOf" srcId="{AA46D8DD-DE17-437C-89EE-394C4BC58E9F}" destId="{A665596D-F889-4926-BA6A-64B4853FB640}" srcOrd="0" destOrd="0" presId="urn:microsoft.com/office/officeart/2005/8/layout/hProcess9"/>
    <dgm:cxn modelId="{31DFA666-4574-4954-ACE6-1CF53ED574DA}" srcId="{B57EF698-7F64-455A-A242-AE02AEE3D980}" destId="{A124EE16-B6E4-4132-968B-B602D2BB6475}" srcOrd="1" destOrd="0" parTransId="{560256BE-1167-43A0-A1D9-5AB5E3DFA815}" sibTransId="{50178EDF-7FFF-48DA-9DB1-8A8C13273B3C}"/>
    <dgm:cxn modelId="{9FC77515-27F5-1E41-AA58-DD8DFF51325E}" type="presOf" srcId="{4FC70BDA-F467-44B6-A1FE-0C0206B948A3}" destId="{9111DE8B-9907-4240-8516-68CB4B5B6A75}" srcOrd="0" destOrd="1" presId="urn:microsoft.com/office/officeart/2005/8/layout/hProcess9"/>
    <dgm:cxn modelId="{78C86FB1-0BA3-0643-8EB8-CEDD4512A10A}" type="presOf" srcId="{A124EE16-B6E4-4132-968B-B602D2BB6475}" destId="{470E12FB-BEE4-4074-A739-3028F99F2C34}" srcOrd="0" destOrd="2" presId="urn:microsoft.com/office/officeart/2005/8/layout/hProcess9"/>
    <dgm:cxn modelId="{AB5C134A-33D0-D14C-B741-6F62B5634287}" type="presOf" srcId="{AC562BCB-8A65-3B45-8560-C39BE2F54CEE}" destId="{9111DE8B-9907-4240-8516-68CB4B5B6A75}" srcOrd="0" destOrd="3" presId="urn:microsoft.com/office/officeart/2005/8/layout/hProcess9"/>
    <dgm:cxn modelId="{29A0021A-59E5-F041-8163-26080B0CF7B9}" type="presOf" srcId="{3AA5EDAC-E160-481A-8411-DEB24C6CCEC6}" destId="{31DB30A8-A3BF-4391-B412-9177C06E178B}" srcOrd="0" destOrd="2" presId="urn:microsoft.com/office/officeart/2005/8/layout/hProcess9"/>
    <dgm:cxn modelId="{2DE19987-9B8F-4F52-974B-0A5B9A6D3329}" srcId="{02A2A5B9-086D-48D8-8AE4-7C90D85C56C2}" destId="{1F2996EE-9034-492D-B086-D4BD9952DB45}" srcOrd="0" destOrd="0" parTransId="{835703A2-464C-417B-821D-899E098140F0}" sibTransId="{A69142AF-4829-460B-AB50-964DC637611F}"/>
    <dgm:cxn modelId="{3093C1F3-C41F-D844-AFE6-3EA00212EAB8}" type="presOf" srcId="{876F1E51-6B63-4690-AF37-CC838C4EBDE1}" destId="{31DB30A8-A3BF-4391-B412-9177C06E178B}" srcOrd="0" destOrd="0" presId="urn:microsoft.com/office/officeart/2005/8/layout/hProcess9"/>
    <dgm:cxn modelId="{DABD61BB-DE3A-9E49-98C2-1A972E2E39DA}" type="presOf" srcId="{B57EF698-7F64-455A-A242-AE02AEE3D980}" destId="{470E12FB-BEE4-4074-A739-3028F99F2C34}" srcOrd="0" destOrd="0" presId="urn:microsoft.com/office/officeart/2005/8/layout/hProcess9"/>
    <dgm:cxn modelId="{235B325A-27B3-6C44-A1E5-60134ED5A726}" type="presOf" srcId="{CB2AC608-65DF-4433-B61A-8FC8E21B4C6C}" destId="{470E12FB-BEE4-4074-A739-3028F99F2C34}" srcOrd="0" destOrd="1" presId="urn:microsoft.com/office/officeart/2005/8/layout/hProcess9"/>
    <dgm:cxn modelId="{D3FB699C-AF50-C544-AC22-19DF486BD7E8}" type="presOf" srcId="{02A2A5B9-086D-48D8-8AE4-7C90D85C56C2}" destId="{82E9BCB4-057F-4C8B-8996-88107E349D17}" srcOrd="0" destOrd="0" presId="urn:microsoft.com/office/officeart/2005/8/layout/hProcess9"/>
    <dgm:cxn modelId="{924C8F50-2BF8-8E49-8307-6E2206890B6F}" type="presOf" srcId="{6E640EF3-5556-4A6F-84A8-56FAF9A89D3B}" destId="{9111DE8B-9907-4240-8516-68CB4B5B6A75}" srcOrd="0" destOrd="0" presId="urn:microsoft.com/office/officeart/2005/8/layout/hProcess9"/>
    <dgm:cxn modelId="{406009B8-8E49-7841-9604-E3EAB9BD25AF}" type="presOf" srcId="{BA680A05-8F70-43D0-BC77-AC399913B275}" destId="{236FA6D0-66C0-4843-93C3-C56DEF9A9729}" srcOrd="0" destOrd="0" presId="urn:microsoft.com/office/officeart/2005/8/layout/hProcess9"/>
    <dgm:cxn modelId="{1EFECD5D-51EC-4B5F-9338-DFB0C7606596}" srcId="{B57EF698-7F64-455A-A242-AE02AEE3D980}" destId="{CB2AC608-65DF-4433-B61A-8FC8E21B4C6C}" srcOrd="0" destOrd="0" parTransId="{C6B7C050-2BE4-4357-B61D-4CD01B27718B}" sibTransId="{34A1B434-69B7-4C74-9C90-1A3A1DC12A6B}"/>
    <dgm:cxn modelId="{A51CEDA9-E1EC-4458-A9F0-2102D0E9129E}" srcId="{185078E3-4AE5-4B16-8931-FEF37E0ECD99}" destId="{02A2A5B9-086D-48D8-8AE4-7C90D85C56C2}" srcOrd="1" destOrd="0" parTransId="{54D95543-3962-43A2-9A34-266B018104E1}" sibTransId="{D76722BF-7515-445F-AFCB-85DEF989C8FA}"/>
    <dgm:cxn modelId="{0D532378-F56E-124C-9809-75203909AF4C}" type="presOf" srcId="{62C143E3-BA75-174F-A933-C951CBCB6944}" destId="{31DB30A8-A3BF-4391-B412-9177C06E178B}" srcOrd="0" destOrd="3" presId="urn:microsoft.com/office/officeart/2005/8/layout/hProcess9"/>
    <dgm:cxn modelId="{923A1096-7426-4A96-BB80-11C39038B09B}" srcId="{876F1E51-6B63-4690-AF37-CC838C4EBDE1}" destId="{3AA5EDAC-E160-481A-8411-DEB24C6CCEC6}" srcOrd="1" destOrd="0" parTransId="{0FBFF9DE-F7EE-436A-9C67-2DF05266AA68}" sibTransId="{68F1759D-8D9A-4654-AE82-D14189CA26AB}"/>
    <dgm:cxn modelId="{D2612E42-25E2-4B18-AF76-E6C366AB9909}" srcId="{AA46D8DD-DE17-437C-89EE-394C4BC58E9F}" destId="{9F10CD24-C09D-4284-B436-7554D9CC195B}" srcOrd="0" destOrd="0" parTransId="{8CA4D239-44D4-485A-BC0D-67BF7968454B}" sibTransId="{86F38AE8-FC3C-4632-BC89-578FD5AAE405}"/>
    <dgm:cxn modelId="{B0A76AC7-459B-45AD-B875-28116CA0A4A0}" srcId="{BA680A05-8F70-43D0-BC77-AC399913B275}" destId="{DAA14CA7-72EF-4642-9D00-2CF911E17625}" srcOrd="0" destOrd="0" parTransId="{375B8F84-590F-4948-A251-297D9330CC61}" sibTransId="{E6B0A710-7F68-42E7-8A65-CDD3B71D24AD}"/>
    <dgm:cxn modelId="{CD9DF85F-48BE-C541-A470-13FC51EF7FF1}" type="presOf" srcId="{479BFF33-4AB8-924C-B913-63A7B6499E56}" destId="{236FA6D0-66C0-4843-93C3-C56DEF9A9729}" srcOrd="0" destOrd="2" presId="urn:microsoft.com/office/officeart/2005/8/layout/hProcess9"/>
    <dgm:cxn modelId="{43B831B0-F8A9-DF4B-9139-85CA4E77F4A1}" srcId="{BA680A05-8F70-43D0-BC77-AC399913B275}" destId="{479BFF33-4AB8-924C-B913-63A7B6499E56}" srcOrd="1" destOrd="0" parTransId="{BAB1AE33-4880-0E45-8A89-4E0F27573A39}" sibTransId="{7B1579BC-D0B1-1349-B49D-AEB7DD093D0A}"/>
    <dgm:cxn modelId="{77B0E498-19C1-DB40-8380-37C8D152A5A7}" type="presParOf" srcId="{8559EF6D-EAC5-4F00-B5D9-2AF6D463A807}" destId="{996991F9-881B-4141-A9A6-72E8E7865599}" srcOrd="0" destOrd="0" presId="urn:microsoft.com/office/officeart/2005/8/layout/hProcess9"/>
    <dgm:cxn modelId="{6B56BE61-B290-B744-B565-66BD506A0394}" type="presParOf" srcId="{8559EF6D-EAC5-4F00-B5D9-2AF6D463A807}" destId="{B6F17A88-D3B5-411B-82BB-E000A328AA17}" srcOrd="1" destOrd="0" presId="urn:microsoft.com/office/officeart/2005/8/layout/hProcess9"/>
    <dgm:cxn modelId="{C3038BC4-5F11-3243-AC75-09179EC9BB38}" type="presParOf" srcId="{B6F17A88-D3B5-411B-82BB-E000A328AA17}" destId="{A665596D-F889-4926-BA6A-64B4853FB640}" srcOrd="0" destOrd="0" presId="urn:microsoft.com/office/officeart/2005/8/layout/hProcess9"/>
    <dgm:cxn modelId="{6757C035-35C7-7145-8502-E6CB83E494C5}" type="presParOf" srcId="{B6F17A88-D3B5-411B-82BB-E000A328AA17}" destId="{2D14DCC5-7125-4F88-B753-D6587D2C6302}" srcOrd="1" destOrd="0" presId="urn:microsoft.com/office/officeart/2005/8/layout/hProcess9"/>
    <dgm:cxn modelId="{0A3E6092-8388-FD43-9F38-A6CBD42E6583}" type="presParOf" srcId="{B6F17A88-D3B5-411B-82BB-E000A328AA17}" destId="{82E9BCB4-057F-4C8B-8996-88107E349D17}" srcOrd="2" destOrd="0" presId="urn:microsoft.com/office/officeart/2005/8/layout/hProcess9"/>
    <dgm:cxn modelId="{C491FFC3-A890-DA40-A2A7-0A91DAEC1829}" type="presParOf" srcId="{B6F17A88-D3B5-411B-82BB-E000A328AA17}" destId="{C488568F-8767-4997-B5ED-19180621CFFC}" srcOrd="3" destOrd="0" presId="urn:microsoft.com/office/officeart/2005/8/layout/hProcess9"/>
    <dgm:cxn modelId="{B252EEBC-3CB8-BD43-BA8D-797FFB255270}" type="presParOf" srcId="{B6F17A88-D3B5-411B-82BB-E000A328AA17}" destId="{236FA6D0-66C0-4843-93C3-C56DEF9A9729}" srcOrd="4" destOrd="0" presId="urn:microsoft.com/office/officeart/2005/8/layout/hProcess9"/>
    <dgm:cxn modelId="{EFE00EDD-CF95-3345-AA16-666F6E2ABC6B}" type="presParOf" srcId="{B6F17A88-D3B5-411B-82BB-E000A328AA17}" destId="{2195417A-B9D8-42D8-B90D-4D02E81DAE61}" srcOrd="5" destOrd="0" presId="urn:microsoft.com/office/officeart/2005/8/layout/hProcess9"/>
    <dgm:cxn modelId="{A26D4D8A-0533-A344-829E-14A1EFF71AB4}" type="presParOf" srcId="{B6F17A88-D3B5-411B-82BB-E000A328AA17}" destId="{31DB30A8-A3BF-4391-B412-9177C06E178B}" srcOrd="6" destOrd="0" presId="urn:microsoft.com/office/officeart/2005/8/layout/hProcess9"/>
    <dgm:cxn modelId="{57E21969-0E57-1240-85AA-66F13F72C831}" type="presParOf" srcId="{B6F17A88-D3B5-411B-82BB-E000A328AA17}" destId="{04817938-65A0-4FAA-B22A-BA0F2C00805C}" srcOrd="7" destOrd="0" presId="urn:microsoft.com/office/officeart/2005/8/layout/hProcess9"/>
    <dgm:cxn modelId="{9A5FE797-F544-6D49-BA0B-90C161FAC7A0}" type="presParOf" srcId="{B6F17A88-D3B5-411B-82BB-E000A328AA17}" destId="{9111DE8B-9907-4240-8516-68CB4B5B6A75}" srcOrd="8" destOrd="0" presId="urn:microsoft.com/office/officeart/2005/8/layout/hProcess9"/>
    <dgm:cxn modelId="{59887F47-8991-B84B-B9FE-5DAA6247D456}" type="presParOf" srcId="{B6F17A88-D3B5-411B-82BB-E000A328AA17}" destId="{E89B58C4-C53E-4098-AE62-A0F78B2031ED}" srcOrd="9" destOrd="0" presId="urn:microsoft.com/office/officeart/2005/8/layout/hProcess9"/>
    <dgm:cxn modelId="{893DF481-B9F5-594B-A774-D10257569298}" type="presParOf" srcId="{B6F17A88-D3B5-411B-82BB-E000A328AA17}" destId="{470E12FB-BEE4-4074-A739-3028F99F2C3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130FEC-763F-0D43-90C1-8794F9F1DEE6}" type="doc">
      <dgm:prSet loTypeId="urn:microsoft.com/office/officeart/2005/8/layout/vList2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5CB056C2-403B-E94B-B940-D8B4467FE15A}">
      <dgm:prSet/>
      <dgm:spPr/>
      <dgm:t>
        <a:bodyPr/>
        <a:lstStyle/>
        <a:p>
          <a:r>
            <a:rPr lang="es-ES" baseline="30000" dirty="0" smtClean="0"/>
            <a:t>Generación para el horizonte móvil de 1 año (desde la semana 52 de 2015 hasta la semana 51 de 2016)</a:t>
          </a:r>
          <a:endParaRPr lang="es-PA" dirty="0"/>
        </a:p>
      </dgm:t>
    </dgm:pt>
    <dgm:pt modelId="{B2077CAB-927C-F94E-91E2-7B2BC377FEF1}" type="parTrans" cxnId="{53428CB3-E016-DC40-88E4-71E1B818119E}">
      <dgm:prSet/>
      <dgm:spPr/>
      <dgm:t>
        <a:bodyPr/>
        <a:lstStyle/>
        <a:p>
          <a:endParaRPr lang="es-ES"/>
        </a:p>
      </dgm:t>
    </dgm:pt>
    <dgm:pt modelId="{041E4965-C7AE-5742-ABB3-D1100D4BECA8}" type="sibTrans" cxnId="{53428CB3-E016-DC40-88E4-71E1B818119E}">
      <dgm:prSet/>
      <dgm:spPr/>
      <dgm:t>
        <a:bodyPr/>
        <a:lstStyle/>
        <a:p>
          <a:endParaRPr lang="es-ES"/>
        </a:p>
      </dgm:t>
    </dgm:pt>
    <dgm:pt modelId="{7A9B071F-1B33-F442-B853-8FF07A720816}" type="pres">
      <dgm:prSet presAssocID="{BF130FEC-763F-0D43-90C1-8794F9F1DE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4CF9F5-5AE4-5140-94FB-5C70375411C2}" type="pres">
      <dgm:prSet presAssocID="{5CB056C2-403B-E94B-B940-D8B4467FE15A}" presName="parentText" presStyleLbl="node1" presStyleIdx="0" presStyleCnt="1" custFlipVert="0" custScaleY="20778" custLinFactNeighborX="-885" custLinFactNeighborY="-2935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7AF584-4022-E340-B88F-6F991449359D}" type="presOf" srcId="{BF130FEC-763F-0D43-90C1-8794F9F1DEE6}" destId="{7A9B071F-1B33-F442-B853-8FF07A720816}" srcOrd="0" destOrd="0" presId="urn:microsoft.com/office/officeart/2005/8/layout/vList2"/>
    <dgm:cxn modelId="{53428CB3-E016-DC40-88E4-71E1B818119E}" srcId="{BF130FEC-763F-0D43-90C1-8794F9F1DEE6}" destId="{5CB056C2-403B-E94B-B940-D8B4467FE15A}" srcOrd="0" destOrd="0" parTransId="{B2077CAB-927C-F94E-91E2-7B2BC377FEF1}" sibTransId="{041E4965-C7AE-5742-ABB3-D1100D4BECA8}"/>
    <dgm:cxn modelId="{D4A7B152-CCEE-F248-9608-B8D801760141}" type="presOf" srcId="{5CB056C2-403B-E94B-B940-D8B4467FE15A}" destId="{FB4CF9F5-5AE4-5140-94FB-5C70375411C2}" srcOrd="0" destOrd="0" presId="urn:microsoft.com/office/officeart/2005/8/layout/vList2"/>
    <dgm:cxn modelId="{48384687-B74F-F446-8E06-143080A8E657}" type="presParOf" srcId="{7A9B071F-1B33-F442-B853-8FF07A720816}" destId="{FB4CF9F5-5AE4-5140-94FB-5C70375411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426B2B-5F8F-D14C-A567-01DBB57C48E9}" type="doc">
      <dgm:prSet loTypeId="urn:microsoft.com/office/officeart/2005/8/layout/process2" loCatId="" qsTypeId="urn:microsoft.com/office/officeart/2005/8/quickstyle/simple4" qsCatId="simple" csTypeId="urn:microsoft.com/office/officeart/2005/8/colors/accent3_2" csCatId="accent3" phldr="1"/>
      <dgm:spPr/>
    </dgm:pt>
    <dgm:pt modelId="{C6FFFDFD-B27E-164F-9E94-66C064059F39}">
      <dgm:prSet phldrT="[Text]"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La Generación Eólica a Demostrado ser muy estable.</a:t>
          </a:r>
          <a:endParaRPr lang="es-PA" sz="1700" noProof="0" dirty="0">
            <a:latin typeface="Tahoma"/>
            <a:cs typeface="Tahoma"/>
          </a:endParaRPr>
        </a:p>
      </dgm:t>
    </dgm:pt>
    <dgm:pt modelId="{7E30563B-9D57-DE4E-8B57-14AB0B070E04}" type="parTrans" cxnId="{1D33D8B2-A833-DA42-8653-007F660DC9FD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79B7B182-0695-8A47-BC85-9953404BF4E9}" type="sibTrans" cxnId="{1D33D8B2-A833-DA42-8653-007F660DC9FD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700" dirty="0">
            <a:latin typeface="Tahoma"/>
            <a:cs typeface="Tahoma"/>
          </a:endParaRPr>
        </a:p>
      </dgm:t>
    </dgm:pt>
    <dgm:pt modelId="{81624B89-3587-7E4D-9628-7A3926BF55E7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Pudiendo Garantizar Potencia Firme al Sistema</a:t>
          </a:r>
          <a:endParaRPr lang="es-PA" sz="1700" noProof="0" dirty="0">
            <a:latin typeface="Tahoma"/>
            <a:cs typeface="Tahoma"/>
          </a:endParaRPr>
        </a:p>
      </dgm:t>
    </dgm:pt>
    <dgm:pt modelId="{D974452E-431E-084A-A9EA-D26C3EEE0D90}" type="parTrans" cxnId="{28010B76-2198-4E44-B72A-A4DC23744AEA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5C8F9569-B8BF-AB47-9106-85CF0CAE7729}" type="sibTrans" cxnId="{28010B76-2198-4E44-B72A-A4DC23744AEA}">
      <dgm:prSet/>
      <dgm:spPr/>
      <dgm:t>
        <a:bodyPr/>
        <a:lstStyle/>
        <a:p>
          <a:endParaRPr lang="en-US" sz="1700">
            <a:latin typeface="Tahoma"/>
            <a:cs typeface="Tahoma"/>
          </a:endParaRPr>
        </a:p>
      </dgm:t>
    </dgm:pt>
    <dgm:pt modelId="{64C220D0-CAF0-974D-AA4D-CB4B36C5F49F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Proporcionando una herramienta adicional para lograr su financiamiento. </a:t>
          </a:r>
          <a:endParaRPr lang="es-PA" sz="1700" noProof="0" dirty="0">
            <a:latin typeface="Tahoma"/>
            <a:cs typeface="Tahoma"/>
          </a:endParaRPr>
        </a:p>
      </dgm:t>
    </dgm:pt>
    <dgm:pt modelId="{C51A807E-A9FB-3B4F-AC38-E33D5D33E254}" type="parTrans" cxnId="{D5F43CA2-B8BA-204E-8803-CEF8E36F1091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5F3E4D72-2DBE-C14A-9098-158300B69E51}" type="sibTrans" cxnId="{D5F43CA2-B8BA-204E-8803-CEF8E36F1091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1870F6BD-5F26-2340-9F70-5DF3C7D93312}">
      <dgm:prSet custT="1"/>
      <dgm:spPr>
        <a:solidFill>
          <a:srgbClr val="4F6228"/>
        </a:solidFill>
      </dgm:spPr>
      <dgm:t>
        <a:bodyPr/>
        <a:lstStyle/>
        <a:p>
          <a:r>
            <a:rPr lang="es-PA" sz="1700" noProof="0" dirty="0" smtClean="0">
              <a:latin typeface="Tahoma"/>
              <a:cs typeface="Tahoma"/>
            </a:rPr>
            <a:t>Asignando</a:t>
          </a:r>
          <a:r>
            <a:rPr lang="es-PA" sz="1700" baseline="0" noProof="0" dirty="0" smtClean="0">
              <a:latin typeface="Tahoma"/>
              <a:cs typeface="Tahoma"/>
            </a:rPr>
            <a:t> aportes valiosos al sistema que incide en ahorros operativos del sistema.</a:t>
          </a:r>
          <a:endParaRPr lang="es-PA" sz="1700" noProof="0" dirty="0">
            <a:latin typeface="Tahoma"/>
            <a:cs typeface="Tahoma"/>
          </a:endParaRPr>
        </a:p>
      </dgm:t>
    </dgm:pt>
    <dgm:pt modelId="{4F8774CC-511F-0E44-932F-D2B1F8018AD6}" type="parTrans" cxnId="{6F22B70E-A333-C142-A916-E275FDF9C6FE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5FF709ED-D69C-EE4B-BB84-75616E25C6AC}" type="sibTrans" cxnId="{6F22B70E-A333-C142-A916-E275FDF9C6FE}">
      <dgm:prSet/>
      <dgm:spPr/>
      <dgm:t>
        <a:bodyPr/>
        <a:lstStyle/>
        <a:p>
          <a:endParaRPr lang="en-US">
            <a:latin typeface="Tahoma"/>
            <a:cs typeface="Tahoma"/>
          </a:endParaRPr>
        </a:p>
      </dgm:t>
    </dgm:pt>
    <dgm:pt modelId="{A1BABDC3-FF5B-CB46-A6B8-C6F5B9207A6B}">
      <dgm:prSet/>
      <dgm:spPr/>
      <dgm:t>
        <a:bodyPr/>
        <a:lstStyle/>
        <a:p>
          <a:r>
            <a:rPr lang="es-ES" dirty="0" smtClean="0"/>
            <a:t>Adecuaci</a:t>
          </a:r>
          <a:r>
            <a:rPr lang="es-ES" dirty="0" smtClean="0"/>
            <a:t>ón de la Reglamentación</a:t>
          </a:r>
          <a:endParaRPr lang="es-ES" dirty="0"/>
        </a:p>
      </dgm:t>
    </dgm:pt>
    <dgm:pt modelId="{9A973AF3-CA4B-C14E-B8C8-18D6136BEBF0}" type="parTrans" cxnId="{1C282733-18F9-7B4B-88DC-A832967B15A1}">
      <dgm:prSet/>
      <dgm:spPr/>
      <dgm:t>
        <a:bodyPr/>
        <a:lstStyle/>
        <a:p>
          <a:endParaRPr lang="es-ES"/>
        </a:p>
      </dgm:t>
    </dgm:pt>
    <dgm:pt modelId="{A6C010C7-A966-5F4F-8CD5-A9EFDCE55591}" type="sibTrans" cxnId="{1C282733-18F9-7B4B-88DC-A832967B15A1}">
      <dgm:prSet/>
      <dgm:spPr/>
      <dgm:t>
        <a:bodyPr/>
        <a:lstStyle/>
        <a:p>
          <a:endParaRPr lang="es-ES"/>
        </a:p>
      </dgm:t>
    </dgm:pt>
    <dgm:pt modelId="{270DEFD7-34E8-EB4A-9A0A-1D964BE643C9}" type="pres">
      <dgm:prSet presAssocID="{89426B2B-5F8F-D14C-A567-01DBB57C48E9}" presName="linearFlow" presStyleCnt="0">
        <dgm:presLayoutVars>
          <dgm:resizeHandles val="exact"/>
        </dgm:presLayoutVars>
      </dgm:prSet>
      <dgm:spPr/>
    </dgm:pt>
    <dgm:pt modelId="{C824FC43-6663-CA4E-9B33-AABE6AE7B4CD}" type="pres">
      <dgm:prSet presAssocID="{C6FFFDFD-B27E-164F-9E94-66C064059F39}" presName="node" presStyleLbl="node1" presStyleIdx="0" presStyleCnt="5" custScaleX="148039" custLinFactNeighborX="-2622" custLinFactNeighborY="-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7DF3F-AE43-6442-933D-4F43EDD6B8D9}" type="pres">
      <dgm:prSet presAssocID="{79B7B182-0695-8A47-BC85-9953404BF4E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40A40A4-7E4E-4F4E-A7A5-ACA17DBD30DE}" type="pres">
      <dgm:prSet presAssocID="{79B7B182-0695-8A47-BC85-9953404BF4E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BB1C40A-59B6-9E4A-AD87-FA4B9E36238A}" type="pres">
      <dgm:prSet presAssocID="{81624B89-3587-7E4D-9628-7A3926BF55E7}" presName="node" presStyleLbl="node1" presStyleIdx="1" presStyleCnt="5" custScaleX="147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E0F84-3691-454A-9AB9-0476E92A1071}" type="pres">
      <dgm:prSet presAssocID="{5C8F9569-B8BF-AB47-9106-85CF0CAE772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AFFA597-6C6C-5944-ADFC-42A5F0056D1C}" type="pres">
      <dgm:prSet presAssocID="{5C8F9569-B8BF-AB47-9106-85CF0CAE772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BDD9CAD-9603-E541-8CCC-D434A033C148}" type="pres">
      <dgm:prSet presAssocID="{64C220D0-CAF0-974D-AA4D-CB4B36C5F49F}" presName="node" presStyleLbl="node1" presStyleIdx="2" presStyleCnt="5" custScaleX="149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AF3CA-53E4-CD46-80C6-765C6520B86E}" type="pres">
      <dgm:prSet presAssocID="{5F3E4D72-2DBE-C14A-9098-158300B69E5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5F047D0-AA56-7345-9BE5-94A4090D63BE}" type="pres">
      <dgm:prSet presAssocID="{5F3E4D72-2DBE-C14A-9098-158300B69E5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7E7E0ABA-84CA-AD4A-9EC9-890568C4AE61}" type="pres">
      <dgm:prSet presAssocID="{1870F6BD-5F26-2340-9F70-5DF3C7D93312}" presName="node" presStyleLbl="node1" presStyleIdx="3" presStyleCnt="5" custScaleX="1549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CE212-90C5-5642-BA36-87F8F9430D43}" type="pres">
      <dgm:prSet presAssocID="{5FF709ED-D69C-EE4B-BB84-75616E25C6A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7706F64A-EC5D-3849-B86A-F84EC3533AB7}" type="pres">
      <dgm:prSet presAssocID="{5FF709ED-D69C-EE4B-BB84-75616E25C6A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5E90DD5B-BC7D-8E47-902D-872E3A475F57}" type="pres">
      <dgm:prSet presAssocID="{A1BABDC3-FF5B-CB46-A6B8-C6F5B9207A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FA3E66-F8B9-DE48-BED5-7486F43361B4}" type="presOf" srcId="{79B7B182-0695-8A47-BC85-9953404BF4E9}" destId="{F317DF3F-AE43-6442-933D-4F43EDD6B8D9}" srcOrd="0" destOrd="0" presId="urn:microsoft.com/office/officeart/2005/8/layout/process2"/>
    <dgm:cxn modelId="{D5F43CA2-B8BA-204E-8803-CEF8E36F1091}" srcId="{89426B2B-5F8F-D14C-A567-01DBB57C48E9}" destId="{64C220D0-CAF0-974D-AA4D-CB4B36C5F49F}" srcOrd="2" destOrd="0" parTransId="{C51A807E-A9FB-3B4F-AC38-E33D5D33E254}" sibTransId="{5F3E4D72-2DBE-C14A-9098-158300B69E51}"/>
    <dgm:cxn modelId="{368B36F9-35E6-9446-B87E-36144775CE0C}" type="presOf" srcId="{5F3E4D72-2DBE-C14A-9098-158300B69E51}" destId="{3AFAF3CA-53E4-CD46-80C6-765C6520B86E}" srcOrd="0" destOrd="0" presId="urn:microsoft.com/office/officeart/2005/8/layout/process2"/>
    <dgm:cxn modelId="{DBB74963-C7CE-AF49-AA79-1FD3B4391E6D}" type="presOf" srcId="{81624B89-3587-7E4D-9628-7A3926BF55E7}" destId="{0BB1C40A-59B6-9E4A-AD87-FA4B9E36238A}" srcOrd="0" destOrd="0" presId="urn:microsoft.com/office/officeart/2005/8/layout/process2"/>
    <dgm:cxn modelId="{F0598E34-C019-7040-880D-97B854FCB92E}" type="presOf" srcId="{5F3E4D72-2DBE-C14A-9098-158300B69E51}" destId="{F5F047D0-AA56-7345-9BE5-94A4090D63BE}" srcOrd="1" destOrd="0" presId="urn:microsoft.com/office/officeart/2005/8/layout/process2"/>
    <dgm:cxn modelId="{6510B078-ED38-C94B-A2B7-D34984BBC88D}" type="presOf" srcId="{5C8F9569-B8BF-AB47-9106-85CF0CAE7729}" destId="{07BE0F84-3691-454A-9AB9-0476E92A1071}" srcOrd="0" destOrd="0" presId="urn:microsoft.com/office/officeart/2005/8/layout/process2"/>
    <dgm:cxn modelId="{6F22B70E-A333-C142-A916-E275FDF9C6FE}" srcId="{89426B2B-5F8F-D14C-A567-01DBB57C48E9}" destId="{1870F6BD-5F26-2340-9F70-5DF3C7D93312}" srcOrd="3" destOrd="0" parTransId="{4F8774CC-511F-0E44-932F-D2B1F8018AD6}" sibTransId="{5FF709ED-D69C-EE4B-BB84-75616E25C6AC}"/>
    <dgm:cxn modelId="{7BC3AFE1-C130-3F48-89E5-073499EB8F27}" type="presOf" srcId="{89426B2B-5F8F-D14C-A567-01DBB57C48E9}" destId="{270DEFD7-34E8-EB4A-9A0A-1D964BE643C9}" srcOrd="0" destOrd="0" presId="urn:microsoft.com/office/officeart/2005/8/layout/process2"/>
    <dgm:cxn modelId="{4B93067E-00E0-FA4B-A066-E0E2A3DF8851}" type="presOf" srcId="{1870F6BD-5F26-2340-9F70-5DF3C7D93312}" destId="{7E7E0ABA-84CA-AD4A-9EC9-890568C4AE61}" srcOrd="0" destOrd="0" presId="urn:microsoft.com/office/officeart/2005/8/layout/process2"/>
    <dgm:cxn modelId="{B4A6543A-D702-2647-8C4C-40233DE093AE}" type="presOf" srcId="{A1BABDC3-FF5B-CB46-A6B8-C6F5B9207A6B}" destId="{5E90DD5B-BC7D-8E47-902D-872E3A475F57}" srcOrd="0" destOrd="0" presId="urn:microsoft.com/office/officeart/2005/8/layout/process2"/>
    <dgm:cxn modelId="{FE72CD9C-18D7-4D4B-8573-AA373AA292F9}" type="presOf" srcId="{5C8F9569-B8BF-AB47-9106-85CF0CAE7729}" destId="{0AFFA597-6C6C-5944-ADFC-42A5F0056D1C}" srcOrd="1" destOrd="0" presId="urn:microsoft.com/office/officeart/2005/8/layout/process2"/>
    <dgm:cxn modelId="{1D33D8B2-A833-DA42-8653-007F660DC9FD}" srcId="{89426B2B-5F8F-D14C-A567-01DBB57C48E9}" destId="{C6FFFDFD-B27E-164F-9E94-66C064059F39}" srcOrd="0" destOrd="0" parTransId="{7E30563B-9D57-DE4E-8B57-14AB0B070E04}" sibTransId="{79B7B182-0695-8A47-BC85-9953404BF4E9}"/>
    <dgm:cxn modelId="{B6C60D6D-4B3B-4347-8289-52879F311BDE}" type="presOf" srcId="{64C220D0-CAF0-974D-AA4D-CB4B36C5F49F}" destId="{FBDD9CAD-9603-E541-8CCC-D434A033C148}" srcOrd="0" destOrd="0" presId="urn:microsoft.com/office/officeart/2005/8/layout/process2"/>
    <dgm:cxn modelId="{82FD4742-AF18-0E42-BE9D-91F83E1FC699}" type="presOf" srcId="{5FF709ED-D69C-EE4B-BB84-75616E25C6AC}" destId="{AE5CE212-90C5-5642-BA36-87F8F9430D43}" srcOrd="0" destOrd="0" presId="urn:microsoft.com/office/officeart/2005/8/layout/process2"/>
    <dgm:cxn modelId="{25A0694B-3913-8742-A5F0-748ECAD22872}" type="presOf" srcId="{C6FFFDFD-B27E-164F-9E94-66C064059F39}" destId="{C824FC43-6663-CA4E-9B33-AABE6AE7B4CD}" srcOrd="0" destOrd="0" presId="urn:microsoft.com/office/officeart/2005/8/layout/process2"/>
    <dgm:cxn modelId="{28010B76-2198-4E44-B72A-A4DC23744AEA}" srcId="{89426B2B-5F8F-D14C-A567-01DBB57C48E9}" destId="{81624B89-3587-7E4D-9628-7A3926BF55E7}" srcOrd="1" destOrd="0" parTransId="{D974452E-431E-084A-A9EA-D26C3EEE0D90}" sibTransId="{5C8F9569-B8BF-AB47-9106-85CF0CAE7729}"/>
    <dgm:cxn modelId="{B4C8DAFE-4BC7-514C-A81D-D8180886F9BD}" type="presOf" srcId="{5FF709ED-D69C-EE4B-BB84-75616E25C6AC}" destId="{7706F64A-EC5D-3849-B86A-F84EC3533AB7}" srcOrd="1" destOrd="0" presId="urn:microsoft.com/office/officeart/2005/8/layout/process2"/>
    <dgm:cxn modelId="{1C282733-18F9-7B4B-88DC-A832967B15A1}" srcId="{89426B2B-5F8F-D14C-A567-01DBB57C48E9}" destId="{A1BABDC3-FF5B-CB46-A6B8-C6F5B9207A6B}" srcOrd="4" destOrd="0" parTransId="{9A973AF3-CA4B-C14E-B8C8-18D6136BEBF0}" sibTransId="{A6C010C7-A966-5F4F-8CD5-A9EFDCE55591}"/>
    <dgm:cxn modelId="{ED04FAB7-574E-CF4C-AB33-3E49ACAD431C}" type="presOf" srcId="{79B7B182-0695-8A47-BC85-9953404BF4E9}" destId="{C40A40A4-7E4E-4F4E-A7A5-ACA17DBD30DE}" srcOrd="1" destOrd="0" presId="urn:microsoft.com/office/officeart/2005/8/layout/process2"/>
    <dgm:cxn modelId="{2A27C3CB-05B1-9F42-9714-60ABC1AB5018}" type="presParOf" srcId="{270DEFD7-34E8-EB4A-9A0A-1D964BE643C9}" destId="{C824FC43-6663-CA4E-9B33-AABE6AE7B4CD}" srcOrd="0" destOrd="0" presId="urn:microsoft.com/office/officeart/2005/8/layout/process2"/>
    <dgm:cxn modelId="{E159D022-3BAD-B447-A0AB-9AC2BF141321}" type="presParOf" srcId="{270DEFD7-34E8-EB4A-9A0A-1D964BE643C9}" destId="{F317DF3F-AE43-6442-933D-4F43EDD6B8D9}" srcOrd="1" destOrd="0" presId="urn:microsoft.com/office/officeart/2005/8/layout/process2"/>
    <dgm:cxn modelId="{48CD93C4-3D8F-894D-A36F-EA6205BEABBC}" type="presParOf" srcId="{F317DF3F-AE43-6442-933D-4F43EDD6B8D9}" destId="{C40A40A4-7E4E-4F4E-A7A5-ACA17DBD30DE}" srcOrd="0" destOrd="0" presId="urn:microsoft.com/office/officeart/2005/8/layout/process2"/>
    <dgm:cxn modelId="{A614FAC2-A400-5A46-89AC-0F4A0FB7DEA9}" type="presParOf" srcId="{270DEFD7-34E8-EB4A-9A0A-1D964BE643C9}" destId="{0BB1C40A-59B6-9E4A-AD87-FA4B9E36238A}" srcOrd="2" destOrd="0" presId="urn:microsoft.com/office/officeart/2005/8/layout/process2"/>
    <dgm:cxn modelId="{3C1B2B1C-5CC2-734C-8721-798B1484CF72}" type="presParOf" srcId="{270DEFD7-34E8-EB4A-9A0A-1D964BE643C9}" destId="{07BE0F84-3691-454A-9AB9-0476E92A1071}" srcOrd="3" destOrd="0" presId="urn:microsoft.com/office/officeart/2005/8/layout/process2"/>
    <dgm:cxn modelId="{B02DA10C-35FF-CD4E-9253-FF9FDB07AA53}" type="presParOf" srcId="{07BE0F84-3691-454A-9AB9-0476E92A1071}" destId="{0AFFA597-6C6C-5944-ADFC-42A5F0056D1C}" srcOrd="0" destOrd="0" presId="urn:microsoft.com/office/officeart/2005/8/layout/process2"/>
    <dgm:cxn modelId="{8735ECB5-1AD9-2F41-8EDF-3D90EFE1B46D}" type="presParOf" srcId="{270DEFD7-34E8-EB4A-9A0A-1D964BE643C9}" destId="{FBDD9CAD-9603-E541-8CCC-D434A033C148}" srcOrd="4" destOrd="0" presId="urn:microsoft.com/office/officeart/2005/8/layout/process2"/>
    <dgm:cxn modelId="{FFA4E8E9-1CFC-6342-898B-409D1208CC85}" type="presParOf" srcId="{270DEFD7-34E8-EB4A-9A0A-1D964BE643C9}" destId="{3AFAF3CA-53E4-CD46-80C6-765C6520B86E}" srcOrd="5" destOrd="0" presId="urn:microsoft.com/office/officeart/2005/8/layout/process2"/>
    <dgm:cxn modelId="{C8185600-7407-F149-B042-92549FD53073}" type="presParOf" srcId="{3AFAF3CA-53E4-CD46-80C6-765C6520B86E}" destId="{F5F047D0-AA56-7345-9BE5-94A4090D63BE}" srcOrd="0" destOrd="0" presId="urn:microsoft.com/office/officeart/2005/8/layout/process2"/>
    <dgm:cxn modelId="{19C75782-7E81-AB48-9197-ED579599069B}" type="presParOf" srcId="{270DEFD7-34E8-EB4A-9A0A-1D964BE643C9}" destId="{7E7E0ABA-84CA-AD4A-9EC9-890568C4AE61}" srcOrd="6" destOrd="0" presId="urn:microsoft.com/office/officeart/2005/8/layout/process2"/>
    <dgm:cxn modelId="{9A8855D3-6EEC-F742-BD87-B177E2A4C9C6}" type="presParOf" srcId="{270DEFD7-34E8-EB4A-9A0A-1D964BE643C9}" destId="{AE5CE212-90C5-5642-BA36-87F8F9430D43}" srcOrd="7" destOrd="0" presId="urn:microsoft.com/office/officeart/2005/8/layout/process2"/>
    <dgm:cxn modelId="{C116EBA7-CCC7-1049-B660-D6BA9A3FF054}" type="presParOf" srcId="{AE5CE212-90C5-5642-BA36-87F8F9430D43}" destId="{7706F64A-EC5D-3849-B86A-F84EC3533AB7}" srcOrd="0" destOrd="0" presId="urn:microsoft.com/office/officeart/2005/8/layout/process2"/>
    <dgm:cxn modelId="{B400317C-7B81-784A-9C64-F9042DD33BAD}" type="presParOf" srcId="{270DEFD7-34E8-EB4A-9A0A-1D964BE643C9}" destId="{5E90DD5B-BC7D-8E47-902D-872E3A475F57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572BE-0FFF-4F6A-B663-00390A8D01C7}">
      <dsp:nvSpPr>
        <dsp:cNvPr id="0" name=""/>
        <dsp:cNvSpPr/>
      </dsp:nvSpPr>
      <dsp:spPr>
        <a:xfrm>
          <a:off x="0" y="0"/>
          <a:ext cx="535952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400" b="1" kern="1200" dirty="0" smtClean="0"/>
            <a:t>UEP Penonomé I, S.A.</a:t>
          </a:r>
          <a:endParaRPr lang="es-PA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 I del proyecto.  Propiedad de Goldwind </a:t>
          </a:r>
          <a:r>
            <a:rPr lang="es-PA" sz="1100" kern="1200" dirty="0" err="1" smtClean="0"/>
            <a:t>Americas</a:t>
          </a:r>
          <a:r>
            <a:rPr lang="es-PA" sz="1100" kern="1200" dirty="0" smtClean="0"/>
            <a:t>.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55 MW de Capacidad Instalada.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22 unidades de 2.5 MW cada una.</a:t>
          </a:r>
          <a:endParaRPr lang="es-PA" sz="1100" kern="1200" dirty="0"/>
        </a:p>
      </dsp:txBody>
      <dsp:txXfrm>
        <a:off x="1198905" y="0"/>
        <a:ext cx="4160622" cy="1269999"/>
      </dsp:txXfrm>
    </dsp:sp>
    <dsp:sp modelId="{785CAB1D-46C1-4EDD-B4A2-ADBD9CF68634}">
      <dsp:nvSpPr>
        <dsp:cNvPr id="0" name=""/>
        <dsp:cNvSpPr/>
      </dsp:nvSpPr>
      <dsp:spPr>
        <a:xfrm>
          <a:off x="126999" y="126999"/>
          <a:ext cx="1071905" cy="10159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50" t="500" r="-6250" b="5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636FA-8844-4027-A1A0-D915A5301C3C}">
      <dsp:nvSpPr>
        <dsp:cNvPr id="0" name=""/>
        <dsp:cNvSpPr/>
      </dsp:nvSpPr>
      <dsp:spPr>
        <a:xfrm>
          <a:off x="0" y="1396999"/>
          <a:ext cx="535952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400" b="1" kern="1200" dirty="0" smtClean="0"/>
            <a:t>UEP Penonomé II, S.A.</a:t>
          </a:r>
          <a:endParaRPr lang="es-PA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Fases II y III del proyecto.  Propiedad de </a:t>
          </a:r>
          <a:r>
            <a:rPr lang="es-PA" sz="1100" b="1" u="sng" kern="1200" dirty="0" smtClean="0"/>
            <a:t>InterEnergy Holdings.</a:t>
          </a:r>
          <a:endParaRPr lang="es-PA" sz="1100" b="1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 II con Capacidad de 165 MW – 66 unidades de 2.5 MW c/u.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 III con Capacidad de 50 MW – 20 unidades de 2.5 MW c/u.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Parque Eólico Laudato Si’</a:t>
          </a:r>
          <a:endParaRPr lang="es-PA" sz="1100" kern="1200" dirty="0"/>
        </a:p>
      </dsp:txBody>
      <dsp:txXfrm>
        <a:off x="1198905" y="1396999"/>
        <a:ext cx="4160622" cy="1269999"/>
      </dsp:txXfrm>
    </dsp:sp>
    <dsp:sp modelId="{32786635-314E-4CA9-AE98-16EAC807A08D}">
      <dsp:nvSpPr>
        <dsp:cNvPr id="0" name=""/>
        <dsp:cNvSpPr/>
      </dsp:nvSpPr>
      <dsp:spPr>
        <a:xfrm>
          <a:off x="126999" y="1523999"/>
          <a:ext cx="1071905" cy="10159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50" t="500" r="1250" b="5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C516A-F0AD-447E-99B3-84E562A66858}">
      <dsp:nvSpPr>
        <dsp:cNvPr id="0" name=""/>
        <dsp:cNvSpPr/>
      </dsp:nvSpPr>
      <dsp:spPr>
        <a:xfrm>
          <a:off x="0" y="2793999"/>
          <a:ext cx="535952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400" b="1" kern="1200" dirty="0" smtClean="0"/>
            <a:t>UEP Penonomé III, S.A.</a:t>
          </a:r>
          <a:endParaRPr lang="es-PA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 IV del proyecto.  Propiedad de Unión Eólica Panameña (UEP).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Fase aún en desarrollo, con capacidad instalada de 67.5 MW</a:t>
          </a:r>
          <a:endParaRPr lang="es-P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100" kern="1200" dirty="0" smtClean="0"/>
            <a:t>Se estima que inicie construcción a partir del 2016.</a:t>
          </a:r>
          <a:endParaRPr lang="es-PA" sz="1100" kern="1200" dirty="0"/>
        </a:p>
      </dsp:txBody>
      <dsp:txXfrm>
        <a:off x="1198905" y="2793999"/>
        <a:ext cx="4160622" cy="1269999"/>
      </dsp:txXfrm>
    </dsp:sp>
    <dsp:sp modelId="{70747DED-151E-4575-A0A6-51AC987539AA}">
      <dsp:nvSpPr>
        <dsp:cNvPr id="0" name=""/>
        <dsp:cNvSpPr/>
      </dsp:nvSpPr>
      <dsp:spPr>
        <a:xfrm>
          <a:off x="126999" y="2920999"/>
          <a:ext cx="1071905" cy="10159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50" t="500" r="1250" b="5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4FC43-6663-CA4E-9B33-AABE6AE7B4CD}">
      <dsp:nvSpPr>
        <dsp:cNvPr id="0" name=""/>
        <dsp:cNvSpPr/>
      </dsp:nvSpPr>
      <dsp:spPr>
        <a:xfrm>
          <a:off x="1026980" y="0"/>
          <a:ext cx="2663384" cy="704445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86 Plataformas listas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1047612" y="20632"/>
        <a:ext cx="2622120" cy="663181"/>
      </dsp:txXfrm>
    </dsp:sp>
    <dsp:sp modelId="{F317DF3F-AE43-6442-933D-4F43EDD6B8D9}">
      <dsp:nvSpPr>
        <dsp:cNvPr id="0" name=""/>
        <dsp:cNvSpPr/>
      </dsp:nvSpPr>
      <dsp:spPr>
        <a:xfrm rot="5234293">
          <a:off x="2251256" y="723003"/>
          <a:ext cx="265896" cy="31700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>
            <a:latin typeface="Tahoma"/>
            <a:cs typeface="Tahoma"/>
          </a:endParaRPr>
        </a:p>
      </dsp:txBody>
      <dsp:txXfrm rot="-5400000">
        <a:off x="2287183" y="748601"/>
        <a:ext cx="190200" cy="186127"/>
      </dsp:txXfrm>
    </dsp:sp>
    <dsp:sp modelId="{0BB1C40A-59B6-9E4A-AD87-FA4B9E36238A}">
      <dsp:nvSpPr>
        <dsp:cNvPr id="0" name=""/>
        <dsp:cNvSpPr/>
      </dsp:nvSpPr>
      <dsp:spPr>
        <a:xfrm>
          <a:off x="973247" y="1058562"/>
          <a:ext cx="2872979" cy="704445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86 turbinas en sitio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993879" y="1079194"/>
        <a:ext cx="2831715" cy="663181"/>
      </dsp:txXfrm>
    </dsp:sp>
    <dsp:sp modelId="{07BE0F84-3691-454A-9AB9-0476E92A1071}">
      <dsp:nvSpPr>
        <dsp:cNvPr id="0" name=""/>
        <dsp:cNvSpPr/>
      </dsp:nvSpPr>
      <dsp:spPr>
        <a:xfrm rot="5400000">
          <a:off x="2277653" y="1780619"/>
          <a:ext cx="264167" cy="317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latin typeface="Tahoma"/>
            <a:cs typeface="Tahoma"/>
          </a:endParaRPr>
        </a:p>
      </dsp:txBody>
      <dsp:txXfrm rot="-5400000">
        <a:off x="2314637" y="1807035"/>
        <a:ext cx="190200" cy="184917"/>
      </dsp:txXfrm>
    </dsp:sp>
    <dsp:sp modelId="{FBDD9CAD-9603-E541-8CCC-D434A033C148}">
      <dsp:nvSpPr>
        <dsp:cNvPr id="0" name=""/>
        <dsp:cNvSpPr/>
      </dsp:nvSpPr>
      <dsp:spPr>
        <a:xfrm>
          <a:off x="1435964" y="2115230"/>
          <a:ext cx="1947544" cy="704445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86 </a:t>
          </a:r>
          <a:r>
            <a:rPr lang="es-PA" sz="1700" kern="1200" noProof="0" dirty="0" smtClean="0">
              <a:latin typeface="Tahoma"/>
              <a:cs typeface="Tahoma"/>
            </a:rPr>
            <a:t>izadas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1456596" y="2135862"/>
        <a:ext cx="1906280" cy="663181"/>
      </dsp:txXfrm>
    </dsp:sp>
    <dsp:sp modelId="{3AFAF3CA-53E4-CD46-80C6-765C6520B86E}">
      <dsp:nvSpPr>
        <dsp:cNvPr id="0" name=""/>
        <dsp:cNvSpPr/>
      </dsp:nvSpPr>
      <dsp:spPr>
        <a:xfrm rot="5400000">
          <a:off x="2277653" y="2837287"/>
          <a:ext cx="264167" cy="317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latin typeface="Tahoma"/>
            <a:cs typeface="Tahoma"/>
          </a:endParaRPr>
        </a:p>
      </dsp:txBody>
      <dsp:txXfrm rot="-5400000">
        <a:off x="2314637" y="2863703"/>
        <a:ext cx="190200" cy="184917"/>
      </dsp:txXfrm>
    </dsp:sp>
    <dsp:sp modelId="{7E7E0ABA-84CA-AD4A-9EC9-890568C4AE61}">
      <dsp:nvSpPr>
        <dsp:cNvPr id="0" name=""/>
        <dsp:cNvSpPr/>
      </dsp:nvSpPr>
      <dsp:spPr>
        <a:xfrm>
          <a:off x="883309" y="3171899"/>
          <a:ext cx="3052854" cy="704445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86 </a:t>
          </a:r>
          <a:r>
            <a:rPr lang="es-PA" sz="1700" kern="1200" noProof="0" dirty="0" smtClean="0">
              <a:latin typeface="Tahoma"/>
              <a:cs typeface="Tahoma"/>
            </a:rPr>
            <a:t>turbinas generando en </a:t>
          </a:r>
          <a:r>
            <a:rPr lang="es-PA" sz="1700" kern="1200" noProof="0" dirty="0" smtClean="0">
              <a:latin typeface="Tahoma"/>
              <a:cs typeface="Tahoma"/>
            </a:rPr>
            <a:t>sitio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903941" y="3192531"/>
        <a:ext cx="3011590" cy="663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991F9-881B-4141-A9A6-72E8E7865599}">
      <dsp:nvSpPr>
        <dsp:cNvPr id="0" name=""/>
        <dsp:cNvSpPr/>
      </dsp:nvSpPr>
      <dsp:spPr>
        <a:xfrm>
          <a:off x="649072" y="0"/>
          <a:ext cx="7356158" cy="50291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5596D-F889-4926-BA6A-64B4853FB640}">
      <dsp:nvSpPr>
        <dsp:cNvPr id="0" name=""/>
        <dsp:cNvSpPr/>
      </dsp:nvSpPr>
      <dsp:spPr>
        <a:xfrm>
          <a:off x="3290" y="304799"/>
          <a:ext cx="1269943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Diciembre 2013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Iniciaron negociaciones con Unión Eólica Panameña</a:t>
          </a:r>
          <a:endParaRPr lang="es-PA" sz="1050" kern="1200" dirty="0">
            <a:solidFill>
              <a:schemeClr val="bg1"/>
            </a:solidFill>
            <a:latin typeface="+mj-lt"/>
          </a:endParaRPr>
        </a:p>
      </dsp:txBody>
      <dsp:txXfrm>
        <a:off x="65284" y="366793"/>
        <a:ext cx="1145955" cy="4295612"/>
      </dsp:txXfrm>
    </dsp:sp>
    <dsp:sp modelId="{82E9BCB4-057F-4C8B-8996-88107E349D17}">
      <dsp:nvSpPr>
        <dsp:cNvPr id="0" name=""/>
        <dsp:cNvSpPr/>
      </dsp:nvSpPr>
      <dsp:spPr>
        <a:xfrm>
          <a:off x="1458321" y="304799"/>
          <a:ext cx="1269943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Enero - Abril 2014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InterEnergy adquiere la mayoría de las acciones de la empresa que desarrolla la Fase II y III.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Se negoció el precio y se acordó la adquisición de 165MW bajo contrato y unos 50MW más para capacidad no contratada.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  <a:ea typeface="Tahoma" pitchFamily="34" charset="0"/>
              <a:cs typeface="Cambria"/>
            </a:rPr>
            <a:t>Renegociación de BOP, Acuerdos de transporte y suministro de turbinas;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  <a:ea typeface="Tahoma" pitchFamily="34" charset="0"/>
              <a:cs typeface="Cambria"/>
            </a:rPr>
            <a:t>Negociado préstamo puente de $100 MM con el Banco Espirito Santo.</a:t>
          </a:r>
          <a:endParaRPr lang="es-PA" sz="1050" kern="1200" dirty="0" smtClean="0">
            <a:solidFill>
              <a:schemeClr val="bg1"/>
            </a:solidFill>
            <a:latin typeface="+mj-lt"/>
          </a:endParaRPr>
        </a:p>
      </dsp:txBody>
      <dsp:txXfrm>
        <a:off x="1520315" y="366793"/>
        <a:ext cx="1145955" cy="4295612"/>
      </dsp:txXfrm>
    </dsp:sp>
    <dsp:sp modelId="{236FA6D0-66C0-4843-93C3-C56DEF9A9729}">
      <dsp:nvSpPr>
        <dsp:cNvPr id="0" name=""/>
        <dsp:cNvSpPr/>
      </dsp:nvSpPr>
      <dsp:spPr>
        <a:xfrm>
          <a:off x="2913352" y="304799"/>
          <a:ext cx="1269943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Mayo 2014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Se firmó un mandato con el IFC para el financiamiento.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/>
            <a:t>El capital de IEH creció de $70 MM a $170 MM antes de la financiación.</a:t>
          </a:r>
          <a:endParaRPr lang="es-PA" sz="1050" kern="1200" dirty="0">
            <a:solidFill>
              <a:schemeClr val="bg1"/>
            </a:solidFill>
            <a:latin typeface="+mj-lt"/>
          </a:endParaRPr>
        </a:p>
      </dsp:txBody>
      <dsp:txXfrm>
        <a:off x="2975346" y="366793"/>
        <a:ext cx="1145955" cy="4295612"/>
      </dsp:txXfrm>
    </dsp:sp>
    <dsp:sp modelId="{31DB30A8-A3BF-4391-B412-9177C06E178B}">
      <dsp:nvSpPr>
        <dsp:cNvPr id="0" name=""/>
        <dsp:cNvSpPr/>
      </dsp:nvSpPr>
      <dsp:spPr>
        <a:xfrm>
          <a:off x="4368383" y="304799"/>
          <a:ext cx="1372567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Septiembre 2014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El primer embarque de turbinas llegó a Colón (se presentó una demora en el embarque debido a tres tifones).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86 turbinas transportadas - 140km desde Colon al sitio durante la noche– a pesar de Navidad, día de la Madre, Carnaval, Semana Santa, día del Trabajo y otros feriados.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Plagas de abejas y el ganado vacuno de los alrededores y robo de cables y materiales provocaron un retraso en los inicios del proyecto.</a:t>
          </a:r>
        </a:p>
        <a:p>
          <a:pPr marL="5715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A" sz="1050" kern="1200" dirty="0">
            <a:solidFill>
              <a:schemeClr val="bg1"/>
            </a:solidFill>
            <a:latin typeface="+mj-lt"/>
          </a:endParaRPr>
        </a:p>
      </dsp:txBody>
      <dsp:txXfrm>
        <a:off x="4435386" y="371802"/>
        <a:ext cx="1238561" cy="4285594"/>
      </dsp:txXfrm>
    </dsp:sp>
    <dsp:sp modelId="{9111DE8B-9907-4240-8516-68CB4B5B6A75}">
      <dsp:nvSpPr>
        <dsp:cNvPr id="0" name=""/>
        <dsp:cNvSpPr/>
      </dsp:nvSpPr>
      <dsp:spPr>
        <a:xfrm>
          <a:off x="5926038" y="304799"/>
          <a:ext cx="1269943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27 de Diciembre de 2014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Financiación acordada por $300 MM – plazo de 17 años.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/>
            <a:t>Colaboración continua de las Autoridades como ANATI, ANAM, CND, ETESA, Migración, ASEP, el Registro Público, Contraloría – el refrendo de  contrato con ANATI presentaba demora.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/>
            <a:t>Se crea un equipo local administrativo y operativo (capacitados en China).</a:t>
          </a:r>
          <a:endParaRPr lang="es-PA" sz="1050" kern="1200" dirty="0">
            <a:solidFill>
              <a:schemeClr val="bg1"/>
            </a:solidFill>
            <a:latin typeface="+mj-lt"/>
          </a:endParaRPr>
        </a:p>
      </dsp:txBody>
      <dsp:txXfrm>
        <a:off x="5988032" y="366793"/>
        <a:ext cx="1145955" cy="4295612"/>
      </dsp:txXfrm>
    </dsp:sp>
    <dsp:sp modelId="{470E12FB-BEE4-4074-A739-3028F99F2C34}">
      <dsp:nvSpPr>
        <dsp:cNvPr id="0" name=""/>
        <dsp:cNvSpPr/>
      </dsp:nvSpPr>
      <dsp:spPr>
        <a:xfrm>
          <a:off x="7381069" y="304799"/>
          <a:ext cx="1269943" cy="441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200" b="1" u="sng" kern="1200" dirty="0" smtClean="0">
              <a:solidFill>
                <a:schemeClr val="bg1"/>
              </a:solidFill>
              <a:latin typeface="+mj-lt"/>
            </a:rPr>
            <a:t>30 de Enero de 2015</a:t>
          </a:r>
          <a:endParaRPr lang="es-PA" sz="1200" b="1" u="sng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El primer circuito se energizó, iniciando suministro de los PPAs.</a:t>
          </a:r>
          <a:endParaRPr lang="es-PA" sz="105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050" kern="1200" dirty="0" smtClean="0">
              <a:solidFill>
                <a:schemeClr val="bg1"/>
              </a:solidFill>
              <a:latin typeface="+mj-lt"/>
            </a:rPr>
            <a:t>Desde Noviembre de 2014, el viento presentaba altas velocidades (&gt;10m/s) lo que nos llevó en algunas ocasiones a tener que izar las turbinas durante la noche para poder completar el izado de las 83 turbinas durante el año 2016.</a:t>
          </a:r>
          <a:endParaRPr lang="es-PA" sz="1050" kern="1200" dirty="0">
            <a:solidFill>
              <a:schemeClr val="bg1"/>
            </a:solidFill>
            <a:latin typeface="+mj-lt"/>
          </a:endParaRPr>
        </a:p>
      </dsp:txBody>
      <dsp:txXfrm>
        <a:off x="7443063" y="366793"/>
        <a:ext cx="1145955" cy="429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CF9F5-5AE4-5140-94FB-5C70375411C2}">
      <dsp:nvSpPr>
        <dsp:cNvPr id="0" name=""/>
        <dsp:cNvSpPr/>
      </dsp:nvSpPr>
      <dsp:spPr>
        <a:xfrm>
          <a:off x="0" y="0"/>
          <a:ext cx="8610600" cy="5289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baseline="30000" dirty="0" smtClean="0"/>
            <a:t>Generación para el horizonte móvil de 1 año (desde la semana 52 de 2015 hasta la semana 51 de 2016)</a:t>
          </a:r>
          <a:endParaRPr lang="es-PA" sz="2300" kern="1200" dirty="0"/>
        </a:p>
      </dsp:txBody>
      <dsp:txXfrm>
        <a:off x="25823" y="25823"/>
        <a:ext cx="8558954" cy="477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4FC43-6663-CA4E-9B33-AABE6AE7B4CD}">
      <dsp:nvSpPr>
        <dsp:cNvPr id="0" name=""/>
        <dsp:cNvSpPr/>
      </dsp:nvSpPr>
      <dsp:spPr>
        <a:xfrm>
          <a:off x="343204" y="0"/>
          <a:ext cx="3991667" cy="674090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La Generación Eólica a Demostrado ser muy estable.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362947" y="19743"/>
        <a:ext cx="3952181" cy="634604"/>
      </dsp:txXfrm>
    </dsp:sp>
    <dsp:sp modelId="{F317DF3F-AE43-6442-933D-4F43EDD6B8D9}">
      <dsp:nvSpPr>
        <dsp:cNvPr id="0" name=""/>
        <dsp:cNvSpPr/>
      </dsp:nvSpPr>
      <dsp:spPr>
        <a:xfrm rot="5160703">
          <a:off x="2246605" y="692384"/>
          <a:ext cx="255565" cy="30334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>
            <a:latin typeface="Tahoma"/>
            <a:cs typeface="Tahoma"/>
          </a:endParaRPr>
        </a:p>
      </dsp:txBody>
      <dsp:txXfrm rot="-5400000">
        <a:off x="2280719" y="716364"/>
        <a:ext cx="182004" cy="178896"/>
      </dsp:txXfrm>
    </dsp:sp>
    <dsp:sp modelId="{0BB1C40A-59B6-9E4A-AD87-FA4B9E36238A}">
      <dsp:nvSpPr>
        <dsp:cNvPr id="0" name=""/>
        <dsp:cNvSpPr/>
      </dsp:nvSpPr>
      <dsp:spPr>
        <a:xfrm>
          <a:off x="420927" y="1014018"/>
          <a:ext cx="3977619" cy="674090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Pudiendo Garantizar Potencia Firme al Sistema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440670" y="1033761"/>
        <a:ext cx="3938133" cy="634604"/>
      </dsp:txXfrm>
    </dsp:sp>
    <dsp:sp modelId="{07BE0F84-3691-454A-9AB9-0476E92A1071}">
      <dsp:nvSpPr>
        <dsp:cNvPr id="0" name=""/>
        <dsp:cNvSpPr/>
      </dsp:nvSpPr>
      <dsp:spPr>
        <a:xfrm rot="5400000">
          <a:off x="2283345" y="1704961"/>
          <a:ext cx="252783" cy="3033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/>
            <a:cs typeface="Tahoma"/>
          </a:endParaRPr>
        </a:p>
      </dsp:txBody>
      <dsp:txXfrm rot="-5400000">
        <a:off x="2318735" y="1730240"/>
        <a:ext cx="182004" cy="176948"/>
      </dsp:txXfrm>
    </dsp:sp>
    <dsp:sp modelId="{FBDD9CAD-9603-E541-8CCC-D434A033C148}">
      <dsp:nvSpPr>
        <dsp:cNvPr id="0" name=""/>
        <dsp:cNvSpPr/>
      </dsp:nvSpPr>
      <dsp:spPr>
        <a:xfrm>
          <a:off x="393532" y="2025154"/>
          <a:ext cx="4032409" cy="674090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Proporcionando una herramienta adicional para lograr su financiamiento. 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413275" y="2044897"/>
        <a:ext cx="3992923" cy="634604"/>
      </dsp:txXfrm>
    </dsp:sp>
    <dsp:sp modelId="{3AFAF3CA-53E4-CD46-80C6-765C6520B86E}">
      <dsp:nvSpPr>
        <dsp:cNvPr id="0" name=""/>
        <dsp:cNvSpPr/>
      </dsp:nvSpPr>
      <dsp:spPr>
        <a:xfrm rot="5400000">
          <a:off x="2283345" y="2716097"/>
          <a:ext cx="252783" cy="3033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/>
            <a:cs typeface="Tahoma"/>
          </a:endParaRPr>
        </a:p>
      </dsp:txBody>
      <dsp:txXfrm rot="-5400000">
        <a:off x="2318735" y="2741376"/>
        <a:ext cx="182004" cy="176948"/>
      </dsp:txXfrm>
    </dsp:sp>
    <dsp:sp modelId="{7E7E0ABA-84CA-AD4A-9EC9-890568C4AE61}">
      <dsp:nvSpPr>
        <dsp:cNvPr id="0" name=""/>
        <dsp:cNvSpPr/>
      </dsp:nvSpPr>
      <dsp:spPr>
        <a:xfrm>
          <a:off x="320541" y="3036290"/>
          <a:ext cx="4178390" cy="674090"/>
        </a:xfrm>
        <a:prstGeom prst="roundRect">
          <a:avLst>
            <a:gd name="adj" fmla="val 10000"/>
          </a:avLst>
        </a:prstGeom>
        <a:solidFill>
          <a:srgbClr val="4F622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700" kern="1200" noProof="0" dirty="0" smtClean="0">
              <a:latin typeface="Tahoma"/>
              <a:cs typeface="Tahoma"/>
            </a:rPr>
            <a:t>Asignando</a:t>
          </a:r>
          <a:r>
            <a:rPr lang="es-PA" sz="1700" kern="1200" baseline="0" noProof="0" dirty="0" smtClean="0">
              <a:latin typeface="Tahoma"/>
              <a:cs typeface="Tahoma"/>
            </a:rPr>
            <a:t> aportes valiosos al sistema que incide en ahorros operativos del sistema.</a:t>
          </a:r>
          <a:endParaRPr lang="es-PA" sz="1700" kern="1200" noProof="0" dirty="0">
            <a:latin typeface="Tahoma"/>
            <a:cs typeface="Tahoma"/>
          </a:endParaRPr>
        </a:p>
      </dsp:txBody>
      <dsp:txXfrm>
        <a:off x="340284" y="3056033"/>
        <a:ext cx="4138904" cy="634604"/>
      </dsp:txXfrm>
    </dsp:sp>
    <dsp:sp modelId="{AE5CE212-90C5-5642-BA36-87F8F9430D43}">
      <dsp:nvSpPr>
        <dsp:cNvPr id="0" name=""/>
        <dsp:cNvSpPr/>
      </dsp:nvSpPr>
      <dsp:spPr>
        <a:xfrm rot="5400000">
          <a:off x="2283345" y="3727233"/>
          <a:ext cx="252783" cy="3033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/>
            <a:cs typeface="Tahoma"/>
          </a:endParaRPr>
        </a:p>
      </dsp:txBody>
      <dsp:txXfrm rot="-5400000">
        <a:off x="2318735" y="3752512"/>
        <a:ext cx="182004" cy="176948"/>
      </dsp:txXfrm>
    </dsp:sp>
    <dsp:sp modelId="{5E90DD5B-BC7D-8E47-902D-872E3A475F57}">
      <dsp:nvSpPr>
        <dsp:cNvPr id="0" name=""/>
        <dsp:cNvSpPr/>
      </dsp:nvSpPr>
      <dsp:spPr>
        <a:xfrm>
          <a:off x="1061555" y="4047426"/>
          <a:ext cx="2696362" cy="674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Adecuaci</a:t>
          </a:r>
          <a:r>
            <a:rPr lang="es-ES" sz="1700" kern="1200" dirty="0" smtClean="0"/>
            <a:t>ón de la Reglamentación</a:t>
          </a:r>
          <a:endParaRPr lang="es-ES" sz="1700" kern="1200" dirty="0"/>
        </a:p>
      </dsp:txBody>
      <dsp:txXfrm>
        <a:off x="1081298" y="4067169"/>
        <a:ext cx="2656876" cy="634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5D361-3570-714D-A03A-0AFBF103C5FC}" type="datetimeFigureOut">
              <a:rPr lang="en-US" smtClean="0"/>
              <a:pPr/>
              <a:t>05/18/16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A661-4270-0E40-A430-088D698702E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84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53288-B744-4D05-BAB7-4C66FEF6C806}" type="datetimeFigureOut">
              <a:rPr lang="en-US" smtClean="0"/>
              <a:pPr/>
              <a:t>05/18/16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DEE8-EEEF-416A-905E-423C8C7F9F1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6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7073D-E68E-4EB6-A1BF-4E4CB1AB8083}" type="slidenum">
              <a:rPr lang="es-CO" smtClean="0"/>
              <a:pPr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381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7073D-E68E-4EB6-A1BF-4E4CB1AB8083}" type="slidenum">
              <a:rPr lang="es-CO" smtClean="0"/>
              <a:pPr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381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Tahoma" pitchFamily="34" charset="0"/>
                <a:cs typeface="Cambria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Tahoma" pitchFamily="34" charset="0"/>
                <a:cs typeface="Cambria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Tahoma" pitchFamily="34" charset="0"/>
                <a:cs typeface="Cambria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Tahoma" pitchFamily="34" charset="0"/>
                <a:cs typeface="Cambria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Tahoma" pitchFamily="34" charset="0"/>
                <a:cs typeface="Cambria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91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22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4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7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8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10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09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65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5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5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5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40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7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60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8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92400" y="71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6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92400" y="71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77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14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04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0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0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7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01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01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A10403-86A0-4223-B1FF-561399CDE105}" type="datetimeFigureOut">
              <a:rPr lang="en-US" smtClean="0"/>
              <a:pPr/>
              <a:t>05/18/16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C42C86-1EDB-480B-9CA0-1960A501B41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85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5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525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5pPr>
              <a:def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6pPr>
          </a:lstStyle>
          <a:p>
            <a:pPr marL="285750" lvl="0" indent="-230188">
              <a:lnSpc>
                <a:spcPct val="120000"/>
              </a:lnSpc>
              <a:spcBef>
                <a:spcPts val="1200"/>
              </a:spcBef>
              <a:buClr>
                <a:srgbClr val="008265"/>
              </a:buClr>
              <a:buSzPct val="66000"/>
              <a:buFont typeface="Lucida Grande"/>
              <a:buChar char="▶"/>
            </a:pPr>
            <a:r>
              <a:rPr lang="en-US" dirty="0" smtClean="0"/>
              <a:t>Click to edit Master text styles</a:t>
            </a:r>
          </a:p>
          <a:p>
            <a:pPr lvl="1" indent="-230188">
              <a:lnSpc>
                <a:spcPct val="120000"/>
              </a:lnSpc>
              <a:buClr>
                <a:srgbClr val="008265"/>
              </a:buClr>
              <a:buSzPct val="66000"/>
              <a:buFont typeface="Tahoma" pitchFamily="34" charset="0"/>
              <a:buChar char="−"/>
            </a:pPr>
            <a:r>
              <a:rPr lang="en-US" dirty="0" smtClean="0"/>
              <a:t>Second level</a:t>
            </a:r>
          </a:p>
          <a:p>
            <a:pPr marL="1200150" lvl="2" indent="-230188">
              <a:buClr>
                <a:srgbClr val="008265"/>
              </a:buClr>
              <a:buSzPct val="66000"/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marL="1737360" lvl="4"/>
            <a:r>
              <a:rPr lang="en-US" dirty="0" smtClean="0"/>
              <a:t>Fourth level</a:t>
            </a:r>
          </a:p>
          <a:p>
            <a:pPr marL="2148840"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3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82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92400" y="71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86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6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61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35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64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76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8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89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97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18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97" y="2590800"/>
            <a:ext cx="6940903" cy="56454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C563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7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30" Type="http://schemas.openxmlformats.org/officeDocument/2006/relationships/image" Target="../media/image1.jpeg"/><Relationship Id="rId31" Type="http://schemas.openxmlformats.org/officeDocument/2006/relationships/image" Target="../media/image2.jpeg"/><Relationship Id="rId32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4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5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9.xml"/><Relationship Id="rId3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283" y="228599"/>
            <a:ext cx="6186517" cy="564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769" y="914400"/>
            <a:ext cx="8594511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12 Conector recto"/>
          <p:cNvCxnSpPr/>
          <p:nvPr userDrawn="1"/>
        </p:nvCxnSpPr>
        <p:spPr>
          <a:xfrm>
            <a:off x="214282" y="785794"/>
            <a:ext cx="8643998" cy="1588"/>
          </a:xfrm>
          <a:prstGeom prst="line">
            <a:avLst/>
          </a:prstGeom>
          <a:ln>
            <a:solidFill>
              <a:srgbClr val="2C5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3 Rectángulo"/>
          <p:cNvSpPr/>
          <p:nvPr userDrawn="1"/>
        </p:nvSpPr>
        <p:spPr>
          <a:xfrm>
            <a:off x="0" y="6715148"/>
            <a:ext cx="9144000" cy="142852"/>
          </a:xfrm>
          <a:prstGeom prst="rect">
            <a:avLst/>
          </a:prstGeom>
          <a:solidFill>
            <a:srgbClr val="2C5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5 Marcador de número de diapositiva"/>
          <p:cNvSpPr txBox="1">
            <a:spLocks/>
          </p:cNvSpPr>
          <p:nvPr userDrawn="1"/>
        </p:nvSpPr>
        <p:spPr>
          <a:xfrm>
            <a:off x="-156030" y="6381328"/>
            <a:ext cx="83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Page</a:t>
            </a:r>
            <a:r>
              <a:rPr lang="es-ES" sz="1000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fld id="{7A701E89-098D-4588-AFDF-60FD36134720}" type="slidenum">
              <a:rPr lang="es-ES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‹Nr.›</a:t>
            </a:fld>
            <a:r>
              <a:rPr lang="es-E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s-E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 descr="P:\InterBolsa General Info\Basic Energy\InterNRG - templates &amp; photos\Logo InterNRG\FutureAmazing\INTERENERGY FINAL LOGO + ASSETS\INTERENERGY-HOLDINGS-LOGO\INTERENERGY-HOLDINGS-LOGO.jp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3"/>
          <a:stretch/>
        </p:blipFill>
        <p:spPr bwMode="auto">
          <a:xfrm>
            <a:off x="8313793" y="152400"/>
            <a:ext cx="415119" cy="4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:\InterBolsa General Info\Basic Energy\InterNRG - templates &amp; photos\Logo InterNRG\FutureAmazing\IE_LOGO_SAMPLES_7B.jp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75926" r="60586" b="18889"/>
          <a:stretch/>
        </p:blipFill>
        <p:spPr bwMode="auto">
          <a:xfrm>
            <a:off x="8124190" y="584589"/>
            <a:ext cx="794324" cy="1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6043"/>
            <a:ext cx="1528762" cy="5707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71" r:id="rId3"/>
    <p:sldLayoutId id="2147483679" r:id="rId4"/>
    <p:sldLayoutId id="2147483682" r:id="rId5"/>
    <p:sldLayoutId id="2147483690" r:id="rId6"/>
    <p:sldLayoutId id="2147483694" r:id="rId7"/>
    <p:sldLayoutId id="2147483698" r:id="rId8"/>
    <p:sldLayoutId id="2147483699" r:id="rId9"/>
    <p:sldLayoutId id="2147483716" r:id="rId10"/>
    <p:sldLayoutId id="2147483722" r:id="rId11"/>
    <p:sldLayoutId id="2147483723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2" r:id="rId27"/>
    <p:sldLayoutId id="2147483744" r:id="rId2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>
        <a:defRPr sz="2200" b="1">
          <a:solidFill>
            <a:srgbClr val="2C5636"/>
          </a:solidFill>
          <a:latin typeface="Cambria"/>
          <a:ea typeface="Tahoma" pitchFamily="34" charset="0"/>
          <a:cs typeface="Cambria"/>
        </a:defRPr>
      </a:lvl1pPr>
    </p:titleStyle>
    <p:bodyStyle>
      <a:lvl1pPr marL="285750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Ø"/>
        <a:defRPr sz="1400">
          <a:solidFill>
            <a:schemeClr val="tx1">
              <a:lumMod val="50000"/>
              <a:lumOff val="50000"/>
            </a:schemeClr>
          </a:solidFill>
          <a:latin typeface="Cambria"/>
          <a:ea typeface="Tahoma" pitchFamily="34" charset="0"/>
          <a:cs typeface="Cambria"/>
        </a:defRPr>
      </a:lvl1pPr>
      <a:lvl2pPr marL="7406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Tahoma" pitchFamily="34" charset="0"/>
        <a:buChar char="−"/>
        <a:defRPr sz="1400">
          <a:solidFill>
            <a:schemeClr val="tx1">
              <a:lumMod val="50000"/>
              <a:lumOff val="50000"/>
            </a:schemeClr>
          </a:solidFill>
          <a:latin typeface="Cambria"/>
          <a:ea typeface="Tahoma" pitchFamily="34" charset="0"/>
          <a:cs typeface="Cambria"/>
        </a:defRPr>
      </a:lvl2pPr>
      <a:lvl3pPr marL="11978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§"/>
        <a:defRPr sz="1400">
          <a:solidFill>
            <a:schemeClr val="tx1">
              <a:lumMod val="50000"/>
              <a:lumOff val="50000"/>
            </a:schemeClr>
          </a:solidFill>
          <a:latin typeface="Cambria"/>
          <a:ea typeface="Tahoma" pitchFamily="34" charset="0"/>
          <a:cs typeface="Cambria"/>
        </a:defRPr>
      </a:lvl3pPr>
      <a:lvl4pPr marL="16550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Courier New" pitchFamily="49" charset="0"/>
        <a:buChar char="o"/>
        <a:defRPr sz="1400">
          <a:solidFill>
            <a:schemeClr val="tx1">
              <a:lumMod val="50000"/>
              <a:lumOff val="50000"/>
            </a:schemeClr>
          </a:solidFill>
          <a:latin typeface="Cambria"/>
          <a:ea typeface="Tahoma" pitchFamily="34" charset="0"/>
          <a:cs typeface="Cambria"/>
        </a:defRPr>
      </a:lvl4pPr>
      <a:lvl5pPr marL="21122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ü"/>
        <a:defRPr sz="1400">
          <a:solidFill>
            <a:schemeClr val="tx1">
              <a:lumMod val="50000"/>
              <a:lumOff val="50000"/>
            </a:schemeClr>
          </a:solidFill>
          <a:latin typeface="Cambria"/>
          <a:ea typeface="Tahoma" pitchFamily="34" charset="0"/>
          <a:cs typeface="Cambri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12 Estrella de 4 puntas"/>
          <p:cNvSpPr/>
          <p:nvPr userDrawn="1"/>
        </p:nvSpPr>
        <p:spPr>
          <a:xfrm rot="910640">
            <a:off x="2905255" y="962823"/>
            <a:ext cx="8499861" cy="8591791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3 Estrella de 4 puntas"/>
          <p:cNvSpPr/>
          <p:nvPr userDrawn="1"/>
        </p:nvSpPr>
        <p:spPr>
          <a:xfrm rot="831171">
            <a:off x="2475423" y="5099967"/>
            <a:ext cx="3137955" cy="3079659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0" name="12 Conector recto"/>
          <p:cNvCxnSpPr/>
          <p:nvPr userDrawn="1"/>
        </p:nvCxnSpPr>
        <p:spPr>
          <a:xfrm>
            <a:off x="214282" y="785794"/>
            <a:ext cx="8643998" cy="1588"/>
          </a:xfrm>
          <a:prstGeom prst="line">
            <a:avLst/>
          </a:prstGeom>
          <a:ln>
            <a:solidFill>
              <a:srgbClr val="2C5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0"/>
          <p:cNvSpPr txBox="1">
            <a:spLocks/>
          </p:cNvSpPr>
          <p:nvPr userDrawn="1"/>
        </p:nvSpPr>
        <p:spPr>
          <a:xfrm>
            <a:off x="3124200" y="663989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</a:t>
            </a:r>
            <a:endParaRPr lang="es-E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5 Marcador de número de diapositiva"/>
          <p:cNvSpPr txBox="1">
            <a:spLocks/>
          </p:cNvSpPr>
          <p:nvPr userDrawn="1"/>
        </p:nvSpPr>
        <p:spPr>
          <a:xfrm>
            <a:off x="-156030" y="6381328"/>
            <a:ext cx="83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A701E89-098D-4588-AFDF-60FD36134720}" type="slidenum">
              <a:rPr lang="es-ES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‹Nr.›</a:t>
            </a:fld>
            <a:r>
              <a:rPr lang="es-E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of 93</a:t>
            </a:r>
            <a:endParaRPr lang="es-E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 descr="P:\InterBolsa General Info\Basic Energy\InterNRG - templates &amp; photos\Logo InterNRG\FutureAmazing\INTERENERGY FINAL LOGO + ASSETS\INTERENERGY-HOLDINGS-LOGO\INTERENERGY-HOLDINGS-LOGO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3"/>
          <a:stretch/>
        </p:blipFill>
        <p:spPr bwMode="auto">
          <a:xfrm>
            <a:off x="8313793" y="152400"/>
            <a:ext cx="415119" cy="4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:\InterBolsa General Info\Basic Energy\InterNRG - templates &amp; photos\Logo InterNRG\FutureAmazing\IE_LOGO_SAMPLES_7B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75926" r="60586" b="18889"/>
          <a:stretch/>
        </p:blipFill>
        <p:spPr bwMode="auto">
          <a:xfrm>
            <a:off x="8124190" y="584589"/>
            <a:ext cx="794324" cy="1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6">
            <a:alphaModFix amt="1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7" r="50000" b="5599"/>
          <a:stretch/>
        </p:blipFill>
        <p:spPr bwMode="auto">
          <a:xfrm>
            <a:off x="381000" y="841614"/>
            <a:ext cx="8341614" cy="590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39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>
        <a:defRPr sz="2200" b="1">
          <a:solidFill>
            <a:srgbClr val="2C5636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285750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Ø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06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Tahoma" pitchFamily="34" charset="0"/>
        <a:buChar char="−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978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§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550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Courier New" pitchFamily="49" charset="0"/>
        <a:buChar char="o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1122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ü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Estrella de 4 puntas"/>
          <p:cNvSpPr/>
          <p:nvPr userDrawn="1"/>
        </p:nvSpPr>
        <p:spPr>
          <a:xfrm rot="910640">
            <a:off x="2905255" y="962823"/>
            <a:ext cx="8499861" cy="8591791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3 Estrella de 4 puntas"/>
          <p:cNvSpPr/>
          <p:nvPr userDrawn="1"/>
        </p:nvSpPr>
        <p:spPr>
          <a:xfrm rot="831171">
            <a:off x="2475423" y="5099967"/>
            <a:ext cx="3137955" cy="3079659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Footer Placeholder 10"/>
          <p:cNvSpPr txBox="1">
            <a:spLocks/>
          </p:cNvSpPr>
          <p:nvPr userDrawn="1"/>
        </p:nvSpPr>
        <p:spPr>
          <a:xfrm>
            <a:off x="3124200" y="663989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DEALER OR INSTITUTIONAL USE ONLY</a:t>
            </a:r>
            <a:endParaRPr lang="es-E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0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8" r:id="rId2"/>
    <p:sldLayoutId id="2147483689" r:id="rId3"/>
    <p:sldLayoutId id="2147483693" r:id="rId4"/>
    <p:sldLayoutId id="2147483696" r:id="rId5"/>
    <p:sldLayoutId id="2147483697" r:id="rId6"/>
    <p:sldLayoutId id="2147483741" r:id="rId7"/>
  </p:sldLayoutIdLst>
  <p:txStyles>
    <p:titleStyle>
      <a:lvl1pPr>
        <a:defRPr sz="2200" b="1">
          <a:solidFill>
            <a:srgbClr val="008265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285750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Ø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06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Tahoma" pitchFamily="34" charset="0"/>
        <a:buChar char="−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978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§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550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Courier New" pitchFamily="49" charset="0"/>
        <a:buChar char="o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1122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ü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r="50000" b="5599"/>
          <a:stretch/>
        </p:blipFill>
        <p:spPr bwMode="auto">
          <a:xfrm>
            <a:off x="57150" y="304799"/>
            <a:ext cx="9046464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2 Estrella de 4 puntas"/>
          <p:cNvSpPr/>
          <p:nvPr userDrawn="1"/>
        </p:nvSpPr>
        <p:spPr>
          <a:xfrm rot="910640">
            <a:off x="2905255" y="962823"/>
            <a:ext cx="8499861" cy="8591791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3 Estrella de 4 puntas"/>
          <p:cNvSpPr/>
          <p:nvPr userDrawn="1"/>
        </p:nvSpPr>
        <p:spPr>
          <a:xfrm rot="831171">
            <a:off x="2475423" y="5099967"/>
            <a:ext cx="3137955" cy="3079659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Footer Placeholder 10"/>
          <p:cNvSpPr txBox="1">
            <a:spLocks/>
          </p:cNvSpPr>
          <p:nvPr userDrawn="1"/>
        </p:nvSpPr>
        <p:spPr>
          <a:xfrm>
            <a:off x="3124200" y="663989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DEALER OR INSTITUTIONAL USE ONLY</a:t>
            </a:r>
            <a:endParaRPr lang="es-E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>
        <a:defRPr sz="2200" b="1">
          <a:solidFill>
            <a:srgbClr val="008265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285750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Ø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06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Tahoma" pitchFamily="34" charset="0"/>
        <a:buChar char="−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978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§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550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Courier New" pitchFamily="49" charset="0"/>
        <a:buChar char="o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1122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ü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r="50000" b="5599"/>
          <a:stretch/>
        </p:blipFill>
        <p:spPr bwMode="auto">
          <a:xfrm>
            <a:off x="381000" y="841614"/>
            <a:ext cx="8341614" cy="590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282" y="228599"/>
            <a:ext cx="6940903" cy="564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12 Estrella de 4 puntas"/>
          <p:cNvSpPr/>
          <p:nvPr userDrawn="1"/>
        </p:nvSpPr>
        <p:spPr>
          <a:xfrm rot="910640">
            <a:off x="2905255" y="962823"/>
            <a:ext cx="8499861" cy="8591791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3 Estrella de 4 puntas"/>
          <p:cNvSpPr/>
          <p:nvPr userDrawn="1"/>
        </p:nvSpPr>
        <p:spPr>
          <a:xfrm rot="831171">
            <a:off x="2475423" y="5099967"/>
            <a:ext cx="3137955" cy="3079659"/>
          </a:xfrm>
          <a:prstGeom prst="star4">
            <a:avLst/>
          </a:prstGeom>
          <a:solidFill>
            <a:srgbClr val="0063B0">
              <a:alpha val="5098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0" name="12 Conector recto"/>
          <p:cNvCxnSpPr/>
          <p:nvPr userDrawn="1"/>
        </p:nvCxnSpPr>
        <p:spPr>
          <a:xfrm>
            <a:off x="214282" y="785794"/>
            <a:ext cx="8643998" cy="1588"/>
          </a:xfrm>
          <a:prstGeom prst="line">
            <a:avLst/>
          </a:prstGeom>
          <a:ln>
            <a:solidFill>
              <a:srgbClr val="2C5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3 Rectángulo"/>
          <p:cNvSpPr/>
          <p:nvPr userDrawn="1"/>
        </p:nvSpPr>
        <p:spPr>
          <a:xfrm>
            <a:off x="0" y="6715148"/>
            <a:ext cx="9144000" cy="142852"/>
          </a:xfrm>
          <a:prstGeom prst="rect">
            <a:avLst/>
          </a:prstGeom>
          <a:solidFill>
            <a:srgbClr val="2C5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ooter Placeholder 10"/>
          <p:cNvSpPr txBox="1">
            <a:spLocks/>
          </p:cNvSpPr>
          <p:nvPr userDrawn="1"/>
        </p:nvSpPr>
        <p:spPr>
          <a:xfrm>
            <a:off x="3124200" y="663989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</a:t>
            </a:r>
            <a:endParaRPr lang="es-E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5 Marcador de número de diapositiva"/>
          <p:cNvSpPr txBox="1">
            <a:spLocks/>
          </p:cNvSpPr>
          <p:nvPr userDrawn="1"/>
        </p:nvSpPr>
        <p:spPr>
          <a:xfrm>
            <a:off x="-156030" y="6381328"/>
            <a:ext cx="83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A701E89-098D-4588-AFDF-60FD36134720}" type="slidenum">
              <a:rPr lang="es-ES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‹Nr.›</a:t>
            </a:fld>
            <a:r>
              <a:rPr lang="es-E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of 93</a:t>
            </a:r>
            <a:endParaRPr lang="es-E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 descr="P:\InterBolsa General Info\Basic Energy\InterNRG - templates &amp; photos\Logo InterNRG\FutureAmazing\INTERENERGY FINAL LOGO + ASSETS\INTERENERGY-HOLDINGS-LOGO\INTERENERGY-HOLDINGS-LOGO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3"/>
          <a:stretch/>
        </p:blipFill>
        <p:spPr bwMode="auto">
          <a:xfrm>
            <a:off x="8313793" y="152400"/>
            <a:ext cx="415119" cy="4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:\InterBolsa General Info\Basic Energy\InterNRG - templates &amp; photos\Logo InterNRG\FutureAmazing\IE_LOGO_SAMPLES_7B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75926" r="60586" b="18889"/>
          <a:stretch/>
        </p:blipFill>
        <p:spPr bwMode="auto">
          <a:xfrm>
            <a:off x="8124190" y="584589"/>
            <a:ext cx="794324" cy="1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3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>
        <a:defRPr sz="2200" b="1">
          <a:solidFill>
            <a:srgbClr val="2C5636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285750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Ø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06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Tahoma" pitchFamily="34" charset="0"/>
        <a:buChar char="−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978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§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550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Courier New" pitchFamily="49" charset="0"/>
        <a:buChar char="o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112264" indent="-285750">
        <a:lnSpc>
          <a:spcPct val="120000"/>
        </a:lnSpc>
        <a:spcBef>
          <a:spcPts val="400"/>
        </a:spcBef>
        <a:buClr>
          <a:srgbClr val="008265"/>
        </a:buClr>
        <a:buSzPct val="66000"/>
        <a:buFont typeface="Wingdings" pitchFamily="2" charset="2"/>
        <a:buChar char="ü"/>
        <a:defRPr sz="14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InterBolsa General Info\Basic Energy\InterNRG - templates &amp; photos\Photos\Wind Farm\8369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 Estrella de 4 puntas"/>
          <p:cNvSpPr/>
          <p:nvPr/>
        </p:nvSpPr>
        <p:spPr>
          <a:xfrm rot="910640">
            <a:off x="2921872" y="1041658"/>
            <a:ext cx="8752378" cy="8752378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1 Estrella de 4 puntas"/>
          <p:cNvSpPr/>
          <p:nvPr/>
        </p:nvSpPr>
        <p:spPr>
          <a:xfrm rot="648373">
            <a:off x="2566287" y="5138063"/>
            <a:ext cx="3006470" cy="3006470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-228600" y="1219200"/>
            <a:ext cx="5410200" cy="16764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P:\InterBolsa General Info\Basic Energy\InterNRG - templates &amp; photos\Logo InterNRG\FutureAmazing\INTERENERGY FINAL LOGO + ASSETS\INTERENERGY-HOLDINGS-LOGO\INTERENERGY-HOLDINGS-LOGO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52600"/>
            <a:ext cx="4572000" cy="6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9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InterBolsa General Info\Basic Energy\InterNRG - templates &amp; photos\Photos\Wind Farm\8369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 Estrella de 4 puntas"/>
          <p:cNvSpPr/>
          <p:nvPr/>
        </p:nvSpPr>
        <p:spPr>
          <a:xfrm rot="910640">
            <a:off x="2921872" y="1041658"/>
            <a:ext cx="8752378" cy="8752378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1 Estrella de 4 puntas"/>
          <p:cNvSpPr/>
          <p:nvPr/>
        </p:nvSpPr>
        <p:spPr>
          <a:xfrm rot="648373">
            <a:off x="2566287" y="5138063"/>
            <a:ext cx="3006470" cy="3006470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-228600" y="1219200"/>
            <a:ext cx="5410200" cy="16764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P:\InterBolsa General Info\Basic Energy\InterNRG - templates &amp; photos\Logo InterNRG\FutureAmazing\INTERENERGY FINAL LOGO + ASSETS\INTERENERGY-PARTNERS-LOGO\INTERENERGY-PARTNERS-LOGO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52600"/>
            <a:ext cx="4572000" cy="6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6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InterBolsa General Info\Basic Energy\InterNRG - templates &amp; photos\Photos\Wind Farm\8369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 Estrella de 4 puntas"/>
          <p:cNvSpPr/>
          <p:nvPr/>
        </p:nvSpPr>
        <p:spPr>
          <a:xfrm rot="910640">
            <a:off x="2921872" y="1041658"/>
            <a:ext cx="8752378" cy="8752378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1 Estrella de 4 puntas"/>
          <p:cNvSpPr/>
          <p:nvPr/>
        </p:nvSpPr>
        <p:spPr>
          <a:xfrm rot="648373">
            <a:off x="2566287" y="5138063"/>
            <a:ext cx="3006470" cy="3006470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-228600" y="1219200"/>
            <a:ext cx="5410200" cy="16764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P:\InterBolsa General Info\Basic Energy\InterNRG - templates &amp; photos\Logo InterNRG\FutureAmazing\INTERENERGY FINAL LOGO + ASSETS\INTERENERGY-LOGO\INTERENERGY-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5" y="1666875"/>
            <a:ext cx="46863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9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2286000" y="2438400"/>
            <a:ext cx="4419600" cy="12954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6 Estrella de 4 puntas"/>
          <p:cNvSpPr/>
          <p:nvPr/>
        </p:nvSpPr>
        <p:spPr>
          <a:xfrm>
            <a:off x="-2628292" y="1601416"/>
            <a:ext cx="5256584" cy="5256584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7 Estrella de 4 puntas"/>
          <p:cNvSpPr/>
          <p:nvPr/>
        </p:nvSpPr>
        <p:spPr>
          <a:xfrm rot="642224">
            <a:off x="7176982" y="-1310836"/>
            <a:ext cx="3573016" cy="3573016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8 Estrella de 4 puntas"/>
          <p:cNvSpPr/>
          <p:nvPr/>
        </p:nvSpPr>
        <p:spPr>
          <a:xfrm rot="998008">
            <a:off x="-3348880" y="-3483768"/>
            <a:ext cx="9649072" cy="9649072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7" name="10 Estrella de 4 puntas"/>
          <p:cNvSpPr/>
          <p:nvPr/>
        </p:nvSpPr>
        <p:spPr>
          <a:xfrm rot="910640">
            <a:off x="2921872" y="1041658"/>
            <a:ext cx="8752378" cy="8752378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1 Estrella de 4 puntas"/>
          <p:cNvSpPr/>
          <p:nvPr/>
        </p:nvSpPr>
        <p:spPr>
          <a:xfrm rot="648373">
            <a:off x="2566287" y="5138063"/>
            <a:ext cx="3006470" cy="3006470"/>
          </a:xfrm>
          <a:prstGeom prst="star4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5 Imagen" descr="LG-InterNRG-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9777" y="2612065"/>
            <a:ext cx="3945972" cy="7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64584 0.5564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6667E-6 -2.96296E-6 L -0.92917 0.8717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" y="43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3.33333E-6 L 0 -0.61667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6" grpId="2" animBg="1"/>
      <p:bldP spid="7" grpId="0" animBg="1"/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20" Type="http://schemas.openxmlformats.org/officeDocument/2006/relationships/notesSlide" Target="../notesSlides/notesSlide1.xml"/><Relationship Id="rId21" Type="http://schemas.openxmlformats.org/officeDocument/2006/relationships/oleObject" Target="../embeddings/oleObject1.bin"/><Relationship Id="rId22" Type="http://schemas.openxmlformats.org/officeDocument/2006/relationships/image" Target="../media/image11.emf"/><Relationship Id="rId23" Type="http://schemas.openxmlformats.org/officeDocument/2006/relationships/image" Target="../media/image12.jpe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jpeg"/><Relationship Id="rId10" Type="http://schemas.openxmlformats.org/officeDocument/2006/relationships/tags" Target="../tags/tag9.xml"/><Relationship Id="rId11" Type="http://schemas.openxmlformats.org/officeDocument/2006/relationships/tags" Target="../tags/tag10.xml"/><Relationship Id="rId12" Type="http://schemas.openxmlformats.org/officeDocument/2006/relationships/tags" Target="../tags/tag11.xml"/><Relationship Id="rId13" Type="http://schemas.openxmlformats.org/officeDocument/2006/relationships/tags" Target="../tags/tag12.xml"/><Relationship Id="rId14" Type="http://schemas.openxmlformats.org/officeDocument/2006/relationships/tags" Target="../tags/tag13.xml"/><Relationship Id="rId15" Type="http://schemas.openxmlformats.org/officeDocument/2006/relationships/tags" Target="../tags/tag14.xml"/><Relationship Id="rId16" Type="http://schemas.openxmlformats.org/officeDocument/2006/relationships/tags" Target="../tags/tag15.xml"/><Relationship Id="rId17" Type="http://schemas.openxmlformats.org/officeDocument/2006/relationships/tags" Target="../tags/tag16.xml"/><Relationship Id="rId18" Type="http://schemas.openxmlformats.org/officeDocument/2006/relationships/tags" Target="../tags/tag17.xml"/><Relationship Id="rId19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tags" Target="../tags/tag4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2.xml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11.emf"/><Relationship Id="rId14" Type="http://schemas.openxmlformats.org/officeDocument/2006/relationships/image" Target="../media/image12.jpe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Relationship Id="rId9" Type="http://schemas.openxmlformats.org/officeDocument/2006/relationships/tags" Target="../tags/tag25.xml"/><Relationship Id="rId10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810000"/>
            <a:ext cx="249287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Jamilette Guerrero</a:t>
            </a:r>
          </a:p>
          <a:p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CEO</a:t>
            </a:r>
          </a:p>
          <a:p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UEP Penonomé II, S.A.</a:t>
            </a:r>
          </a:p>
          <a:p>
            <a:endParaRPr lang="es-PA" b="1" dirty="0">
              <a:solidFill>
                <a:srgbClr val="2C5636"/>
              </a:solidFill>
              <a:latin typeface="Cambria"/>
              <a:ea typeface="Tahoma" pitchFamily="34" charset="0"/>
              <a:cs typeface="Cambria"/>
            </a:endParaRPr>
          </a:p>
          <a:p>
            <a:endParaRPr lang="es-PA" b="1" dirty="0" smtClean="0">
              <a:solidFill>
                <a:srgbClr val="2C5636"/>
              </a:solidFill>
              <a:latin typeface="Cambria"/>
              <a:ea typeface="Tahoma" pitchFamily="34" charset="0"/>
              <a:cs typeface="Cambria"/>
            </a:endParaRPr>
          </a:p>
          <a:p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19 </a:t>
            </a:r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de </a:t>
            </a:r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mayo </a:t>
            </a:r>
            <a:r>
              <a:rPr lang="es-PA" b="1" dirty="0" smtClean="0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rPr>
              <a:t>de 2016</a:t>
            </a:r>
            <a:endParaRPr lang="es-PA" b="1" dirty="0">
              <a:solidFill>
                <a:srgbClr val="2C5636"/>
              </a:solidFill>
              <a:latin typeface="Cambria"/>
              <a:ea typeface="Tahoma" pitchFamily="34" charset="0"/>
              <a:cs typeface="Cambri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1524000"/>
            <a:ext cx="7696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200" b="1">
                <a:solidFill>
                  <a:srgbClr val="2C5636"/>
                </a:solidFill>
                <a:latin typeface="Cambria"/>
                <a:ea typeface="Tahoma" pitchFamily="34" charset="0"/>
                <a:cs typeface="Cambria"/>
              </a:defRPr>
            </a:lvl1pPr>
          </a:lstStyle>
          <a:p>
            <a:pPr algn="ctr"/>
            <a:r>
              <a:rPr lang="es-PA" sz="2800" dirty="0" smtClean="0"/>
              <a:t>5to. Foro de Energ</a:t>
            </a:r>
            <a:r>
              <a:rPr lang="es-PA" sz="2800" dirty="0" smtClean="0"/>
              <a:t>ía 2016</a:t>
            </a:r>
          </a:p>
          <a:p>
            <a:pPr algn="ctr"/>
            <a:r>
              <a:rPr lang="es-PA" sz="2800" dirty="0" smtClean="0"/>
              <a:t>Trazando el Futuro de la Energ</a:t>
            </a:r>
            <a:r>
              <a:rPr lang="es-PA" sz="2800" dirty="0" smtClean="0"/>
              <a:t>ía Limpia en Panamá</a:t>
            </a:r>
            <a:endParaRPr lang="es-PA" sz="2800" dirty="0"/>
          </a:p>
        </p:txBody>
      </p:sp>
    </p:spTree>
    <p:extLst>
      <p:ext uri="{BB962C8B-B14F-4D97-AF65-F5344CB8AC3E}">
        <p14:creationId xmlns:p14="http://schemas.microsoft.com/office/powerpoint/2010/main" val="66339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dirty="0" smtClean="0"/>
              <a:t>Impacto en el Sistema de Generación de Panamá</a:t>
            </a:r>
            <a:endParaRPr lang="es-PA" dirty="0"/>
          </a:p>
        </p:txBody>
      </p:sp>
      <p:sp>
        <p:nvSpPr>
          <p:cNvPr id="8" name="Rectángulo redondeado 7"/>
          <p:cNvSpPr/>
          <p:nvPr/>
        </p:nvSpPr>
        <p:spPr>
          <a:xfrm>
            <a:off x="914400" y="3962400"/>
            <a:ext cx="7848600" cy="2057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u="sng" dirty="0" smtClean="0">
                <a:latin typeface="Cambria"/>
                <a:cs typeface="Cambria"/>
              </a:rPr>
              <a:t>UEPII - Impacto de generación en Panamá</a:t>
            </a:r>
          </a:p>
          <a:p>
            <a:pPr algn="ctr"/>
            <a:endParaRPr lang="es-PA" dirty="0" smtClean="0">
              <a:latin typeface="Cambria"/>
              <a:cs typeface="Cambria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>
                <a:latin typeface="Cambria"/>
                <a:cs typeface="Cambria"/>
              </a:rPr>
              <a:t>Disminución de 480 GWh en generación térmica en Panamá.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>
                <a:latin typeface="Cambria"/>
                <a:cs typeface="Cambria"/>
              </a:rPr>
              <a:t>Producción de 566 GWh de energía limpia.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>
                <a:latin typeface="Cambria"/>
                <a:cs typeface="Cambria"/>
              </a:rPr>
              <a:t>Reducción de 991,508 BBL de petróleo.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sz="2400" b="1" dirty="0" smtClean="0">
                <a:latin typeface="Cambria"/>
                <a:cs typeface="Cambria"/>
              </a:rPr>
              <a:t>Ahorro de costos operativos de US$88MM.</a:t>
            </a:r>
            <a:endParaRPr lang="es-PA" dirty="0">
              <a:latin typeface="Cambria"/>
              <a:cs typeface="Cambria"/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171301"/>
              </p:ext>
            </p:extLst>
          </p:nvPr>
        </p:nvGraphicFramePr>
        <p:xfrm>
          <a:off x="1644649" y="1219200"/>
          <a:ext cx="5903246" cy="2461260"/>
        </p:xfrm>
        <a:graphic>
          <a:graphicData uri="http://schemas.openxmlformats.org/drawingml/2006/table">
            <a:tbl>
              <a:tblPr/>
              <a:tblGrid>
                <a:gridCol w="1987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89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8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9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00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Sistema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de </a:t>
                      </a:r>
                      <a:r>
                        <a:rPr lang="en-US" sz="11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Generación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11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por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11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tipo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GWh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al </a:t>
                      </a:r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año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Año</a:t>
                      </a:r>
                      <a:endParaRPr lang="es-PA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Termo </a:t>
                      </a:r>
                      <a:r>
                        <a:rPr lang="es-P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(GWh)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Renovable (</a:t>
                      </a:r>
                      <a:r>
                        <a:rPr lang="es-P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GWh)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Con UEPII</a:t>
                      </a:r>
                      <a:endParaRPr lang="es-PA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Sin  </a:t>
                      </a:r>
                      <a:r>
                        <a:rPr lang="es-P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UEPII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Con UEPII</a:t>
                      </a:r>
                      <a:endParaRPr lang="es-PA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Sin </a:t>
                      </a:r>
                      <a:r>
                        <a:rPr lang="es-P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UEPII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2,966.84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3,447.57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736.23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152.99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Impacto (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GWh)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Disminución en Generación térmica</a:t>
                      </a:r>
                      <a:endParaRPr lang="es-PA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Producción de 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UEPII (</a:t>
                      </a:r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Ren.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-480.73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583.24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Precio Spot</a:t>
                      </a:r>
                      <a:r>
                        <a:rPr lang="es-PA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Promedio</a:t>
                      </a:r>
                      <a:r>
                        <a:rPr lang="es-PA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(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$/MWh)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Con UEPII</a:t>
                      </a:r>
                      <a:endParaRPr lang="es-PA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Sin</a:t>
                      </a:r>
                      <a:r>
                        <a:rPr lang="es-PA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 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UEPII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136.98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145.25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Diferencia </a:t>
                      </a:r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($/MWh)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8.27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Ahorro de costos operativos (US$)</a:t>
                      </a:r>
                      <a:endParaRPr lang="es-PA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88,651,863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  <a:cs typeface="Cambria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91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338111"/>
              </p:ext>
            </p:extLst>
          </p:nvPr>
        </p:nvGraphicFramePr>
        <p:xfrm>
          <a:off x="228600" y="914400"/>
          <a:ext cx="86106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effectLst>
            <a:outerShdw blurRad="330200" dist="215900" dir="2700000" algn="tl" rotWithShape="0">
              <a:schemeClr val="bg1">
                <a:lumMod val="65000"/>
                <a:alpha val="78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s-ES" sz="1200" dirty="0"/>
              <a:t>INFORME SOBRE LA COBERTURA DE LA DEMANDA </a:t>
            </a:r>
            <a:br>
              <a:rPr lang="es-ES" sz="1200" dirty="0"/>
            </a:br>
            <a:r>
              <a:rPr lang="es-ES" sz="1200" dirty="0"/>
              <a:t>Grupo de Planeamiento Operativo PLANOP-01-01-2016 </a:t>
            </a:r>
            <a:endParaRPr lang="es-PA" sz="1200" dirty="0"/>
          </a:p>
        </p:txBody>
      </p:sp>
      <p:pic>
        <p:nvPicPr>
          <p:cNvPr id="8" name="Imagen 7" descr="Captura de pantalla 2016-01-27 a las 1.30.17 p.m.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8763000" cy="5162639"/>
          </a:xfrm>
          <a:prstGeom prst="rect">
            <a:avLst/>
          </a:prstGeom>
        </p:spPr>
      </p:pic>
      <p:pic>
        <p:nvPicPr>
          <p:cNvPr id="7" name="Imagen 6" descr="Captura de pantalla 2016-01-27 a las 1.30.39 p.m.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68958"/>
            <a:ext cx="3778970" cy="14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4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81600"/>
          </a:xfrm>
        </p:spPr>
        <p:txBody>
          <a:bodyPr>
            <a:normAutofit/>
          </a:bodyPr>
          <a:lstStyle/>
          <a:p>
            <a:r>
              <a:rPr lang="en-US" sz="1800" dirty="0"/>
              <a:t>No emiten CO2 a la atmósfera, evitando el calentamiento terrestre como consecuencia del efecto invernadero</a:t>
            </a:r>
            <a:r>
              <a:rPr lang="en-US" sz="1800" dirty="0"/>
              <a:t>. </a:t>
            </a:r>
            <a:endParaRPr lang="en-US" sz="1800" dirty="0">
              <a:latin typeface="Wingdings"/>
            </a:endParaRPr>
          </a:p>
          <a:p>
            <a:r>
              <a:rPr lang="en-US" sz="1800" dirty="0"/>
              <a:t>No contribuyen a la formación de lluvia ácida y no dan lugar a la formación</a:t>
            </a:r>
            <a:r>
              <a:rPr lang="en-US" sz="1800" dirty="0"/>
              <a:t> de </a:t>
            </a:r>
            <a:r>
              <a:rPr lang="en-US" sz="1800" dirty="0" err="1" smtClean="0"/>
              <a:t>NOx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dirty="0" smtClean="0"/>
              <a:t>Reduce </a:t>
            </a:r>
            <a:r>
              <a:rPr lang="en-US" sz="1800" dirty="0"/>
              <a:t>los </a:t>
            </a:r>
            <a:r>
              <a:rPr lang="en-US" sz="1800" dirty="0"/>
              <a:t>costos del </a:t>
            </a:r>
            <a:r>
              <a:rPr lang="en-US" sz="1800" dirty="0" err="1"/>
              <a:t>sistema</a:t>
            </a:r>
            <a:r>
              <a:rPr lang="en-US" sz="1800" dirty="0"/>
              <a:t> </a:t>
            </a:r>
            <a:r>
              <a:rPr lang="en-US" sz="1800" dirty="0" err="1" smtClean="0"/>
              <a:t>el</a:t>
            </a:r>
            <a:r>
              <a:rPr lang="en-US" sz="1800" dirty="0" err="1" smtClean="0"/>
              <a:t>éctrico</a:t>
            </a:r>
            <a:r>
              <a:rPr lang="en-US" sz="1800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El PARQUE E</a:t>
            </a:r>
            <a:r>
              <a:rPr lang="en-US" sz="2000" b="1" dirty="0" smtClean="0">
                <a:solidFill>
                  <a:srgbClr val="008000"/>
                </a:solidFill>
              </a:rPr>
              <a:t>ÓLICO </a:t>
            </a:r>
            <a:r>
              <a:rPr lang="en-US" sz="2000" b="1" dirty="0" smtClean="0">
                <a:solidFill>
                  <a:srgbClr val="008000"/>
                </a:solidFill>
              </a:rPr>
              <a:t>LAUDATO SI</a:t>
            </a:r>
            <a:r>
              <a:rPr lang="en-US" sz="2000" b="1" dirty="0" smtClean="0">
                <a:solidFill>
                  <a:srgbClr val="008000"/>
                </a:solidFill>
              </a:rPr>
              <a:t>´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008000"/>
              </a:solidFill>
            </a:endParaRPr>
          </a:p>
          <a:p>
            <a:r>
              <a:rPr lang="es-ES" sz="1800" b="1" dirty="0">
                <a:solidFill>
                  <a:srgbClr val="008000"/>
                </a:solidFill>
              </a:rPr>
              <a:t>E</a:t>
            </a:r>
            <a:r>
              <a:rPr lang="es-ES" sz="1800" b="1" dirty="0" smtClean="0">
                <a:solidFill>
                  <a:srgbClr val="008000"/>
                </a:solidFill>
              </a:rPr>
              <a:t>vitará </a:t>
            </a:r>
            <a:r>
              <a:rPr lang="es-ES" sz="1800" b="1" dirty="0">
                <a:solidFill>
                  <a:srgbClr val="008000"/>
                </a:solidFill>
              </a:rPr>
              <a:t>la emisión de 450 mil toneladas de carbono al </a:t>
            </a:r>
            <a:r>
              <a:rPr lang="es-ES" sz="1800" b="1" dirty="0" smtClean="0">
                <a:solidFill>
                  <a:srgbClr val="008000"/>
                </a:solidFill>
              </a:rPr>
              <a:t>ambiente,</a:t>
            </a:r>
            <a:endParaRPr lang="es-ES" sz="1800" b="1" dirty="0">
              <a:solidFill>
                <a:srgbClr val="008000"/>
              </a:solidFill>
            </a:endParaRPr>
          </a:p>
          <a:p>
            <a:r>
              <a:rPr lang="es-ES" sz="1800" b="1" dirty="0">
                <a:solidFill>
                  <a:srgbClr val="008000"/>
                </a:solidFill>
              </a:rPr>
              <a:t>M</a:t>
            </a:r>
            <a:r>
              <a:rPr lang="es-ES" sz="1800" b="1" dirty="0" smtClean="0">
                <a:solidFill>
                  <a:srgbClr val="008000"/>
                </a:solidFill>
              </a:rPr>
              <a:t>itigará </a:t>
            </a:r>
            <a:r>
              <a:rPr lang="es-ES" sz="1800" b="1" dirty="0">
                <a:solidFill>
                  <a:srgbClr val="008000"/>
                </a:solidFill>
              </a:rPr>
              <a:t>la emisión de 1,000 toneladas de óxido de </a:t>
            </a:r>
            <a:r>
              <a:rPr lang="es-ES" sz="1800" b="1" dirty="0" smtClean="0">
                <a:solidFill>
                  <a:srgbClr val="008000"/>
                </a:solidFill>
              </a:rPr>
              <a:t>nitrógeno, y</a:t>
            </a:r>
          </a:p>
          <a:p>
            <a:r>
              <a:rPr lang="es-ES" sz="1800" b="1" dirty="0" smtClean="0">
                <a:solidFill>
                  <a:srgbClr val="008000"/>
                </a:solidFill>
              </a:rPr>
              <a:t>500 </a:t>
            </a:r>
            <a:r>
              <a:rPr lang="es-ES" sz="1800" b="1" dirty="0">
                <a:solidFill>
                  <a:srgbClr val="008000"/>
                </a:solidFill>
              </a:rPr>
              <a:t>toneladas de dióxido de azufre, ahorrando aproximadamente 900 mil barriles de petróleo al año.</a:t>
            </a:r>
            <a:r>
              <a:rPr lang="es-PA" sz="1800" dirty="0">
                <a:solidFill>
                  <a:srgbClr val="008000"/>
                </a:solidFill>
              </a:rPr>
              <a:t> </a:t>
            </a:r>
            <a:endParaRPr lang="es-ES" sz="1800" dirty="0">
              <a:solidFill>
                <a:srgbClr val="00800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BENEFICIOS ANTE EL PACTO GLOBAL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733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6-05-19 a las 6.33.33 a.m.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>
            <a:fillRect/>
          </a:stretch>
        </p:blipFill>
        <p:spPr>
          <a:xfrm>
            <a:off x="304800" y="821665"/>
            <a:ext cx="5105400" cy="2683535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Plan Energ</a:t>
            </a:r>
            <a:r>
              <a:rPr lang="es-ES" dirty="0" smtClean="0"/>
              <a:t>ético Nacional 2015-2050</a:t>
            </a:r>
            <a:endParaRPr lang="es-ES" dirty="0"/>
          </a:p>
        </p:txBody>
      </p:sp>
      <p:pic>
        <p:nvPicPr>
          <p:cNvPr id="6" name="Imagen 5" descr="Captura de pantalla 2016-05-19 a las 6.28.31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06729"/>
            <a:ext cx="5562600" cy="33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10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Enfoque a Futuro</a:t>
            </a:r>
            <a:endParaRPr lang="es-PA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59069516"/>
              </p:ext>
            </p:extLst>
          </p:nvPr>
        </p:nvGraphicFramePr>
        <p:xfrm>
          <a:off x="609600" y="990601"/>
          <a:ext cx="4819474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5880189"/>
            <a:ext cx="7543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A" dirty="0" smtClean="0">
                <a:latin typeface="Cambria"/>
                <a:cs typeface="Cambria"/>
              </a:rPr>
              <a:t>Es importante que Panamá continúe incentivando estas inversiones mediante contratos a largo plazo.</a:t>
            </a:r>
            <a:endParaRPr lang="es-PA" dirty="0">
              <a:latin typeface="Cambria"/>
              <a:cs typeface="Cambria"/>
            </a:endParaRPr>
          </a:p>
        </p:txBody>
      </p:sp>
      <p:pic>
        <p:nvPicPr>
          <p:cNvPr id="5" name="Imagen 4" descr="IEH-PANAMA II-_51 copi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8089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4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52600" y="914400"/>
            <a:ext cx="5867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 smtClean="0">
                <a:latin typeface="Cambria" panose="02040503050406030204" pitchFamily="18" charset="0"/>
              </a:rPr>
              <a:t>Parque</a:t>
            </a:r>
            <a:r>
              <a:rPr lang="en-US" sz="4400" b="1" u="sng" dirty="0" smtClean="0">
                <a:latin typeface="Cambria" panose="02040503050406030204" pitchFamily="18" charset="0"/>
              </a:rPr>
              <a:t> </a:t>
            </a:r>
            <a:r>
              <a:rPr lang="en-US" sz="4400" b="1" u="sng" dirty="0" err="1" smtClean="0">
                <a:latin typeface="Cambria" panose="02040503050406030204" pitchFamily="18" charset="0"/>
              </a:rPr>
              <a:t>Eólico</a:t>
            </a:r>
            <a:r>
              <a:rPr lang="en-US" sz="4400" b="1" u="sng" dirty="0" smtClean="0">
                <a:latin typeface="Cambria" panose="02040503050406030204" pitchFamily="18" charset="0"/>
              </a:rPr>
              <a:t> </a:t>
            </a:r>
            <a:r>
              <a:rPr lang="en-US" sz="4400" b="1" u="sng" dirty="0" err="1" smtClean="0">
                <a:latin typeface="Cambria" panose="02040503050406030204" pitchFamily="18" charset="0"/>
              </a:rPr>
              <a:t>Laudato</a:t>
            </a:r>
            <a:r>
              <a:rPr lang="en-US" sz="4400" b="1" u="sng" dirty="0" smtClean="0">
                <a:latin typeface="Cambria" panose="02040503050406030204" pitchFamily="18" charset="0"/>
              </a:rPr>
              <a:t> Si´</a:t>
            </a:r>
            <a:endParaRPr lang="en-US" sz="4400" b="1" u="sng" dirty="0">
              <a:latin typeface="Cambria" panose="02040503050406030204" pitchFamily="18" charset="0"/>
            </a:endParaRPr>
          </a:p>
        </p:txBody>
      </p:sp>
      <p:pic>
        <p:nvPicPr>
          <p:cNvPr id="2" name="Imagen 1" descr="IMG_28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8518" y="1125682"/>
            <a:ext cx="52993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92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34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 descr="C:\Users\TOSHIBA\Desktop\IB 5.0\IB 2013\UEP\internEnergy log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1" b="42288"/>
          <a:stretch/>
        </p:blipFill>
        <p:spPr bwMode="auto">
          <a:xfrm>
            <a:off x="762000" y="1214651"/>
            <a:ext cx="2286000" cy="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CuadroTexto"/>
          <p:cNvSpPr txBox="1"/>
          <p:nvPr>
            <p:custDataLst>
              <p:tags r:id="rId4"/>
            </p:custDataLst>
          </p:nvPr>
        </p:nvSpPr>
        <p:spPr>
          <a:xfrm>
            <a:off x="1143000" y="1905000"/>
            <a:ext cx="762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300" b="1" dirty="0" err="1" smtClean="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InterEnergy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un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inversionista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en el sector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eléctrico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una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importante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participación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en la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egión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y el Caribe,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que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opera un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portafolio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activos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3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generación</a:t>
            </a:r>
            <a:r>
              <a:rPr lang="en-US" sz="1300" dirty="0">
                <a:latin typeface="Cambria" panose="02040503050406030204" pitchFamily="18" charset="0"/>
                <a:cs typeface="Times New Roman" panose="02020603050405020304" pitchFamily="18" charset="0"/>
              </a:rPr>
              <a:t> y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distribución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una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Capacidad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Instalada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mayor a </a:t>
            </a:r>
            <a:r>
              <a:rPr lang="en-US" sz="1300" b="1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900 MW.</a:t>
            </a:r>
            <a:endParaRPr lang="en-US" sz="13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Actualmente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InterEnergy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controla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el Consorcio Energético Punta Cana-Macao </a:t>
            </a:r>
            <a:r>
              <a:rPr lang="en-US" sz="13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(CEPM)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y la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Compañía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Electricidad San Pedro de Macoris </a:t>
            </a:r>
            <a:r>
              <a:rPr lang="en-US" sz="13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(CESPM)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0" name="Picture 6" descr="CEPM-content-im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1828800" cy="9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1 Título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143000" y="1600200"/>
            <a:ext cx="7620000" cy="33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75" tIns="45990" rIns="91975" bIns="45990" anchor="ctr">
            <a:spAutoFit/>
          </a:bodyPr>
          <a:lstStyle>
            <a:lvl1pPr marL="315913" indent="-3159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Compañías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operativas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sólidas</a:t>
            </a:r>
            <a:endParaRPr lang="en-US" altLang="en-US" sz="1600" b="1" dirty="0">
              <a:solidFill>
                <a:srgbClr val="003300"/>
              </a:solidFill>
              <a:latin typeface="Cambria" pitchFamily="18" charset="0"/>
            </a:endParaRPr>
          </a:p>
        </p:txBody>
      </p:sp>
      <p:pic>
        <p:nvPicPr>
          <p:cNvPr id="1033" name="Picture 9" descr="cepm-logo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1181101" cy="4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ESPM-content-im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1828800" cy="9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espm-logo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67200"/>
            <a:ext cx="1422857" cy="4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29 Conector recto"/>
          <p:cNvCxnSpPr/>
          <p:nvPr>
            <p:custDataLst>
              <p:tags r:id="rId10"/>
            </p:custDataLst>
          </p:nvPr>
        </p:nvCxnSpPr>
        <p:spPr>
          <a:xfrm>
            <a:off x="1066800" y="2971800"/>
            <a:ext cx="7391401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>
            <p:custDataLst>
              <p:tags r:id="rId11"/>
            </p:custDataLst>
          </p:nvPr>
        </p:nvCxnSpPr>
        <p:spPr>
          <a:xfrm>
            <a:off x="1066800" y="4038600"/>
            <a:ext cx="7391401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>
            <p:custDataLst>
              <p:tags r:id="rId12"/>
            </p:custDataLst>
          </p:nvPr>
        </p:nvCxnSpPr>
        <p:spPr>
          <a:xfrm>
            <a:off x="1111842" y="5105400"/>
            <a:ext cx="7391401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4343400" y="2971800"/>
            <a:ext cx="4602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mbria" panose="02040503050406030204" pitchFamily="18" charset="0"/>
              </a:rPr>
              <a:t>100% </a:t>
            </a:r>
            <a:r>
              <a:rPr lang="en-US" sz="1200" dirty="0" err="1" smtClean="0">
                <a:latin typeface="Cambria" panose="02040503050406030204" pitchFamily="18" charset="0"/>
              </a:rPr>
              <a:t>propiedad</a:t>
            </a:r>
            <a:r>
              <a:rPr lang="en-US" sz="1200" dirty="0" smtClean="0">
                <a:latin typeface="Cambria" panose="02040503050406030204" pitchFamily="18" charset="0"/>
              </a:rPr>
              <a:t> de </a:t>
            </a:r>
            <a:r>
              <a:rPr lang="en-US" sz="12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InterEnergy</a:t>
            </a:r>
            <a:r>
              <a:rPr lang="en-US" sz="12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;</a:t>
            </a: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latin typeface="Cambria" panose="02040503050406030204" pitchFamily="18" charset="0"/>
              </a:rPr>
              <a:t>Capacidad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instalada</a:t>
            </a:r>
            <a:r>
              <a:rPr lang="en-US" sz="1200" dirty="0" smtClean="0">
                <a:latin typeface="Cambria" panose="02040503050406030204" pitchFamily="18" charset="0"/>
              </a:rPr>
              <a:t> de 120MW</a:t>
            </a: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latin typeface="Cambria" panose="02040503050406030204" pitchFamily="18" charset="0"/>
              </a:rPr>
              <a:t>Más</a:t>
            </a:r>
            <a:r>
              <a:rPr lang="en-US" sz="1200" dirty="0" smtClean="0">
                <a:latin typeface="Cambria" panose="02040503050406030204" pitchFamily="18" charset="0"/>
              </a:rPr>
              <a:t> de 65 </a:t>
            </a:r>
            <a:r>
              <a:rPr lang="en-US" sz="1200" dirty="0" err="1" smtClean="0">
                <a:latin typeface="Cambria" panose="02040503050406030204" pitchFamily="18" charset="0"/>
              </a:rPr>
              <a:t>clientes</a:t>
            </a:r>
            <a:r>
              <a:rPr lang="en-US" sz="1200" dirty="0" smtClean="0">
                <a:latin typeface="Cambria" panose="02040503050406030204" pitchFamily="18" charset="0"/>
              </a:rPr>
              <a:t> de media </a:t>
            </a:r>
            <a:r>
              <a:rPr lang="en-US" sz="1200" dirty="0" err="1" smtClean="0">
                <a:latin typeface="Cambria" panose="02040503050406030204" pitchFamily="18" charset="0"/>
              </a:rPr>
              <a:t>tensión</a:t>
            </a:r>
            <a:r>
              <a:rPr lang="en-US" sz="1200" dirty="0" smtClean="0">
                <a:latin typeface="Cambria" panose="02040503050406030204" pitchFamily="18" charset="0"/>
              </a:rPr>
              <a:t> (</a:t>
            </a:r>
            <a:r>
              <a:rPr lang="en-US" sz="1200" dirty="0" err="1" smtClean="0">
                <a:latin typeface="Cambria" panose="02040503050406030204" pitchFamily="18" charset="0"/>
              </a:rPr>
              <a:t>más</a:t>
            </a:r>
            <a:r>
              <a:rPr lang="en-US" sz="1200" dirty="0" smtClean="0">
                <a:latin typeface="Cambria" panose="02040503050406030204" pitchFamily="18" charset="0"/>
              </a:rPr>
              <a:t> de 60,000 </a:t>
            </a:r>
            <a:r>
              <a:rPr lang="en-US" sz="1200" dirty="0" err="1" smtClean="0">
                <a:latin typeface="Cambria" panose="02040503050406030204" pitchFamily="18" charset="0"/>
              </a:rPr>
              <a:t>habitaciones</a:t>
            </a:r>
            <a:r>
              <a:rPr lang="en-US" sz="1200" dirty="0" smtClean="0">
                <a:latin typeface="Cambria" panose="02040503050406030204" pitchFamily="18" charset="0"/>
              </a:rPr>
              <a:t> de </a:t>
            </a:r>
            <a:r>
              <a:rPr lang="en-US" sz="1200" dirty="0" err="1" smtClean="0">
                <a:latin typeface="Cambria" panose="02040503050406030204" pitchFamily="18" charset="0"/>
              </a:rPr>
              <a:t>hoteles</a:t>
            </a:r>
            <a:r>
              <a:rPr lang="en-US" sz="1200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latin typeface="Cambria" panose="02040503050406030204" pitchFamily="18" charset="0"/>
              </a:rPr>
              <a:t>Una</a:t>
            </a:r>
            <a:r>
              <a:rPr lang="en-US" sz="1200" dirty="0" smtClean="0">
                <a:latin typeface="Cambria" panose="02040503050406030204" pitchFamily="18" charset="0"/>
              </a:rPr>
              <a:t> de </a:t>
            </a:r>
            <a:r>
              <a:rPr lang="en-US" sz="1200" dirty="0" err="1" smtClean="0">
                <a:latin typeface="Cambria" panose="02040503050406030204" pitchFamily="18" charset="0"/>
              </a:rPr>
              <a:t>las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utilidades</a:t>
            </a:r>
            <a:r>
              <a:rPr lang="en-US" sz="1200" dirty="0" smtClean="0">
                <a:latin typeface="Cambria" panose="02040503050406030204" pitchFamily="18" charset="0"/>
              </a:rPr>
              <a:t> de mayor </a:t>
            </a:r>
            <a:r>
              <a:rPr lang="en-US" sz="1200" dirty="0" err="1" smtClean="0">
                <a:latin typeface="Cambria" panose="02040503050406030204" pitchFamily="18" charset="0"/>
              </a:rPr>
              <a:t>crecimiento</a:t>
            </a:r>
            <a:r>
              <a:rPr lang="en-US" sz="1200" dirty="0" smtClean="0">
                <a:latin typeface="Cambria" panose="02040503050406030204" pitchFamily="18" charset="0"/>
              </a:rPr>
              <a:t> en LATAM, &gt; 20%:</a:t>
            </a:r>
          </a:p>
        </p:txBody>
      </p:sp>
      <p:sp>
        <p:nvSpPr>
          <p:cNvPr id="29" name="28 CuadroTexto"/>
          <p:cNvSpPr txBox="1"/>
          <p:nvPr>
            <p:custDataLst>
              <p:tags r:id="rId13"/>
            </p:custDataLst>
          </p:nvPr>
        </p:nvSpPr>
        <p:spPr>
          <a:xfrm>
            <a:off x="4388442" y="42304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InterEnergy</a:t>
            </a:r>
            <a:r>
              <a:rPr lang="en-US" sz="1200" b="1" dirty="0" smtClean="0">
                <a:latin typeface="Cambria" panose="02040503050406030204" pitchFamily="18" charset="0"/>
              </a:rPr>
              <a:t>  </a:t>
            </a:r>
            <a:r>
              <a:rPr lang="en-US" sz="1200" dirty="0" err="1" smtClean="0">
                <a:latin typeface="Cambria" panose="02040503050406030204" pitchFamily="18" charset="0"/>
              </a:rPr>
              <a:t>controla</a:t>
            </a:r>
            <a:r>
              <a:rPr lang="en-US" sz="1200" dirty="0" smtClean="0">
                <a:latin typeface="Cambria" panose="02040503050406030204" pitchFamily="18" charset="0"/>
              </a:rPr>
              <a:t> el  60.1% de </a:t>
            </a:r>
            <a:r>
              <a:rPr lang="en-US" sz="1200" dirty="0" err="1" smtClean="0">
                <a:latin typeface="Cambria" panose="02040503050406030204" pitchFamily="18" charset="0"/>
              </a:rPr>
              <a:t>las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acciones</a:t>
            </a:r>
            <a:r>
              <a:rPr lang="en-US" sz="1200" dirty="0" smtClean="0">
                <a:latin typeface="Cambria" panose="02040503050406030204" pitchFamily="18" charset="0"/>
              </a:rPr>
              <a:t>.</a:t>
            </a:r>
            <a:endParaRPr lang="en-US" sz="1200" b="1" dirty="0" smtClean="0">
              <a:latin typeface="Cambria" panose="02040503050406030204" pitchFamily="18" charset="0"/>
            </a:endParaRP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mbria" panose="02040503050406030204" pitchFamily="18" charset="0"/>
              </a:rPr>
              <a:t>300MW con PPA de 20 </a:t>
            </a:r>
            <a:r>
              <a:rPr lang="en-US" sz="1200" dirty="0" err="1" smtClean="0">
                <a:latin typeface="Cambria" panose="02040503050406030204" pitchFamily="18" charset="0"/>
              </a:rPr>
              <a:t>años</a:t>
            </a:r>
            <a:r>
              <a:rPr lang="en-US" sz="1200" dirty="0" smtClean="0">
                <a:latin typeface="Cambria" panose="02040503050406030204" pitchFamily="18" charset="0"/>
              </a:rPr>
              <a:t> con </a:t>
            </a:r>
            <a:r>
              <a:rPr lang="en-US" sz="1200" dirty="0" err="1" smtClean="0">
                <a:latin typeface="Cambria" panose="02040503050406030204" pitchFamily="18" charset="0"/>
              </a:rPr>
              <a:t>garantía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soberana</a:t>
            </a:r>
            <a:r>
              <a:rPr lang="en-US" sz="1200" dirty="0" smtClean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b="1" dirty="0" smtClean="0">
                <a:latin typeface="Cambria" panose="02040503050406030204" pitchFamily="18" charset="0"/>
              </a:rPr>
              <a:t>CESPM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es</a:t>
            </a:r>
            <a:r>
              <a:rPr lang="en-US" sz="1200" dirty="0" smtClean="0">
                <a:latin typeface="Cambria" panose="02040503050406030204" pitchFamily="18" charset="0"/>
              </a:rPr>
              <a:t> la </a:t>
            </a:r>
            <a:r>
              <a:rPr lang="en-US" sz="1200" dirty="0" err="1" smtClean="0">
                <a:latin typeface="Cambria" panose="02040503050406030204" pitchFamily="18" charset="0"/>
              </a:rPr>
              <a:t>segunda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generadora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más</a:t>
            </a:r>
            <a:r>
              <a:rPr lang="en-US" sz="1200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grande</a:t>
            </a:r>
            <a:r>
              <a:rPr lang="en-US" sz="1200" dirty="0" smtClean="0">
                <a:latin typeface="Cambria" panose="02040503050406030204" pitchFamily="18" charset="0"/>
              </a:rPr>
              <a:t> del </a:t>
            </a:r>
            <a:r>
              <a:rPr lang="en-US" sz="1200" dirty="0" err="1" smtClean="0">
                <a:latin typeface="Cambria" panose="02040503050406030204" pitchFamily="18" charset="0"/>
              </a:rPr>
              <a:t>país</a:t>
            </a:r>
            <a:endParaRPr lang="en-US" sz="1200" dirty="0" smtClean="0">
              <a:latin typeface="Cambria" panose="02040503050406030204" pitchFamily="18" charset="0"/>
            </a:endParaRPr>
          </a:p>
        </p:txBody>
      </p:sp>
      <p:pic>
        <p:nvPicPr>
          <p:cNvPr id="16" name="Picture 4" descr="Quilvio Cabrera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2078855" cy="76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35 CuadroTexto"/>
          <p:cNvSpPr txBox="1"/>
          <p:nvPr>
            <p:custDataLst>
              <p:tags r:id="rId15"/>
            </p:custDataLst>
          </p:nvPr>
        </p:nvSpPr>
        <p:spPr>
          <a:xfrm>
            <a:off x="1143000" y="5257800"/>
            <a:ext cx="7696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300" b="1" dirty="0" err="1" smtClean="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InterEnergy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primera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y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única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empresa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invirtiendo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en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energía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eólica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en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República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Dominicana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 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través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subsidiaria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CEPM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ha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desarrollado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8.25 MW de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energía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eólica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en el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Suroeste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la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isla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3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Los Cocos 2 small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91200"/>
            <a:ext cx="1297767" cy="8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>
            <p:custDataLst>
              <p:tags r:id="rId17"/>
            </p:custDataLst>
          </p:nvPr>
        </p:nvSpPr>
        <p:spPr bwMode="auto">
          <a:xfrm>
            <a:off x="1143000" y="5029200"/>
            <a:ext cx="7620000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75" tIns="45990" rIns="91975" bIns="45990" anchor="ctr">
            <a:spAutoFit/>
          </a:bodyPr>
          <a:lstStyle>
            <a:lvl1pPr marL="315913" indent="-3159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El primer y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único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>
                <a:solidFill>
                  <a:srgbClr val="003300"/>
                </a:solidFill>
                <a:latin typeface="Cambria" panose="02040503050406030204" pitchFamily="18" charset="0"/>
              </a:rPr>
              <a:t>P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arque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>
                <a:solidFill>
                  <a:srgbClr val="003300"/>
                </a:solidFill>
                <a:latin typeface="Cambria" panose="02040503050406030204" pitchFamily="18" charset="0"/>
              </a:rPr>
              <a:t>E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ólico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de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República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Dominicana</a:t>
            </a:r>
            <a:endParaRPr lang="en-US" altLang="en-US" sz="1600" b="1" dirty="0">
              <a:solidFill>
                <a:srgbClr val="003300"/>
              </a:solidFill>
              <a:latin typeface="Cambria" pitchFamily="18" charset="0"/>
            </a:endParaRPr>
          </a:p>
        </p:txBody>
      </p:sp>
      <p:sp>
        <p:nvSpPr>
          <p:cNvPr id="20" name="38 CuadroTexto"/>
          <p:cNvSpPr txBox="1"/>
          <p:nvPr>
            <p:custDataLst>
              <p:tags r:id="rId18"/>
            </p:custDataLst>
          </p:nvPr>
        </p:nvSpPr>
        <p:spPr>
          <a:xfrm>
            <a:off x="4953000" y="5638800"/>
            <a:ext cx="3733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 primer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parque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República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Dominicana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Quilvio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Cabrera,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llevó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energia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limpia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al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país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reduciendo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las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emisiones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anuales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300" dirty="0" smtClean="0">
                <a:latin typeface="Cambria" panose="02040503050406030204" pitchFamily="18" charset="0"/>
              </a:rPr>
              <a:t>CO</a:t>
            </a:r>
            <a:r>
              <a:rPr lang="en-US" sz="1300" baseline="-25000" dirty="0" smtClean="0">
                <a:latin typeface="Cambria" panose="02040503050406030204" pitchFamily="18" charset="0"/>
              </a:rPr>
              <a:t>2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parque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eólico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se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inauguró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en el 2011, y la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segunda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fase</a:t>
            </a:r>
            <a:r>
              <a:rPr lang="en-US" sz="1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en el 2013.</a:t>
            </a:r>
            <a:endParaRPr lang="en-US" sz="13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9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30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1 Título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143000" y="1600199"/>
            <a:ext cx="7620000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75" tIns="45990" rIns="91975" bIns="45990" anchor="ctr">
            <a:spAutoFit/>
          </a:bodyPr>
          <a:lstStyle>
            <a:lvl1pPr marL="315913" indent="-3159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Firme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Portafolios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de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Compañías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Operativas</a:t>
            </a:r>
            <a:endParaRPr lang="en-US" altLang="en-US" sz="1600" b="1" dirty="0">
              <a:solidFill>
                <a:srgbClr val="003300"/>
              </a:solidFill>
              <a:latin typeface="Cambria" pitchFamily="18" charset="0"/>
            </a:endParaRPr>
          </a:p>
        </p:txBody>
      </p:sp>
      <p:cxnSp>
        <p:nvCxnSpPr>
          <p:cNvPr id="30" name="29 Conector recto"/>
          <p:cNvCxnSpPr/>
          <p:nvPr>
            <p:custDataLst>
              <p:tags r:id="rId4"/>
            </p:custDataLst>
          </p:nvPr>
        </p:nvCxnSpPr>
        <p:spPr>
          <a:xfrm>
            <a:off x="1371600" y="2067312"/>
            <a:ext cx="7391401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>
            <p:custDataLst>
              <p:tags r:id="rId5"/>
            </p:custDataLst>
          </p:nvPr>
        </p:nvCxnSpPr>
        <p:spPr>
          <a:xfrm>
            <a:off x="1380066" y="4038600"/>
            <a:ext cx="7391401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>
            <p:custDataLst>
              <p:tags r:id="rId6"/>
            </p:custDataLst>
          </p:nvPr>
        </p:nvSpPr>
        <p:spPr>
          <a:xfrm>
            <a:off x="4825997" y="2055173"/>
            <a:ext cx="4191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InterEnergy</a:t>
            </a:r>
            <a:r>
              <a:rPr lang="en-US" sz="1200" b="1" dirty="0" smtClean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es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 smtClean="0">
                <a:latin typeface="Cambria" panose="02040503050406030204" pitchFamily="18" charset="0"/>
              </a:rPr>
              <a:t>accionista</a:t>
            </a:r>
            <a:r>
              <a:rPr lang="en-US" sz="1200" dirty="0" smtClean="0">
                <a:latin typeface="Cambria" panose="02040503050406030204" pitchFamily="18" charset="0"/>
              </a:rPr>
              <a:t> del 55% de </a:t>
            </a:r>
            <a:r>
              <a:rPr lang="en-US" sz="1200" dirty="0" err="1" smtClean="0">
                <a:latin typeface="Cambria" panose="02040503050406030204" pitchFamily="18" charset="0"/>
              </a:rPr>
              <a:t>Pedregal</a:t>
            </a:r>
            <a:r>
              <a:rPr lang="en-US" sz="1200" dirty="0" smtClean="0">
                <a:latin typeface="Cambria" panose="02040503050406030204" pitchFamily="18" charset="0"/>
              </a:rPr>
              <a:t> Power y </a:t>
            </a:r>
            <a:r>
              <a:rPr lang="es-ES" sz="1200" dirty="0"/>
              <a:t>100% de las acciones de Jamaica </a:t>
            </a:r>
            <a:r>
              <a:rPr lang="es-ES" sz="1200" dirty="0" err="1"/>
              <a:t>Energy</a:t>
            </a:r>
            <a:r>
              <a:rPr lang="es-ES" sz="1200" dirty="0"/>
              <a:t> </a:t>
            </a:r>
            <a:r>
              <a:rPr lang="es-ES" sz="1200" dirty="0" err="1"/>
              <a:t>Partners</a:t>
            </a:r>
            <a:r>
              <a:rPr lang="en-US" sz="1200" dirty="0" smtClean="0">
                <a:latin typeface="Cambria" panose="02040503050406030204" pitchFamily="18" charset="0"/>
              </a:rPr>
              <a:t>;</a:t>
            </a:r>
          </a:p>
          <a:p>
            <a:pPr marL="285750" indent="-285750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s-ES" sz="1200" dirty="0" smtClean="0"/>
              <a:t>Pedregal </a:t>
            </a:r>
            <a:r>
              <a:rPr lang="es-ES" sz="1200" dirty="0" err="1" smtClean="0"/>
              <a:t>Power</a:t>
            </a:r>
            <a:r>
              <a:rPr lang="es-ES" sz="1200" dirty="0" smtClean="0"/>
              <a:t> es una planta diesel generadora de 55 MW localizada en Pacora</a:t>
            </a:r>
            <a:r>
              <a:rPr lang="es-ES" sz="1200" dirty="0"/>
              <a:t>, </a:t>
            </a:r>
            <a:r>
              <a:rPr lang="es-ES" sz="1200" dirty="0" smtClean="0"/>
              <a:t>Panamá. Es un </a:t>
            </a:r>
            <a:r>
              <a:rPr lang="es-ES" sz="1200" dirty="0"/>
              <a:t>activo estratégico para la compañía en un mercado limitado por la </a:t>
            </a:r>
            <a:r>
              <a:rPr lang="es-ES" sz="1200" dirty="0" smtClean="0"/>
              <a:t>oferta.</a:t>
            </a:r>
          </a:p>
          <a:p>
            <a:pPr marL="285750" indent="-285750" algn="just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s-ES" sz="1200" dirty="0"/>
              <a:t>Jamaica </a:t>
            </a:r>
            <a:r>
              <a:rPr lang="es-ES" sz="1200" dirty="0" err="1"/>
              <a:t>Energy</a:t>
            </a:r>
            <a:r>
              <a:rPr lang="es-ES" sz="1200" dirty="0"/>
              <a:t> </a:t>
            </a:r>
            <a:r>
              <a:rPr lang="es-ES" sz="1200" dirty="0" err="1" smtClean="0"/>
              <a:t>Partners</a:t>
            </a:r>
            <a:r>
              <a:rPr lang="es-ES" sz="1200" dirty="0" smtClean="0"/>
              <a:t> con 190 </a:t>
            </a:r>
            <a:r>
              <a:rPr lang="es-ES" sz="1200" dirty="0"/>
              <a:t>MW de potencia </a:t>
            </a:r>
            <a:r>
              <a:rPr lang="es-ES" sz="1200" dirty="0" smtClean="0"/>
              <a:t>instalada, </a:t>
            </a:r>
            <a:r>
              <a:rPr lang="es-ES" sz="1200" dirty="0"/>
              <a:t>que consta de dos </a:t>
            </a:r>
            <a:r>
              <a:rPr lang="es-ES" sz="1200" dirty="0" smtClean="0"/>
              <a:t>barcazas </a:t>
            </a:r>
            <a:r>
              <a:rPr lang="es-ES" sz="1200" dirty="0"/>
              <a:t>de 124MW y una planta en tierra de 66 </a:t>
            </a:r>
            <a:r>
              <a:rPr lang="es-ES" sz="1200" dirty="0" smtClean="0"/>
              <a:t>MW. Entre las tres </a:t>
            </a:r>
            <a:r>
              <a:rPr lang="es-ES" sz="1200" dirty="0"/>
              <a:t>plantas tipo diesel </a:t>
            </a:r>
            <a:r>
              <a:rPr lang="es-ES" sz="1200" dirty="0" smtClean="0"/>
              <a:t>se tiene capacidad </a:t>
            </a:r>
            <a:r>
              <a:rPr lang="es-ES" sz="1200" dirty="0"/>
              <a:t>para suplir el 30% de la electricidad de Jamaica. 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3" name="Picture 3" descr="C:\Users\TOSHIBA\Desktop\IB 5.0\IB 2013\UEP\internEnergy logo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1" b="42288"/>
          <a:stretch/>
        </p:blipFill>
        <p:spPr bwMode="auto">
          <a:xfrm>
            <a:off x="762000" y="990600"/>
            <a:ext cx="2286000" cy="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2148346"/>
            <a:ext cx="1778000" cy="94929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0665" y="2167467"/>
            <a:ext cx="1944303" cy="85513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9200" y="3251200"/>
            <a:ext cx="1676399" cy="609600"/>
          </a:xfrm>
          <a:prstGeom prst="rect">
            <a:avLst/>
          </a:prstGeom>
        </p:spPr>
      </p:pic>
      <p:sp>
        <p:nvSpPr>
          <p:cNvPr id="18" name="1 Título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219200" y="4080500"/>
            <a:ext cx="7620000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75" tIns="45990" rIns="91975" bIns="45990" anchor="ctr">
            <a:spAutoFit/>
          </a:bodyPr>
          <a:lstStyle>
            <a:lvl1pPr marL="315913" indent="-3159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Amplia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Portafolio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–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Poryectos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de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Energía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Renovable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No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Convensional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</a:t>
            </a:r>
            <a:endParaRPr lang="en-US" altLang="en-US" sz="1600" b="1" dirty="0">
              <a:solidFill>
                <a:srgbClr val="003300"/>
              </a:solidFill>
              <a:latin typeface="Cambria" pitchFamily="18" charset="0"/>
            </a:endParaRPr>
          </a:p>
        </p:txBody>
      </p:sp>
      <p:sp>
        <p:nvSpPr>
          <p:cNvPr id="19" name="28 CuadroTexto"/>
          <p:cNvSpPr txBox="1"/>
          <p:nvPr>
            <p:custDataLst>
              <p:tags r:id="rId9"/>
            </p:custDataLst>
          </p:nvPr>
        </p:nvSpPr>
        <p:spPr>
          <a:xfrm>
            <a:off x="4800600" y="4495800"/>
            <a:ext cx="4191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El </a:t>
            </a:r>
            <a:r>
              <a:rPr lang="en-US" sz="1200" dirty="0"/>
              <a:t>7 de </a:t>
            </a:r>
            <a:r>
              <a:rPr lang="en-US" sz="1200" dirty="0" err="1"/>
              <a:t>enero</a:t>
            </a:r>
            <a:r>
              <a:rPr lang="en-US" sz="1200" dirty="0"/>
              <a:t> de </a:t>
            </a:r>
            <a:r>
              <a:rPr lang="en-US" sz="1200" dirty="0" smtClean="0"/>
              <a:t>2016 - </a:t>
            </a:r>
            <a:r>
              <a:rPr lang="en-US" sz="1200" b="1" dirty="0" err="1">
                <a:solidFill>
                  <a:srgbClr val="003300"/>
                </a:solidFill>
                <a:latin typeface="Cambria" panose="02040503050406030204" pitchFamily="18" charset="0"/>
              </a:rPr>
              <a:t>Interenergy</a:t>
            </a:r>
            <a:r>
              <a:rPr lang="en-US" sz="1200" b="1" dirty="0">
                <a:solidFill>
                  <a:srgbClr val="003300"/>
                </a:solidFill>
                <a:latin typeface="Cambria" panose="02040503050406030204" pitchFamily="18" charset="0"/>
              </a:rPr>
              <a:t> Holdings </a:t>
            </a:r>
            <a:r>
              <a:rPr lang="en-US" sz="1200" dirty="0" err="1" smtClean="0"/>
              <a:t>anunció</a:t>
            </a:r>
            <a:r>
              <a:rPr lang="en-US" sz="1200" dirty="0" smtClean="0"/>
              <a:t> la </a:t>
            </a:r>
            <a:r>
              <a:rPr lang="en-US" sz="1200" dirty="0" err="1" smtClean="0"/>
              <a:t>adquisición</a:t>
            </a:r>
            <a:r>
              <a:rPr lang="en-US" sz="1200" dirty="0" smtClean="0"/>
              <a:t> </a:t>
            </a:r>
            <a:r>
              <a:rPr lang="en-US" sz="1200" dirty="0"/>
              <a:t>de los </a:t>
            </a:r>
            <a:r>
              <a:rPr lang="en-US" sz="1200" dirty="0" err="1"/>
              <a:t>parques</a:t>
            </a:r>
            <a:r>
              <a:rPr lang="en-US" sz="1200" dirty="0"/>
              <a:t> </a:t>
            </a:r>
            <a:r>
              <a:rPr lang="en-US" sz="1200" dirty="0" err="1"/>
              <a:t>eólicos</a:t>
            </a:r>
            <a:r>
              <a:rPr lang="en-US" sz="1200" dirty="0"/>
              <a:t> </a:t>
            </a:r>
            <a:r>
              <a:rPr lang="en-US" sz="1200" dirty="0" err="1"/>
              <a:t>Raki</a:t>
            </a:r>
            <a:r>
              <a:rPr lang="en-US" sz="1200" dirty="0"/>
              <a:t> / </a:t>
            </a:r>
            <a:r>
              <a:rPr lang="en-US" sz="1200" dirty="0" err="1"/>
              <a:t>Huajache</a:t>
            </a:r>
            <a:r>
              <a:rPr lang="en-US" sz="1200" dirty="0"/>
              <a:t> en la red en Chile. El </a:t>
            </a:r>
            <a:r>
              <a:rPr lang="en-US" sz="1200" dirty="0" err="1"/>
              <a:t>proyecto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desarrollado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alianza</a:t>
            </a:r>
            <a:r>
              <a:rPr lang="en-US" sz="1200" dirty="0"/>
              <a:t> entre </a:t>
            </a:r>
            <a:r>
              <a:rPr lang="en-US" sz="1200" dirty="0" err="1"/>
              <a:t>Rame</a:t>
            </a:r>
            <a:r>
              <a:rPr lang="en-US" sz="1200" dirty="0"/>
              <a:t> </a:t>
            </a:r>
            <a:r>
              <a:rPr lang="en-US" sz="1200" dirty="0" err="1"/>
              <a:t>Energía</a:t>
            </a:r>
            <a:r>
              <a:rPr lang="en-US" sz="1200" dirty="0"/>
              <a:t>, del </a:t>
            </a:r>
            <a:r>
              <a:rPr lang="en-US" sz="1200" dirty="0" err="1"/>
              <a:t>Reino</a:t>
            </a:r>
            <a:r>
              <a:rPr lang="en-US" sz="1200" dirty="0"/>
              <a:t> </a:t>
            </a:r>
            <a:r>
              <a:rPr lang="en-US" sz="1200" dirty="0" err="1"/>
              <a:t>Unido</a:t>
            </a:r>
            <a:r>
              <a:rPr lang="en-US" sz="1200" dirty="0"/>
              <a:t>, y Santander Investment </a:t>
            </a:r>
            <a:r>
              <a:rPr lang="en-US" sz="1200" dirty="0" smtClean="0"/>
              <a:t>Chile.</a:t>
            </a:r>
          </a:p>
          <a:p>
            <a:pPr marL="285750" indent="-285750" algn="just">
              <a:buClr>
                <a:srgbClr val="003300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mbria" panose="02040503050406030204" pitchFamily="18" charset="0"/>
              </a:rPr>
              <a:t>Los </a:t>
            </a:r>
            <a:r>
              <a:rPr lang="en-US" sz="1200" dirty="0" err="1">
                <a:latin typeface="Cambria" panose="02040503050406030204" pitchFamily="18" charset="0"/>
              </a:rPr>
              <a:t>parques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eólicos</a:t>
            </a:r>
            <a:r>
              <a:rPr lang="en-US" sz="1200" dirty="0">
                <a:latin typeface="Cambria" panose="02040503050406030204" pitchFamily="18" charset="0"/>
              </a:rPr>
              <a:t>, </a:t>
            </a:r>
            <a:r>
              <a:rPr lang="en-US" sz="1200" dirty="0" err="1">
                <a:latin typeface="Cambria" panose="02040503050406030204" pitchFamily="18" charset="0"/>
              </a:rPr>
              <a:t>que</a:t>
            </a:r>
            <a:r>
              <a:rPr lang="en-US" sz="1200" dirty="0">
                <a:latin typeface="Cambria" panose="02040503050406030204" pitchFamily="18" charset="0"/>
              </a:rPr>
              <a:t> se </a:t>
            </a:r>
            <a:r>
              <a:rPr lang="en-US" sz="1200" dirty="0" err="1">
                <a:latin typeface="Cambria" panose="02040503050406030204" pitchFamily="18" charset="0"/>
              </a:rPr>
              <a:t>encuentran</a:t>
            </a:r>
            <a:r>
              <a:rPr lang="en-US" sz="1200" dirty="0">
                <a:latin typeface="Cambria" panose="02040503050406030204" pitchFamily="18" charset="0"/>
              </a:rPr>
              <a:t> en la </a:t>
            </a:r>
            <a:r>
              <a:rPr lang="en-US" sz="1200" dirty="0" err="1">
                <a:latin typeface="Cambria" panose="02040503050406030204" pitchFamily="18" charset="0"/>
              </a:rPr>
              <a:t>región</a:t>
            </a:r>
            <a:r>
              <a:rPr lang="en-US" sz="1200" dirty="0">
                <a:latin typeface="Cambria" panose="02040503050406030204" pitchFamily="18" charset="0"/>
              </a:rPr>
              <a:t> del </a:t>
            </a:r>
            <a:r>
              <a:rPr lang="en-US" sz="1200" dirty="0" err="1">
                <a:latin typeface="Cambria" panose="02040503050406030204" pitchFamily="18" charset="0"/>
              </a:rPr>
              <a:t>Bío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Bío</a:t>
            </a:r>
            <a:r>
              <a:rPr lang="en-US" sz="1200" dirty="0">
                <a:latin typeface="Cambria" panose="02040503050406030204" pitchFamily="18" charset="0"/>
              </a:rPr>
              <a:t> y </a:t>
            </a:r>
            <a:r>
              <a:rPr lang="en-US" sz="1200" dirty="0" err="1">
                <a:latin typeface="Cambria" panose="02040503050406030204" pitchFamily="18" charset="0"/>
              </a:rPr>
              <a:t>comenzó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sus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operaciones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comerciales</a:t>
            </a:r>
            <a:r>
              <a:rPr lang="en-US" sz="1200" dirty="0">
                <a:latin typeface="Cambria" panose="02040503050406030204" pitchFamily="18" charset="0"/>
              </a:rPr>
              <a:t> en el </a:t>
            </a:r>
            <a:r>
              <a:rPr lang="en-US" sz="1200" dirty="0" err="1">
                <a:latin typeface="Cambria" panose="02040503050406030204" pitchFamily="18" charset="0"/>
              </a:rPr>
              <a:t>tercer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trimestre</a:t>
            </a:r>
            <a:r>
              <a:rPr lang="en-US" sz="1200" dirty="0">
                <a:latin typeface="Cambria" panose="02040503050406030204" pitchFamily="18" charset="0"/>
              </a:rPr>
              <a:t> de 2015, </a:t>
            </a:r>
            <a:r>
              <a:rPr lang="en-US" sz="1200" dirty="0" err="1">
                <a:latin typeface="Cambria" panose="02040503050406030204" pitchFamily="18" charset="0"/>
              </a:rPr>
              <a:t>cuentan</a:t>
            </a:r>
            <a:r>
              <a:rPr lang="en-US" sz="1200" dirty="0">
                <a:latin typeface="Cambria" panose="02040503050406030204" pitchFamily="18" charset="0"/>
              </a:rPr>
              <a:t> con 15 MW de </a:t>
            </a:r>
            <a:r>
              <a:rPr lang="en-US" sz="1200" dirty="0" err="1">
                <a:latin typeface="Cambria" panose="02040503050406030204" pitchFamily="18" charset="0"/>
              </a:rPr>
              <a:t>capacidad</a:t>
            </a:r>
            <a:r>
              <a:rPr lang="en-US" sz="1200" dirty="0">
                <a:latin typeface="Cambria" panose="02040503050406030204" pitchFamily="18" charset="0"/>
              </a:rPr>
              <a:t> total </a:t>
            </a:r>
            <a:r>
              <a:rPr lang="en-US" sz="1200" dirty="0" err="1">
                <a:latin typeface="Cambria" panose="02040503050406030204" pitchFamily="18" charset="0"/>
              </a:rPr>
              <a:t>instalada</a:t>
            </a:r>
            <a:r>
              <a:rPr lang="en-US" sz="1200" dirty="0">
                <a:latin typeface="Cambria" panose="02040503050406030204" pitchFamily="18" charset="0"/>
              </a:rPr>
              <a:t> y </a:t>
            </a:r>
            <a:r>
              <a:rPr lang="en-US" sz="1200" dirty="0" err="1">
                <a:latin typeface="Cambria" panose="02040503050406030204" pitchFamily="18" charset="0"/>
              </a:rPr>
              <a:t>operan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bajo</a:t>
            </a:r>
            <a:r>
              <a:rPr lang="en-US" sz="1200" dirty="0">
                <a:latin typeface="Cambria" panose="02040503050406030204" pitchFamily="18" charset="0"/>
              </a:rPr>
              <a:t> un </a:t>
            </a:r>
            <a:r>
              <a:rPr lang="en-US" sz="1200" dirty="0" err="1">
                <a:latin typeface="Cambria" panose="02040503050406030204" pitchFamily="18" charset="0"/>
              </a:rPr>
              <a:t>acuerdo</a:t>
            </a:r>
            <a:r>
              <a:rPr lang="en-US" sz="1200" dirty="0">
                <a:latin typeface="Cambria" panose="02040503050406030204" pitchFamily="18" charset="0"/>
              </a:rPr>
              <a:t> de </a:t>
            </a:r>
            <a:r>
              <a:rPr lang="en-US" sz="1200" dirty="0" err="1">
                <a:latin typeface="Cambria" panose="02040503050406030204" pitchFamily="18" charset="0"/>
              </a:rPr>
              <a:t>compra</a:t>
            </a:r>
            <a:r>
              <a:rPr lang="en-US" sz="1200" dirty="0">
                <a:latin typeface="Cambria" panose="02040503050406030204" pitchFamily="18" charset="0"/>
              </a:rPr>
              <a:t> de </a:t>
            </a:r>
            <a:r>
              <a:rPr lang="en-US" sz="1200" dirty="0" err="1">
                <a:latin typeface="Cambria" panose="02040503050406030204" pitchFamily="18" charset="0"/>
              </a:rPr>
              <a:t>energía</a:t>
            </a:r>
            <a:r>
              <a:rPr lang="en-US" sz="1200" dirty="0">
                <a:latin typeface="Cambria" panose="02040503050406030204" pitchFamily="18" charset="0"/>
              </a:rPr>
              <a:t> a 10 </a:t>
            </a:r>
            <a:r>
              <a:rPr lang="en-US" sz="1200" dirty="0" err="1">
                <a:latin typeface="Cambria" panose="02040503050406030204" pitchFamily="18" charset="0"/>
              </a:rPr>
              <a:t>años</a:t>
            </a:r>
            <a:r>
              <a:rPr lang="en-US" sz="1200" dirty="0">
                <a:latin typeface="Cambria" panose="02040503050406030204" pitchFamily="18" charset="0"/>
              </a:rPr>
              <a:t> con EKA Chile SA, </a:t>
            </a:r>
            <a:r>
              <a:rPr lang="en-US" sz="1200" dirty="0" err="1">
                <a:latin typeface="Cambria" panose="02040503050406030204" pitchFamily="18" charset="0"/>
              </a:rPr>
              <a:t>una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sociedad</a:t>
            </a:r>
            <a:r>
              <a:rPr lang="en-US" sz="1200" dirty="0">
                <a:latin typeface="Cambria" panose="02040503050406030204" pitchFamily="18" charset="0"/>
              </a:rPr>
              <a:t> entre </a:t>
            </a:r>
            <a:r>
              <a:rPr lang="en-US" sz="1200" dirty="0" err="1">
                <a:latin typeface="Cambria" panose="02040503050406030204" pitchFamily="18" charset="0"/>
              </a:rPr>
              <a:t>AkzoNobel</a:t>
            </a:r>
            <a:r>
              <a:rPr lang="en-US" sz="1200" dirty="0">
                <a:latin typeface="Cambria" panose="02040503050406030204" pitchFamily="18" charset="0"/>
              </a:rPr>
              <a:t> y </a:t>
            </a:r>
            <a:r>
              <a:rPr lang="en-US" sz="1200" dirty="0" err="1">
                <a:latin typeface="Cambria" panose="02040503050406030204" pitchFamily="18" charset="0"/>
              </a:rPr>
              <a:t>Celulosa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Arauco</a:t>
            </a:r>
            <a:r>
              <a:rPr lang="en-US" sz="1200" dirty="0" smtClean="0">
                <a:latin typeface="Cambria" panose="02040503050406030204" pitchFamily="18" charset="0"/>
              </a:rPr>
              <a:t>.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6" name="Imagen 5" descr="Parque Raki - Hujanache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5343" y="3556089"/>
            <a:ext cx="2627168" cy="36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8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7" y="227217"/>
            <a:ext cx="6186517" cy="564547"/>
          </a:xfrm>
        </p:spPr>
        <p:txBody>
          <a:bodyPr/>
          <a:lstStyle/>
          <a:p>
            <a:r>
              <a:rPr lang="es-PA" dirty="0" smtClean="0"/>
              <a:t>Tamaño del Proyecto y Concesiones</a:t>
            </a:r>
            <a:endParaRPr lang="es-PA" dirty="0"/>
          </a:p>
        </p:txBody>
      </p:sp>
      <p:sp>
        <p:nvSpPr>
          <p:cNvPr id="6" name="Rectangle 5"/>
          <p:cNvSpPr/>
          <p:nvPr/>
        </p:nvSpPr>
        <p:spPr>
          <a:xfrm>
            <a:off x="5026858" y="5243882"/>
            <a:ext cx="1297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00"/>
              </a:buClr>
            </a:pPr>
            <a:r>
              <a:rPr lang="en-US" sz="1400" u="sng" dirty="0" smtClean="0">
                <a:solidFill>
                  <a:srgbClr val="EE903A"/>
                </a:solidFill>
                <a:latin typeface="Cambria" pitchFamily="18" charset="0"/>
              </a:rPr>
              <a:t>FASE IV</a:t>
            </a:r>
            <a:endParaRPr lang="en-US" sz="1400" u="sng" dirty="0">
              <a:solidFill>
                <a:srgbClr val="EE903A"/>
              </a:solidFill>
              <a:latin typeface="Cambria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EE903A"/>
                </a:solidFill>
                <a:latin typeface="Cambria" pitchFamily="18" charset="0"/>
              </a:rPr>
              <a:t>~67.5 </a:t>
            </a:r>
            <a:r>
              <a:rPr lang="en-US" sz="1400" dirty="0">
                <a:solidFill>
                  <a:srgbClr val="EE903A"/>
                </a:solidFill>
                <a:latin typeface="Cambria" pitchFamily="18" charset="0"/>
              </a:rPr>
              <a:t>MW</a:t>
            </a: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EE903A"/>
                </a:solidFill>
                <a:latin typeface="Cambria" pitchFamily="18" charset="0"/>
              </a:rPr>
              <a:t>~26 Und</a:t>
            </a:r>
            <a:endParaRPr lang="en-US" sz="1400" dirty="0">
              <a:solidFill>
                <a:srgbClr val="EE903A"/>
              </a:solidFill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6484" y="5243882"/>
            <a:ext cx="959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00"/>
              </a:buClr>
            </a:pPr>
            <a:r>
              <a:rPr lang="en-US" sz="1400" u="sng" dirty="0" smtClean="0">
                <a:solidFill>
                  <a:srgbClr val="1F6F6D"/>
                </a:solidFill>
                <a:latin typeface="Cambria" pitchFamily="18" charset="0"/>
              </a:rPr>
              <a:t>FASE III</a:t>
            </a: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1F6F6D"/>
                </a:solidFill>
                <a:latin typeface="Cambria" pitchFamily="18" charset="0"/>
              </a:rPr>
              <a:t>50 </a:t>
            </a:r>
            <a:r>
              <a:rPr lang="en-US" sz="1400" dirty="0">
                <a:solidFill>
                  <a:srgbClr val="1F6F6D"/>
                </a:solidFill>
                <a:latin typeface="Cambria" pitchFamily="18" charset="0"/>
              </a:rPr>
              <a:t>MW</a:t>
            </a: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1F6F6D"/>
                </a:solidFill>
                <a:latin typeface="Cambria" pitchFamily="18" charset="0"/>
              </a:rPr>
              <a:t>20 Und</a:t>
            </a:r>
            <a:endParaRPr lang="en-US" sz="1400" dirty="0">
              <a:solidFill>
                <a:srgbClr val="1F6F6D"/>
              </a:solidFill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5249181"/>
            <a:ext cx="959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00"/>
              </a:buClr>
            </a:pPr>
            <a:r>
              <a:rPr lang="en-US" sz="1400" u="sng" dirty="0" smtClean="0">
                <a:solidFill>
                  <a:srgbClr val="DC3443"/>
                </a:solidFill>
                <a:latin typeface="Cambria" pitchFamily="18" charset="0"/>
              </a:rPr>
              <a:t>FASE II</a:t>
            </a:r>
            <a:endParaRPr lang="en-US" sz="1400" u="sng" dirty="0">
              <a:solidFill>
                <a:srgbClr val="DC3443"/>
              </a:solidFill>
              <a:latin typeface="Cambria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DC3443"/>
                </a:solidFill>
                <a:latin typeface="Cambria" pitchFamily="18" charset="0"/>
              </a:rPr>
              <a:t>165 </a:t>
            </a:r>
            <a:r>
              <a:rPr lang="en-US" sz="1400" dirty="0">
                <a:solidFill>
                  <a:srgbClr val="DC3443"/>
                </a:solidFill>
                <a:latin typeface="Cambria" pitchFamily="18" charset="0"/>
              </a:rPr>
              <a:t>MW</a:t>
            </a: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DC3443"/>
                </a:solidFill>
                <a:latin typeface="Cambria" pitchFamily="18" charset="0"/>
              </a:rPr>
              <a:t>66 Und</a:t>
            </a:r>
            <a:endParaRPr lang="en-US" sz="1400" dirty="0">
              <a:solidFill>
                <a:srgbClr val="DC3443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216939"/>
            <a:ext cx="7010400" cy="83596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C:\Users\garimany\AppData\Local\Microsoft\Windows\Temporary Internet Files\Content.Outlook\CRKMR3DX\Penonome Phase I II III and IV layo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1" r="34873" b="24706"/>
          <a:stretch/>
        </p:blipFill>
        <p:spPr bwMode="auto">
          <a:xfrm>
            <a:off x="381000" y="1143000"/>
            <a:ext cx="2830286" cy="3339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0"/>
          <p:cNvSpPr/>
          <p:nvPr/>
        </p:nvSpPr>
        <p:spPr>
          <a:xfrm>
            <a:off x="1637777" y="5243882"/>
            <a:ext cx="959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00"/>
              </a:buClr>
            </a:pPr>
            <a:r>
              <a:rPr lang="en-US" sz="1400" u="sng" dirty="0">
                <a:solidFill>
                  <a:srgbClr val="7D27CD"/>
                </a:solidFill>
                <a:latin typeface="Cambria" pitchFamily="18" charset="0"/>
              </a:rPr>
              <a:t>F</a:t>
            </a:r>
            <a:r>
              <a:rPr lang="en-US" sz="1400" u="sng" dirty="0" smtClean="0">
                <a:solidFill>
                  <a:srgbClr val="7D27CD"/>
                </a:solidFill>
                <a:latin typeface="Cambria" pitchFamily="18" charset="0"/>
              </a:rPr>
              <a:t>ASE I</a:t>
            </a:r>
            <a:endParaRPr lang="en-US" sz="1400" u="sng" dirty="0">
              <a:solidFill>
                <a:srgbClr val="7D27CD"/>
              </a:solidFill>
              <a:latin typeface="Cambria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en-US" sz="1400" dirty="0">
                <a:solidFill>
                  <a:srgbClr val="7D27CD"/>
                </a:solidFill>
                <a:latin typeface="Cambria" pitchFamily="18" charset="0"/>
              </a:rPr>
              <a:t>55 </a:t>
            </a:r>
            <a:r>
              <a:rPr lang="en-US" sz="1400" dirty="0" smtClean="0">
                <a:solidFill>
                  <a:srgbClr val="7D27CD"/>
                </a:solidFill>
                <a:latin typeface="Cambria" pitchFamily="18" charset="0"/>
              </a:rPr>
              <a:t>MW</a:t>
            </a: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solidFill>
                  <a:srgbClr val="7D27CD"/>
                </a:solidFill>
                <a:latin typeface="Cambria" pitchFamily="18" charset="0"/>
              </a:rPr>
              <a:t>22 Und</a:t>
            </a:r>
            <a:endParaRPr lang="en-US" sz="1400" dirty="0">
              <a:solidFill>
                <a:srgbClr val="7D27CD"/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3658" y="5243882"/>
            <a:ext cx="14075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00"/>
              </a:buClr>
            </a:pPr>
            <a:r>
              <a:rPr lang="en-US" sz="1400" u="sng" dirty="0" smtClean="0">
                <a:latin typeface="Cambria" pitchFamily="18" charset="0"/>
              </a:rPr>
              <a:t>Total</a:t>
            </a:r>
            <a:endParaRPr lang="en-US" sz="1400" u="sng" dirty="0">
              <a:latin typeface="Cambria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latin typeface="Cambria" pitchFamily="18" charset="0"/>
              </a:rPr>
              <a:t>~337.5MW</a:t>
            </a:r>
            <a:endParaRPr lang="en-US" sz="1400" dirty="0">
              <a:latin typeface="Cambria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en-US" sz="1400" dirty="0" smtClean="0">
                <a:latin typeface="Cambria" pitchFamily="18" charset="0"/>
              </a:rPr>
              <a:t>~134 Und</a:t>
            </a:r>
            <a:endParaRPr lang="en-US" sz="1400" dirty="0">
              <a:latin typeface="Cambria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95485911"/>
              </p:ext>
            </p:extLst>
          </p:nvPr>
        </p:nvGraphicFramePr>
        <p:xfrm>
          <a:off x="3479672" y="941908"/>
          <a:ext cx="53595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91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Situación </a:t>
            </a:r>
            <a:r>
              <a:rPr lang="es-PA" dirty="0" smtClean="0"/>
              <a:t>Actual</a:t>
            </a:r>
            <a:endParaRPr lang="es-PA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97515889"/>
              </p:ext>
            </p:extLst>
          </p:nvPr>
        </p:nvGraphicFramePr>
        <p:xfrm>
          <a:off x="304800" y="1295400"/>
          <a:ext cx="4819474" cy="3878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5880189"/>
            <a:ext cx="7543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A" dirty="0" smtClean="0">
                <a:latin typeface="Cambria"/>
                <a:cs typeface="Cambria"/>
              </a:rPr>
              <a:t>Entrada </a:t>
            </a:r>
            <a:r>
              <a:rPr lang="es-PA" dirty="0" smtClean="0">
                <a:latin typeface="Cambria"/>
                <a:cs typeface="Cambria"/>
              </a:rPr>
              <a:t>en Operación Comercial estimada en Junio de 2016.</a:t>
            </a:r>
            <a:endParaRPr lang="es-PA" dirty="0">
              <a:latin typeface="Cambria"/>
              <a:cs typeface="Cambria"/>
            </a:endParaRPr>
          </a:p>
        </p:txBody>
      </p:sp>
      <p:pic>
        <p:nvPicPr>
          <p:cNvPr id="8" name="Imagen 7" descr="IMG_044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0718" y="1125682"/>
            <a:ext cx="461356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HISTORIA DE DESARROLLO </a:t>
            </a:r>
            <a:r>
              <a:rPr lang="en-US" dirty="0" smtClean="0"/>
              <a:t>– PUNTOS IMPORTANTES</a:t>
            </a:r>
            <a:endParaRPr lang="en-US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14786899"/>
              </p:ext>
            </p:extLst>
          </p:nvPr>
        </p:nvGraphicFramePr>
        <p:xfrm>
          <a:off x="261096" y="1143000"/>
          <a:ext cx="8654304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813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Aporte Mensual de UEP II a la Demanda 2015</a:t>
            </a:r>
            <a:endParaRPr lang="es-PA" dirty="0"/>
          </a:p>
        </p:txBody>
      </p:sp>
      <p:sp>
        <p:nvSpPr>
          <p:cNvPr id="6" name="Rectángulo 5"/>
          <p:cNvSpPr/>
          <p:nvPr/>
        </p:nvSpPr>
        <p:spPr>
          <a:xfrm>
            <a:off x="2590800" y="5562600"/>
            <a:ext cx="4419600" cy="304800"/>
          </a:xfrm>
          <a:prstGeom prst="rect">
            <a:avLst/>
          </a:prstGeom>
          <a:solidFill>
            <a:srgbClr val="295936"/>
          </a:solidFill>
          <a:ln>
            <a:solidFill>
              <a:srgbClr val="2C5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00" u="sng" dirty="0" smtClean="0"/>
              <a:t>Fuente</a:t>
            </a:r>
            <a:r>
              <a:rPr lang="es-PA" sz="1000" dirty="0" smtClean="0"/>
              <a:t>: Archivo “</a:t>
            </a:r>
            <a:r>
              <a:rPr lang="es-PA" sz="1000" dirty="0" err="1" smtClean="0"/>
              <a:t>Mercado_histórico</a:t>
            </a:r>
            <a:r>
              <a:rPr lang="es-PA" sz="1000" dirty="0" smtClean="0"/>
              <a:t>” – Centro Nacional de Despacho (CND).</a:t>
            </a:r>
            <a:endParaRPr lang="en-US" sz="1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6" y="914400"/>
            <a:ext cx="8400713" cy="473068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533400" y="6019800"/>
            <a:ext cx="8229600" cy="6096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400" dirty="0" smtClean="0"/>
              <a:t>Generación Anual Neta de 257 GWh durante el 2015.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A" sz="1400" dirty="0" smtClean="0"/>
              <a:t>Comisionado de 7 unidades en promedio por mes.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A" sz="1400" dirty="0" smtClean="0"/>
              <a:t>79 unidades en línea al cierre de 2015.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5896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Participación de UEP II - 2015</a:t>
            </a:r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4" y="1579576"/>
            <a:ext cx="3919482" cy="10769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6" y="4498908"/>
            <a:ext cx="3919480" cy="106680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4512923" y="1927557"/>
            <a:ext cx="457200" cy="3810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derecha 7"/>
          <p:cNvSpPr/>
          <p:nvPr/>
        </p:nvSpPr>
        <p:spPr>
          <a:xfrm>
            <a:off x="4512923" y="4841808"/>
            <a:ext cx="457200" cy="3810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962424"/>
            <a:ext cx="3785023" cy="23112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25" y="3886200"/>
            <a:ext cx="3813598" cy="2292216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143000" y="3124200"/>
            <a:ext cx="3352800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75" tIns="45990" rIns="91975" bIns="45990" anchor="ctr">
            <a:spAutoFit/>
          </a:bodyPr>
          <a:lstStyle>
            <a:lvl1pPr marL="315913" indent="-3159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Aporte</a:t>
            </a:r>
            <a:r>
              <a:rPr lang="en-US" altLang="en-US" sz="1600" b="1" dirty="0" smtClean="0">
                <a:solidFill>
                  <a:srgbClr val="003300"/>
                </a:solidFill>
                <a:latin typeface="Cambria" panose="02040503050406030204" pitchFamily="18" charset="0"/>
              </a:rPr>
              <a:t> de UEP II 257 </a:t>
            </a:r>
            <a:r>
              <a:rPr lang="en-US" altLang="en-US" sz="1600" b="1" dirty="0" err="1" smtClean="0">
                <a:solidFill>
                  <a:srgbClr val="003300"/>
                </a:solidFill>
                <a:latin typeface="Cambria" panose="02040503050406030204" pitchFamily="18" charset="0"/>
              </a:rPr>
              <a:t>GWh</a:t>
            </a:r>
            <a:endParaRPr lang="en-US" altLang="en-US" sz="1600" b="1" dirty="0">
              <a:solidFill>
                <a:srgbClr val="0033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3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382747" cy="3810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457200" y="3429000"/>
            <a:ext cx="8077200" cy="25146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000" b="1" u="sng" dirty="0" smtClean="0"/>
              <a:t>BENEFICIOS DE UEPII EN EL SISTEMA PANAMEÑO DURANTE EL 2015:</a:t>
            </a:r>
          </a:p>
          <a:p>
            <a:pPr algn="ctr"/>
            <a:endParaRPr lang="es-PA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/>
              <a:t>Aporte de 257 GWh de energía con Costo Variable de 0 $/MWh.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/>
              <a:t>Reducción de 236 GWh aproximadamente en generación térmica.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sz="2000" b="1" dirty="0" smtClean="0"/>
              <a:t>Ahorros en Costos Operativos por el orden de 144 Millones de USD</a:t>
            </a:r>
            <a:r>
              <a:rPr lang="es-PA" dirty="0" smtClean="0"/>
              <a:t>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sz="2000" b="1" dirty="0" smtClean="0"/>
              <a:t>Reducción de importación de 436,000 barriles de crudo.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PA" dirty="0" smtClean="0"/>
              <a:t>Diversificación de la Matriz Energética Nacional.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66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rAe.LO90ygw0PLIHlg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5QRcDrNRUeI1cR15A_aC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WH1jZqoEKlcZ898sNSP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_N7h.O5_0yEHB9s_AIU8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W9Ikfg_ES8PJAhQPOyw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fz1PyFqkqiGE3CCsrAY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lQhNvdjkW8MtztK9tai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GamwgArEaUNxuW8i9qU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nS1IGSS0SwXz5l8TFek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oG.SU.sUO6Y06bz9Tbz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9FOtPQ0kGPO.67ERVa1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qKcFxI70utFvR3ClDN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WH1jZqoEKlcZ898sNSP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oG.SU.sUO6Y06bz9Tbz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nS1IGSS0SwXz5l8TFek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WH1jZqoEKlcZ898sNSP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nS1IGSS0SwXz5l8TFek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ZRqGMq80OJPb5R0JaD7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SiCHY0UE2gGMJUsS05z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_ex_RfEkWkj2696mz__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4zPS4Opu0awQYrZFD6T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zP65Za1kmz6ibp3.TFM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kDnz8pTEOy28lpA7DSH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TmCjctCU6ieJhZOAQwN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terEnergy Holdin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nterEnergy Partn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terEner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40090</TotalTime>
  <Words>1428</Words>
  <Application>Microsoft Macintosh PowerPoint</Application>
  <PresentationFormat>Presentación en pantalla (4:3)</PresentationFormat>
  <Paragraphs>173</Paragraphs>
  <Slides>15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9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Office Theme</vt:lpstr>
      <vt:lpstr>3_Office Theme</vt:lpstr>
      <vt:lpstr>1_Office Theme</vt:lpstr>
      <vt:lpstr>2_Office Theme</vt:lpstr>
      <vt:lpstr>4_Office Theme</vt:lpstr>
      <vt:lpstr>InterEnergy Holdings</vt:lpstr>
      <vt:lpstr>InterEnergy Partners</vt:lpstr>
      <vt:lpstr>InterEnergy</vt:lpstr>
      <vt:lpstr>1_Custom Design</vt:lpstr>
      <vt:lpstr>think-cell Slide</vt:lpstr>
      <vt:lpstr>Presentación de PowerPoint</vt:lpstr>
      <vt:lpstr>Presentación de PowerPoint</vt:lpstr>
      <vt:lpstr>Presentación de PowerPoint</vt:lpstr>
      <vt:lpstr>Tamaño del Proyecto y Concesiones</vt:lpstr>
      <vt:lpstr>Situación Actual</vt:lpstr>
      <vt:lpstr>HISTORIA DE DESARROLLO – PUNTOS IMPORTANTES</vt:lpstr>
      <vt:lpstr>Aporte Mensual de UEP II a la Demanda 2015</vt:lpstr>
      <vt:lpstr>Participación de UEP II - 2015</vt:lpstr>
      <vt:lpstr>Presentación de PowerPoint</vt:lpstr>
      <vt:lpstr>Impacto en el Sistema de Generación de Panamá</vt:lpstr>
      <vt:lpstr>INFORME SOBRE LA COBERTURA DE LA DEMANDA  Grupo de Planeamiento Operativo PLANOP-01-01-2016 </vt:lpstr>
      <vt:lpstr>BENEFICIOS ANTE EL PACTO GLOBAL</vt:lpstr>
      <vt:lpstr>Plan Energético Nacional 2015-2050</vt:lpstr>
      <vt:lpstr>Enfoque a Futuro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Macia</dc:creator>
  <cp:lastModifiedBy>Jamilette Guerrero</cp:lastModifiedBy>
  <cp:revision>809</cp:revision>
  <cp:lastPrinted>2015-03-04T15:16:02Z</cp:lastPrinted>
  <dcterms:created xsi:type="dcterms:W3CDTF">2011-08-24T21:21:53Z</dcterms:created>
  <dcterms:modified xsi:type="dcterms:W3CDTF">2016-05-19T12:58:20Z</dcterms:modified>
</cp:coreProperties>
</file>