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885" r:id="rId2"/>
  </p:sldMasterIdLst>
  <p:notesMasterIdLst>
    <p:notesMasterId r:id="rId23"/>
  </p:notesMasterIdLst>
  <p:handoutMasterIdLst>
    <p:handoutMasterId r:id="rId24"/>
  </p:handoutMasterIdLst>
  <p:sldIdLst>
    <p:sldId id="462" r:id="rId3"/>
    <p:sldId id="449" r:id="rId4"/>
    <p:sldId id="467" r:id="rId5"/>
    <p:sldId id="464" r:id="rId6"/>
    <p:sldId id="463" r:id="rId7"/>
    <p:sldId id="450" r:id="rId8"/>
    <p:sldId id="451" r:id="rId9"/>
    <p:sldId id="452" r:id="rId10"/>
    <p:sldId id="453" r:id="rId11"/>
    <p:sldId id="454" r:id="rId12"/>
    <p:sldId id="459" r:id="rId13"/>
    <p:sldId id="460" r:id="rId14"/>
    <p:sldId id="461" r:id="rId15"/>
    <p:sldId id="447" r:id="rId16"/>
    <p:sldId id="455" r:id="rId17"/>
    <p:sldId id="458" r:id="rId18"/>
    <p:sldId id="457" r:id="rId19"/>
    <p:sldId id="466" r:id="rId20"/>
    <p:sldId id="456" r:id="rId21"/>
    <p:sldId id="448" r:id="rId22"/>
  </p:sldIdLst>
  <p:sldSz cx="9144000" cy="6858000" type="screen4x3"/>
  <p:notesSz cx="6858000" cy="9144000"/>
  <p:custDataLst>
    <p:tags r:id="rId25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067">
          <p15:clr>
            <a:srgbClr val="A4A3A4"/>
          </p15:clr>
        </p15:guide>
        <p15:guide id="2" orient="horz" pos="3783">
          <p15:clr>
            <a:srgbClr val="A4A3A4"/>
          </p15:clr>
        </p15:guide>
        <p15:guide id="3" orient="horz" pos="791">
          <p15:clr>
            <a:srgbClr val="A4A3A4"/>
          </p15:clr>
        </p15:guide>
        <p15:guide id="4" orient="horz" pos="647">
          <p15:clr>
            <a:srgbClr val="A4A3A4"/>
          </p15:clr>
        </p15:guide>
        <p15:guide id="5" orient="horz" pos="540">
          <p15:clr>
            <a:srgbClr val="A4A3A4"/>
          </p15:clr>
        </p15:guide>
        <p15:guide id="6" orient="horz" pos="353">
          <p15:clr>
            <a:srgbClr val="A4A3A4"/>
          </p15:clr>
        </p15:guide>
        <p15:guide id="7" orient="horz" pos="239">
          <p15:clr>
            <a:srgbClr val="A4A3A4"/>
          </p15:clr>
        </p15:guide>
        <p15:guide id="8" orient="horz" pos="3546">
          <p15:clr>
            <a:srgbClr val="A4A3A4"/>
          </p15:clr>
        </p15:guide>
        <p15:guide id="9" pos="261">
          <p15:clr>
            <a:srgbClr val="A4A3A4"/>
          </p15:clr>
        </p15:guide>
        <p15:guide id="11" pos="2947">
          <p15:clr>
            <a:srgbClr val="A4A3A4"/>
          </p15:clr>
        </p15:guide>
        <p15:guide id="12" pos="2819">
          <p15:clr>
            <a:srgbClr val="A4A3A4"/>
          </p15:clr>
        </p15:guide>
        <p15:guide id="13" pos="114">
          <p15:clr>
            <a:srgbClr val="A4A3A4"/>
          </p15:clr>
        </p15:guide>
        <p15:guide id="14" pos="5500">
          <p15:clr>
            <a:srgbClr val="A4A3A4"/>
          </p15:clr>
        </p15:guide>
        <p15:guide id="15" pos="56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0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969EC77-1B40-4C77-A995-AF05D22D4D0E}" styleName="DPDHL Table White BG">
    <a:tblBg>
      <a:fill>
        <a:noFill/>
      </a:fill>
    </a:tblBg>
    <a:wholeTbl>
      <a:tcTxStyle>
        <a:fontRef idx="minor"/>
        <a:schemeClr val="accent2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bg1">
              <a:tint val="100000"/>
            </a:schemeClr>
          </a:solidFill>
        </a:fill>
      </a:tcStyle>
    </a:wholeTbl>
    <a:band1H>
      <a:tcStyle>
        <a:tcBdr/>
        <a:fill>
          <a:solidFill>
            <a:schemeClr val="accent5">
              <a:tint val="10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lumMod val="20000"/>
              <a:lumOff val="8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/>
      <a:tcStyle>
        <a:tcBdr/>
      </a:tcStyle>
    </a:firstCol>
    <a:lastRow>
      <a:tcTxStyle b="on"/>
      <a:tcStyle>
        <a:tcBdr/>
        <a:fill>
          <a:solidFill>
            <a:schemeClr val="bg1"/>
          </a:solidFill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solidFill>
            <a:schemeClr val="bg1"/>
          </a:solidFill>
        </a:fill>
      </a:tcStyle>
    </a:firstRow>
  </a:tblStyle>
  <a:tblStyle styleId="{09810C2D-2C2F-4581-8AFF-CD78C2D722A2}" styleName="DPDHL Table No BG">
    <a:tblBg>
      <a:fill>
        <a:noFill/>
      </a:fill>
    </a:tblBg>
    <a:wholeTbl>
      <a:tcTxStyle>
        <a:fontRef idx="minor"/>
        <a:schemeClr val="accent2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tint val="10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lumMod val="20000"/>
              <a:lumOff val="8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/>
      <a:tcStyle>
        <a:tcBdr/>
      </a:tcStyle>
    </a:firstCol>
    <a:lastRow>
      <a:tcTxStyle b="on"/>
      <a:tcStyle>
        <a:tcBdr/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1297" autoAdjust="0"/>
  </p:normalViewPr>
  <p:slideViewPr>
    <p:cSldViewPr snapToGrid="0" snapToObjects="1">
      <p:cViewPr>
        <p:scale>
          <a:sx n="80" d="100"/>
          <a:sy n="80" d="100"/>
        </p:scale>
        <p:origin x="-1116" y="102"/>
      </p:cViewPr>
      <p:guideLst>
        <p:guide orient="horz" pos="4067"/>
        <p:guide orient="horz" pos="3783"/>
        <p:guide orient="horz" pos="791"/>
        <p:guide orient="horz" pos="647"/>
        <p:guide orient="horz" pos="540"/>
        <p:guide orient="horz" pos="353"/>
        <p:guide orient="horz" pos="239"/>
        <p:guide orient="horz" pos="3546"/>
        <p:guide orient="horz" pos="4206"/>
        <p:guide pos="261"/>
        <p:guide pos="2947"/>
        <p:guide pos="2819"/>
        <p:guide pos="114"/>
        <p:guide pos="5500"/>
        <p:guide pos="56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 snapToObjects="1" showGuides="1">
      <p:cViewPr varScale="1">
        <p:scale>
          <a:sx n="81" d="100"/>
          <a:sy n="81" d="100"/>
        </p:scale>
        <p:origin x="-200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12000" cy="468000"/>
          </a:xfrm>
          <a:prstGeom prst="rect">
            <a:avLst/>
          </a:prstGeom>
        </p:spPr>
        <p:txBody>
          <a:bodyPr vert="horz" lIns="180000" tIns="180000" rIns="180000" bIns="0" rtlCol="0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546000" y="0"/>
            <a:ext cx="3312000" cy="468000"/>
          </a:xfrm>
          <a:prstGeom prst="rect">
            <a:avLst/>
          </a:prstGeom>
        </p:spPr>
        <p:txBody>
          <a:bodyPr vert="horz" lIns="180000" tIns="180000" rIns="180000" bIns="0" rtlCol="0"/>
          <a:lstStyle>
            <a:lvl1pPr algn="r">
              <a:defRPr sz="1200"/>
            </a:lvl1pPr>
          </a:lstStyle>
          <a:p>
            <a:fld id="{19D11D04-14B6-471D-A1D6-B426EF7888B1}" type="datetimeFigureOut">
              <a:rPr lang="en-US" smtClean="0">
                <a:latin typeface="Arial" pitchFamily="34" charset="0"/>
                <a:cs typeface="Arial" pitchFamily="34" charset="0"/>
              </a:rPr>
              <a:pPr/>
              <a:t>4/28/2017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04000"/>
            <a:ext cx="3312000" cy="540000"/>
          </a:xfrm>
          <a:prstGeom prst="rect">
            <a:avLst/>
          </a:prstGeom>
        </p:spPr>
        <p:txBody>
          <a:bodyPr vert="horz" lIns="180000" tIns="0" rIns="180000" bIns="180000" rtlCol="0" anchor="b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546000" y="8604000"/>
            <a:ext cx="3312000" cy="540000"/>
          </a:xfrm>
          <a:prstGeom prst="rect">
            <a:avLst/>
          </a:prstGeom>
        </p:spPr>
        <p:txBody>
          <a:bodyPr vert="horz" lIns="180000" tIns="0" rIns="180000" bIns="180000" rtlCol="0" anchor="b"/>
          <a:lstStyle>
            <a:lvl1pPr algn="r">
              <a:defRPr sz="1200"/>
            </a:lvl1pPr>
          </a:lstStyle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Hand out </a:t>
            </a:r>
            <a:fld id="{1987F2A0-9623-4C79-B830-6D590DA5FFFF}" type="slidenum">
              <a:rPr lang="en-US" smtClean="0">
                <a:latin typeface="Arial" pitchFamily="34" charset="0"/>
                <a:cs typeface="Arial" pitchFamily="34" charset="0"/>
              </a:rPr>
              <a:pPr/>
              <a:t>‹Nº›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454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12000" cy="540000"/>
          </a:xfrm>
          <a:prstGeom prst="rect">
            <a:avLst/>
          </a:prstGeom>
        </p:spPr>
        <p:txBody>
          <a:bodyPr vert="horz" lIns="180000" tIns="180000" rIns="180000" bIns="0" rtlCol="0"/>
          <a:lstStyle>
            <a:lvl1pPr algn="l">
              <a:defRPr sz="1200" b="0"/>
            </a:lvl1pPr>
          </a:lstStyle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546000" y="0"/>
            <a:ext cx="3312000" cy="540000"/>
          </a:xfrm>
          <a:prstGeom prst="rect">
            <a:avLst/>
          </a:prstGeom>
        </p:spPr>
        <p:txBody>
          <a:bodyPr vert="horz" lIns="180000" tIns="180000" rIns="180000" bIns="0" rtlCol="0"/>
          <a:lstStyle>
            <a:lvl1pPr algn="r">
              <a:defRPr sz="1200"/>
            </a:lvl1pPr>
          </a:lstStyle>
          <a:p>
            <a:fld id="{2636F879-443D-410F-A2CF-15E984F48DC2}" type="datetimeFigureOut">
              <a:rPr lang="en-US" smtClean="0"/>
              <a:pPr/>
              <a:t>4/28/2017</a:t>
            </a:fld>
            <a:endParaRPr lang="en-US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gray"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 smtClean="0"/>
              <a:t>TextmasterformatedurchKlickenbearbeiten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FünfteEbene</a:t>
            </a:r>
            <a:endParaRPr lang="en-US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02413"/>
            <a:ext cx="3312000" cy="540000"/>
          </a:xfrm>
          <a:prstGeom prst="rect">
            <a:avLst/>
          </a:prstGeom>
        </p:spPr>
        <p:txBody>
          <a:bodyPr vert="horz" lIns="180000" tIns="0" rIns="180000" bIns="180000" rtlCol="0" anchor="b"/>
          <a:lstStyle>
            <a:lvl1pPr algn="l">
              <a:defRPr sz="1200" b="0"/>
            </a:lvl1pPr>
          </a:lstStyle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546000" y="8602413"/>
            <a:ext cx="3312000" cy="540000"/>
          </a:xfrm>
          <a:prstGeom prst="rect">
            <a:avLst/>
          </a:prstGeom>
        </p:spPr>
        <p:txBody>
          <a:bodyPr vert="horz" lIns="180000" tIns="0" rIns="180000" bIns="180000" rtlCol="0" anchor="b"/>
          <a:lstStyle>
            <a:lvl1pPr algn="r">
              <a:defRPr sz="1200" b="0"/>
            </a:lvl1pPr>
          </a:lstStyle>
          <a:p>
            <a:r>
              <a:rPr lang="en-US" smtClean="0"/>
              <a:t>Notice </a:t>
            </a:r>
            <a:fld id="{AE19FBA5-BE7F-4824-B54D-C07EBA2A496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054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Aft>
        <a:spcPts val="20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0" indent="0" algn="l" defTabSz="914400" rtl="0" eaLnBrk="1" latinLnBrk="0" hangingPunct="1">
      <a:spcAft>
        <a:spcPts val="400"/>
      </a:spcAft>
      <a:defRPr sz="1200" b="1" kern="1200">
        <a:solidFill>
          <a:schemeClr val="tx1"/>
        </a:solidFill>
        <a:latin typeface="+mn-lt"/>
        <a:ea typeface="+mn-ea"/>
        <a:cs typeface="+mn-cs"/>
      </a:defRPr>
    </a:lvl2pPr>
    <a:lvl3pPr marL="163513" indent="-163513" algn="l" defTabSz="914400" rtl="0" eaLnBrk="1" latinLnBrk="0" hangingPunct="1">
      <a:spcAft>
        <a:spcPts val="20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363538" indent="-176213" algn="l" defTabSz="914400" rtl="0" eaLnBrk="1" latinLnBrk="0" hangingPunct="1">
      <a:spcAft>
        <a:spcPts val="200"/>
      </a:spcAft>
      <a:buFont typeface="Arial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539750" indent="-176213" algn="l" defTabSz="309563" rtl="0" eaLnBrk="1" latinLnBrk="0" hangingPunct="1">
      <a:spcAft>
        <a:spcPts val="200"/>
      </a:spcAft>
      <a:buFont typeface="Arial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Notice </a:t>
            </a:r>
            <a:fld id="{AE19FBA5-BE7F-4824-B54D-C07EBA2A4967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519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155600"/>
            <a:ext cx="8316000" cy="1548000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SAMPLE TITLE ONE OR</a:t>
            </a:r>
            <a:br>
              <a:rPr lang="en-US" dirty="0" smtClean="0"/>
            </a:br>
            <a:r>
              <a:rPr lang="en-US" dirty="0" smtClean="0"/>
              <a:t>TWO LINES, Arial, 42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4" name="meta-identifier"/>
          <p:cNvSpPr>
            <a:spLocks noGrp="1"/>
          </p:cNvSpPr>
          <p:nvPr>
            <p:ph type="body" sz="quarter" idx="4" hasCustomPrompt="1"/>
          </p:nvPr>
        </p:nvSpPr>
        <p:spPr bwMode="gray">
          <a:xfrm>
            <a:off x="414000" y="6274800"/>
            <a:ext cx="6048000" cy="18732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1"/>
            </a:lvl1pPr>
          </a:lstStyle>
          <a:p>
            <a:pPr lvl="0"/>
            <a:r>
              <a:rPr lang="en-US" dirty="0" smtClean="0"/>
              <a:t>Business identifier</a:t>
            </a:r>
          </a:p>
        </p:txBody>
      </p:sp>
      <p:sp>
        <p:nvSpPr>
          <p:cNvPr id="2" name="meta-classification"/>
          <p:cNvSpPr>
            <a:spLocks noGrp="1"/>
          </p:cNvSpPr>
          <p:nvPr>
            <p:ph type="body" sz="quarter" idx="2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</a:p>
        </p:txBody>
      </p:sp>
      <p:pic>
        <p:nvPicPr>
          <p:cNvPr id="9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5688" y="6195608"/>
            <a:ext cx="1800000" cy="259517"/>
          </a:xfrm>
          <a:prstGeom prst="rect">
            <a:avLst/>
          </a:prstGeom>
          <a:noFill/>
        </p:spPr>
      </p:pic>
      <p:sp>
        <p:nvSpPr>
          <p:cNvPr id="5" name="meta-subline"/>
          <p:cNvSpPr>
            <a:spLocks noGrp="1"/>
          </p:cNvSpPr>
          <p:nvPr>
            <p:ph type="body" sz="quarter" idx="5" hasCustomPrompt="1"/>
          </p:nvPr>
        </p:nvSpPr>
        <p:spPr>
          <a:xfrm>
            <a:off x="414000" y="2703600"/>
            <a:ext cx="8316000" cy="40229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95363" rtl="0" eaLnBrk="0" fontAlgn="base" latinLnBrk="0" hangingPunct="0">
              <a:lnSpc>
                <a:spcPct val="100000"/>
              </a:lnSpc>
              <a:spcAft>
                <a:spcPts val="0"/>
              </a:spcAft>
              <a:defRPr sz="20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algn="l" defTabSz="995363" rtl="0" eaLnBrk="0" fontAlgn="base" latinLnBrk="0" hangingPunct="0"/>
            <a:r>
              <a:rPr lang="en-US" dirty="0" smtClean="0"/>
              <a:t>Subline in one or two lines, Arial, 20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3" name="meta-project"/>
          <p:cNvSpPr>
            <a:spLocks noGrp="1"/>
          </p:cNvSpPr>
          <p:nvPr>
            <p:ph type="body" sz="quarter" idx="3" hasCustomPrompt="1"/>
          </p:nvPr>
        </p:nvSpPr>
        <p:spPr>
          <a:xfrm>
            <a:off x="414000" y="3106800"/>
            <a:ext cx="8316000" cy="5147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Name of the event or project or presenter, Arial, 12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Location, ## Month ####</a:t>
            </a:r>
          </a:p>
        </p:txBody>
      </p:sp>
      <p:sp>
        <p:nvSpPr>
          <p:cNvPr id="10" name="meta-descriptor"/>
          <p:cNvSpPr>
            <a:spLocks noGrp="1"/>
          </p:cNvSpPr>
          <p:nvPr>
            <p:ph type="body" sz="quarter" idx="10" hasCustomPrompt="1"/>
          </p:nvPr>
        </p:nvSpPr>
        <p:spPr>
          <a:xfrm>
            <a:off x="414000" y="3646800"/>
            <a:ext cx="8316000" cy="342000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DHL Business Unit – Business Unit Descriptor, Arial (bold),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98014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8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7"/>
          </p:nvPr>
        </p:nvSpPr>
        <p:spPr bwMode="hidden">
          <a:xfrm rot="10800000">
            <a:off x="180001" y="180975"/>
            <a:ext cx="8784000" cy="144145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781200"/>
            <a:ext cx="8316000" cy="1548000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SAMPLE TITLE ONE OR</a:t>
            </a:r>
            <a:br>
              <a:rPr lang="en-US" dirty="0" smtClean="0"/>
            </a:br>
            <a:r>
              <a:rPr lang="en-US" dirty="0" smtClean="0"/>
              <a:t>TWO LINES, Arial, 42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4" name="meta-identifier"/>
          <p:cNvSpPr>
            <a:spLocks noGrp="1"/>
          </p:cNvSpPr>
          <p:nvPr>
            <p:ph type="body" sz="quarter" idx="4" hasCustomPrompt="1"/>
          </p:nvPr>
        </p:nvSpPr>
        <p:spPr bwMode="gray">
          <a:xfrm>
            <a:off x="414000" y="446400"/>
            <a:ext cx="5486400" cy="23698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1200" b="1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dirty="0" smtClean="0"/>
              <a:t>Business identifier</a:t>
            </a:r>
          </a:p>
        </p:txBody>
      </p:sp>
      <p:sp>
        <p:nvSpPr>
          <p:cNvPr id="2" name="meta-classification"/>
          <p:cNvSpPr>
            <a:spLocks noGrp="1"/>
          </p:cNvSpPr>
          <p:nvPr>
            <p:ph type="body" sz="quarter" idx="2" hasCustomPrompt="1"/>
          </p:nvPr>
        </p:nvSpPr>
        <p:spPr bwMode="gray">
          <a:xfrm>
            <a:off x="414000" y="625320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</a:p>
        </p:txBody>
      </p:sp>
      <p:sp>
        <p:nvSpPr>
          <p:cNvPr id="6" name="Text Placeholder 27"/>
          <p:cNvSpPr>
            <a:spLocks noGrp="1" noChangeAspect="1"/>
          </p:cNvSpPr>
          <p:nvPr>
            <p:ph type="body" sz="quarter" idx="6" hasCustomPrompt="1"/>
          </p:nvPr>
        </p:nvSpPr>
        <p:spPr bwMode="gray">
          <a:xfrm>
            <a:off x="6875688" y="465619"/>
            <a:ext cx="1800000" cy="2595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meta-subline"/>
          <p:cNvSpPr>
            <a:spLocks noGrp="1"/>
          </p:cNvSpPr>
          <p:nvPr>
            <p:ph type="body" sz="quarter" idx="5" hasCustomPrompt="1"/>
          </p:nvPr>
        </p:nvSpPr>
        <p:spPr>
          <a:xfrm>
            <a:off x="414000" y="2329200"/>
            <a:ext cx="8316000" cy="40229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95363" rtl="0" eaLnBrk="0" fontAlgn="base" latinLnBrk="0" hangingPunct="0">
              <a:lnSpc>
                <a:spcPct val="100000"/>
              </a:lnSpc>
              <a:spcAft>
                <a:spcPts val="0"/>
              </a:spcAft>
              <a:defRPr sz="20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algn="l" defTabSz="995363" rtl="0" eaLnBrk="0" fontAlgn="base" latinLnBrk="0" hangingPunct="0"/>
            <a:r>
              <a:rPr lang="en-US" dirty="0" smtClean="0"/>
              <a:t>Subline in one or two lines, Arial, 20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3" name="meta-project"/>
          <p:cNvSpPr>
            <a:spLocks noGrp="1"/>
          </p:cNvSpPr>
          <p:nvPr>
            <p:ph type="body" sz="quarter" idx="3" hasCustomPrompt="1"/>
          </p:nvPr>
        </p:nvSpPr>
        <p:spPr>
          <a:xfrm>
            <a:off x="414000" y="2732400"/>
            <a:ext cx="8316000" cy="5147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Name of the event or project or presenter, Arial, 12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Location, ## Month ####</a:t>
            </a:r>
          </a:p>
        </p:txBody>
      </p:sp>
      <p:sp>
        <p:nvSpPr>
          <p:cNvPr id="11" name="meta-descriptor"/>
          <p:cNvSpPr>
            <a:spLocks noGrp="1"/>
          </p:cNvSpPr>
          <p:nvPr>
            <p:ph type="body" sz="quarter" idx="10" hasCustomPrompt="1"/>
          </p:nvPr>
        </p:nvSpPr>
        <p:spPr>
          <a:xfrm>
            <a:off x="414000" y="3247138"/>
            <a:ext cx="8316000" cy="342000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DHL Business Unit – Excellence. Simply delivered., Arial (bold),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5376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155600"/>
            <a:ext cx="8316000" cy="1548000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SAMPLE TITLE ONE OR</a:t>
            </a:r>
            <a:br>
              <a:rPr lang="en-US" dirty="0" smtClean="0"/>
            </a:br>
            <a:r>
              <a:rPr lang="en-US" dirty="0" smtClean="0"/>
              <a:t>TWO LINES, Arial, 42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4" name="meta-identifier"/>
          <p:cNvSpPr>
            <a:spLocks noGrp="1"/>
          </p:cNvSpPr>
          <p:nvPr>
            <p:ph type="body" sz="quarter" idx="4" hasCustomPrompt="1"/>
          </p:nvPr>
        </p:nvSpPr>
        <p:spPr bwMode="gray">
          <a:xfrm>
            <a:off x="414000" y="6274800"/>
            <a:ext cx="6048000" cy="18732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1"/>
            </a:lvl1pPr>
          </a:lstStyle>
          <a:p>
            <a:pPr lvl="0"/>
            <a:r>
              <a:rPr lang="en-US" dirty="0" smtClean="0"/>
              <a:t>Business identifier</a:t>
            </a:r>
          </a:p>
        </p:txBody>
      </p:sp>
      <p:sp>
        <p:nvSpPr>
          <p:cNvPr id="2" name="meta-classification"/>
          <p:cNvSpPr>
            <a:spLocks noGrp="1"/>
          </p:cNvSpPr>
          <p:nvPr>
            <p:ph type="body" sz="quarter" idx="2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</a:p>
        </p:txBody>
      </p:sp>
      <p:pic>
        <p:nvPicPr>
          <p:cNvPr id="9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5688" y="6195608"/>
            <a:ext cx="1800000" cy="259517"/>
          </a:xfrm>
          <a:prstGeom prst="rect">
            <a:avLst/>
          </a:prstGeom>
          <a:noFill/>
        </p:spPr>
      </p:pic>
      <p:sp>
        <p:nvSpPr>
          <p:cNvPr id="5" name="meta-subline"/>
          <p:cNvSpPr>
            <a:spLocks noGrp="1"/>
          </p:cNvSpPr>
          <p:nvPr>
            <p:ph type="body" sz="quarter" idx="5" hasCustomPrompt="1"/>
          </p:nvPr>
        </p:nvSpPr>
        <p:spPr>
          <a:xfrm>
            <a:off x="414000" y="2703600"/>
            <a:ext cx="8316000" cy="40229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95363" rtl="0" eaLnBrk="0" fontAlgn="base" latinLnBrk="0" hangingPunct="0">
              <a:lnSpc>
                <a:spcPct val="100000"/>
              </a:lnSpc>
              <a:spcAft>
                <a:spcPts val="0"/>
              </a:spcAft>
              <a:defRPr sz="20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algn="l" defTabSz="995363" rtl="0" eaLnBrk="0" fontAlgn="base" latinLnBrk="0" hangingPunct="0"/>
            <a:r>
              <a:rPr lang="en-US" dirty="0" smtClean="0"/>
              <a:t>Subline in one or two lines, Arial, 20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3" name="meta-project"/>
          <p:cNvSpPr>
            <a:spLocks noGrp="1"/>
          </p:cNvSpPr>
          <p:nvPr>
            <p:ph type="body" sz="quarter" idx="3" hasCustomPrompt="1"/>
          </p:nvPr>
        </p:nvSpPr>
        <p:spPr>
          <a:xfrm>
            <a:off x="414000" y="3106800"/>
            <a:ext cx="8316000" cy="5147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Name of the event or project or presenter, Arial, 12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Location, ## Month ####</a:t>
            </a:r>
          </a:p>
        </p:txBody>
      </p:sp>
      <p:sp>
        <p:nvSpPr>
          <p:cNvPr id="10" name="meta-descriptor"/>
          <p:cNvSpPr>
            <a:spLocks noGrp="1"/>
          </p:cNvSpPr>
          <p:nvPr>
            <p:ph type="body" sz="quarter" idx="10" hasCustomPrompt="1"/>
          </p:nvPr>
        </p:nvSpPr>
        <p:spPr>
          <a:xfrm>
            <a:off x="414000" y="3621538"/>
            <a:ext cx="8316000" cy="342000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DHL Business Unit – Excellence. Simply delivered., Arial (bold),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81994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>
            <a:off x="180000" y="59508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990000"/>
            <a:ext cx="6253200" cy="202320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section divider with image, </a:t>
            </a:r>
            <a:r>
              <a:rPr lang="en-US" dirty="0" err="1" smtClean="0"/>
              <a:t>arial</a:t>
            </a:r>
            <a:r>
              <a:rPr lang="en-US" dirty="0" smtClean="0"/>
              <a:t>, 42 pt</a:t>
            </a:r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3568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Month 20xx</a:t>
            </a:r>
          </a:p>
        </p:txBody>
      </p:sp>
      <p:sp>
        <p:nvSpPr>
          <p:cNvPr id="22" name="Foliennummernplatzhalter 23"/>
          <p:cNvSpPr>
            <a:spLocks noGrp="1"/>
          </p:cNvSpPr>
          <p:nvPr>
            <p:ph type="sldNum" sz="quarter" idx="4"/>
          </p:nvPr>
        </p:nvSpPr>
        <p:spPr bwMode="gray">
          <a:xfrm>
            <a:off x="8369985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>
            <a:lvl1pPr marL="0" marR="0" indent="0" algn="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US" sz="1000" b="0" i="0" u="none" strike="noStrike" kern="1200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31BFEC3E-84CF-48ED-9C8C-36C748C4BEDF}" type="slidenum">
              <a:rPr lang="de-DE">
                <a:solidFill>
                  <a:srgbClr val="000000"/>
                </a:solidFill>
              </a:rPr>
              <a:pPr/>
              <a:t>‹Nº›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12" name="meta-classification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11" name="Text Placeholder 27"/>
          <p:cNvSpPr>
            <a:spLocks noGrp="1" noChangeAspect="1"/>
          </p:cNvSpPr>
          <p:nvPr>
            <p:ph type="body" sz="quarter" idx="22" hasCustomPrompt="1"/>
          </p:nvPr>
        </p:nvSpPr>
        <p:spPr bwMode="gray">
          <a:xfrm>
            <a:off x="414000" y="6278400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171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 rot="10800000">
            <a:off x="180001" y="1800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36"/>
          <p:cNvSpPr>
            <a:spLocks noGrp="1"/>
          </p:cNvSpPr>
          <p:nvPr>
            <p:ph type="title" hasCustomPrompt="1"/>
          </p:nvPr>
        </p:nvSpPr>
        <p:spPr bwMode="invGray">
          <a:xfrm>
            <a:off x="414000" y="1414800"/>
            <a:ext cx="6253200" cy="202320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section divider with image, </a:t>
            </a:r>
            <a:r>
              <a:rPr lang="en-US" dirty="0" err="1" smtClean="0"/>
              <a:t>arial</a:t>
            </a:r>
            <a:r>
              <a:rPr lang="en-US" dirty="0" smtClean="0"/>
              <a:t>, 42 pt</a:t>
            </a:r>
            <a:endParaRPr lang="en-US" dirty="0"/>
          </a:p>
        </p:txBody>
      </p:sp>
      <p:sp>
        <p:nvSpPr>
          <p:cNvPr id="13" name="meta-classification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14000" y="625320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9" name="Text Placeholder 27"/>
          <p:cNvSpPr>
            <a:spLocks noGrp="1" noChangeAspect="1"/>
          </p:cNvSpPr>
          <p:nvPr>
            <p:ph type="body" sz="quarter" idx="23" hasCustomPrompt="1"/>
          </p:nvPr>
        </p:nvSpPr>
        <p:spPr bwMode="gray">
          <a:xfrm>
            <a:off x="414000" y="369205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371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728000"/>
            <a:ext cx="8262000" cy="202320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section divider with Gradient, Arial, 42 pt</a:t>
            </a:r>
            <a:endParaRPr lang="en-US" dirty="0"/>
          </a:p>
        </p:txBody>
      </p:sp>
      <p:sp>
        <p:nvSpPr>
          <p:cNvPr id="6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 eaLnBrk="0" fontAlgn="base" hangingPunct="0">
              <a:spcBef>
                <a:spcPct val="0"/>
              </a:spcBef>
              <a:spcAft>
                <a:spcPct val="0"/>
              </a:spcAft>
            </a:pPr>
            <a:fld id="{2E45E626-985F-4F96-B1C4-178AC390C14C}" type="slidenum">
              <a:rPr lang="en-US" sz="1000" smtClean="0">
                <a:solidFill>
                  <a:srgbClr val="000000"/>
                </a:solidFill>
              </a:rPr>
              <a:pPr algn="r" defTabSz="995363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sz="1000" dirty="0" smtClean="0">
              <a:solidFill>
                <a:srgbClr val="000000"/>
              </a:solidFill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8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731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33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 eaLnBrk="0" fontAlgn="base" hangingPunct="0">
              <a:spcBef>
                <a:spcPct val="0"/>
              </a:spcBef>
              <a:spcAft>
                <a:spcPct val="0"/>
              </a:spcAft>
            </a:pPr>
            <a:fld id="{2E45E626-985F-4F96-B1C4-178AC390C14C}" type="slidenum">
              <a:rPr lang="en-US" sz="1000" smtClean="0">
                <a:solidFill>
                  <a:srgbClr val="000000"/>
                </a:solidFill>
              </a:rPr>
              <a:pPr algn="r" defTabSz="995363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sz="1000" dirty="0" smtClean="0">
              <a:solidFill>
                <a:srgbClr val="000000"/>
              </a:solidFill>
            </a:endParaRPr>
          </a:p>
        </p:txBody>
      </p:sp>
      <p:sp>
        <p:nvSpPr>
          <p:cNvPr id="34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414000" y="1249200"/>
            <a:ext cx="4050000" cy="4755600"/>
          </a:xfrm>
          <a:prstGeom prst="rect">
            <a:avLst/>
          </a:prstGeom>
        </p:spPr>
        <p:txBody>
          <a:bodyPr lIns="0" tIns="0" rIns="0" bIns="0"/>
          <a:lstStyle>
            <a:lvl1pPr marL="270000" marR="0" indent="-2700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lain"/>
              <a:tabLst/>
              <a:defRPr sz="1400" b="1" baseline="0"/>
            </a:lvl1pPr>
            <a:lvl2pPr marL="270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4680000" y="1249200"/>
            <a:ext cx="4050000" cy="4755600"/>
          </a:xfrm>
          <a:prstGeom prst="rect">
            <a:avLst/>
          </a:prstGeom>
        </p:spPr>
        <p:txBody>
          <a:bodyPr lIns="0" tIns="0" rIns="0" bIns="0"/>
          <a:lstStyle>
            <a:lvl1pPr marL="266700" marR="0" indent="-2667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lain" startAt="7"/>
              <a:tabLst/>
              <a:defRPr sz="1400" b="1" baseline="0"/>
            </a:lvl1pPr>
            <a:lvl2pPr marL="270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4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4359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: 1 column,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2"/>
          </p:nvPr>
        </p:nvSpPr>
        <p:spPr bwMode="ltGray">
          <a:xfrm>
            <a:off x="3815409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 bwMode="ltGray">
          <a:xfrm>
            <a:off x="5499436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5"/>
          </p:nvPr>
        </p:nvSpPr>
        <p:spPr bwMode="ltGray">
          <a:xfrm>
            <a:off x="7183462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3815487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5499475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7183462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41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 eaLnBrk="0" fontAlgn="base" hangingPunct="0">
              <a:spcBef>
                <a:spcPct val="0"/>
              </a:spcBef>
              <a:spcAft>
                <a:spcPct val="0"/>
              </a:spcAft>
            </a:pPr>
            <a:fld id="{2E45E626-985F-4F96-B1C4-178AC390C14C}" type="slidenum">
              <a:rPr lang="en-US" sz="1000" smtClean="0">
                <a:solidFill>
                  <a:srgbClr val="000000"/>
                </a:solidFill>
              </a:rPr>
              <a:pPr algn="r" defTabSz="995363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sz="1000" dirty="0" smtClean="0">
              <a:solidFill>
                <a:srgbClr val="000000"/>
              </a:solidFill>
            </a:endParaRPr>
          </a:p>
        </p:txBody>
      </p:sp>
      <p:sp>
        <p:nvSpPr>
          <p:cNvPr id="42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7" name="Text Placeholder 9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414000" y="1249200"/>
            <a:ext cx="4050000" cy="31290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70000" marR="0" indent="-2700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lain"/>
              <a:tabLst/>
              <a:defRPr sz="1400" b="1" baseline="0"/>
            </a:lvl1pPr>
            <a:lvl2pPr marL="270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Symbol" charset="2"/>
              <a:buChar char="-"/>
              <a:tabLst/>
              <a:defRPr/>
            </a:lvl5pPr>
          </a:lstStyle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  <a:p>
            <a:r>
              <a:rPr lang="en-US" dirty="0" smtClean="0"/>
              <a:t>Sample section</a:t>
            </a:r>
          </a:p>
          <a:p>
            <a:pPr lvl="1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est consista</a:t>
            </a:r>
            <a:endParaRPr lang="en-US" dirty="0" smtClean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33"/>
          </p:nvPr>
        </p:nvSpPr>
        <p:spPr bwMode="ltGray">
          <a:xfrm>
            <a:off x="2131382" y="4732903"/>
            <a:ext cx="1549400" cy="10874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2131499" y="4533681"/>
            <a:ext cx="1549400" cy="198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/>
            </a:lvl1pPr>
          </a:lstStyle>
          <a:p>
            <a:pPr lvl="0"/>
            <a:r>
              <a:rPr lang="en-US" dirty="0" smtClean="0"/>
              <a:t>Section #</a:t>
            </a:r>
            <a:endParaRPr lang="en-US" dirty="0"/>
          </a:p>
        </p:txBody>
      </p:sp>
      <p:sp>
        <p:nvSpPr>
          <p:cNvPr id="21" name="Titel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23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2454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9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 eaLnBrk="0" fontAlgn="base" hangingPunct="0">
              <a:spcBef>
                <a:spcPct val="0"/>
              </a:spcBef>
              <a:spcAft>
                <a:spcPct val="0"/>
              </a:spcAft>
            </a:pPr>
            <a:fld id="{2E45E626-985F-4F96-B1C4-178AC390C14C}" type="slidenum">
              <a:rPr lang="en-US" sz="1000" smtClean="0">
                <a:solidFill>
                  <a:srgbClr val="000000"/>
                </a:solidFill>
              </a:rPr>
              <a:pPr algn="r" defTabSz="995363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sz="1000" dirty="0" smtClean="0">
              <a:solidFill>
                <a:srgbClr val="000000"/>
              </a:solidFill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platzhalter 18"/>
          <p:cNvSpPr>
            <a:spLocks noGrp="1"/>
          </p:cNvSpPr>
          <p:nvPr>
            <p:ph type="body" sz="quarter" idx="32"/>
          </p:nvPr>
        </p:nvSpPr>
        <p:spPr>
          <a:xfrm>
            <a:off x="414338" y="1249200"/>
            <a:ext cx="8315325" cy="475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6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4246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9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 eaLnBrk="0" fontAlgn="base" hangingPunct="0">
              <a:spcBef>
                <a:spcPct val="0"/>
              </a:spcBef>
              <a:spcAft>
                <a:spcPct val="0"/>
              </a:spcAft>
            </a:pPr>
            <a:fld id="{2E45E626-985F-4F96-B1C4-178AC390C14C}" type="slidenum">
              <a:rPr lang="en-US" sz="1000" smtClean="0">
                <a:solidFill>
                  <a:srgbClr val="000000"/>
                </a:solidFill>
              </a:rPr>
              <a:pPr algn="r" defTabSz="995363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sz="1000" dirty="0" smtClean="0">
              <a:solidFill>
                <a:srgbClr val="000000"/>
              </a:solidFill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2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1361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5"/>
          <p:cNvSpPr>
            <a:spLocks noGrp="1"/>
          </p:cNvSpPr>
          <p:nvPr>
            <p:ph type="body" sz="quarter" idx="32"/>
          </p:nvPr>
        </p:nvSpPr>
        <p:spPr>
          <a:xfrm>
            <a:off x="414338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33"/>
          </p:nvPr>
        </p:nvSpPr>
        <p:spPr>
          <a:xfrm>
            <a:off x="4680000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33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 eaLnBrk="0" fontAlgn="base" hangingPunct="0">
              <a:spcBef>
                <a:spcPct val="0"/>
              </a:spcBef>
              <a:spcAft>
                <a:spcPct val="0"/>
              </a:spcAft>
            </a:pPr>
            <a:fld id="{2E45E626-985F-4F96-B1C4-178AC390C14C}" type="slidenum">
              <a:rPr lang="en-US" sz="1000" smtClean="0">
                <a:solidFill>
                  <a:srgbClr val="000000"/>
                </a:solidFill>
              </a:rPr>
              <a:pPr algn="r" defTabSz="995363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sz="1000" dirty="0" smtClean="0">
              <a:solidFill>
                <a:srgbClr val="000000"/>
              </a:solidFill>
            </a:endParaRPr>
          </a:p>
        </p:txBody>
      </p:sp>
      <p:sp>
        <p:nvSpPr>
          <p:cNvPr id="34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21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333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fld id="{2E45E626-985F-4F96-B1C4-178AC390C14C}" type="slidenum"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pPr marL="0" marR="0" indent="0" algn="r" defTabSz="9953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t>‹Nº›</a:t>
            </a:fld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platzhalter 18"/>
          <p:cNvSpPr>
            <a:spLocks noGrp="1"/>
          </p:cNvSpPr>
          <p:nvPr>
            <p:ph type="body" sz="quarter" idx="32"/>
          </p:nvPr>
        </p:nvSpPr>
        <p:spPr>
          <a:xfrm>
            <a:off x="414338" y="1249200"/>
            <a:ext cx="8315325" cy="475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6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0135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1 column,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 bwMode="ltGray">
          <a:xfrm>
            <a:off x="4680000" y="1249200"/>
            <a:ext cx="4050000" cy="4698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7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 eaLnBrk="0" fontAlgn="base" hangingPunct="0">
              <a:spcBef>
                <a:spcPct val="0"/>
              </a:spcBef>
              <a:spcAft>
                <a:spcPct val="0"/>
              </a:spcAft>
            </a:pPr>
            <a:fld id="{2E45E626-985F-4F96-B1C4-178AC390C14C}" type="slidenum">
              <a:rPr lang="en-US" sz="1000" smtClean="0">
                <a:solidFill>
                  <a:srgbClr val="000000"/>
                </a:solidFill>
              </a:rPr>
              <a:pPr algn="r" defTabSz="995363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sz="1000" dirty="0" smtClean="0">
              <a:solidFill>
                <a:srgbClr val="000000"/>
              </a:solidFill>
            </a:endParaRPr>
          </a:p>
        </p:txBody>
      </p:sp>
      <p:sp>
        <p:nvSpPr>
          <p:cNvPr id="31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platzhalter 15"/>
          <p:cNvSpPr>
            <a:spLocks noGrp="1"/>
          </p:cNvSpPr>
          <p:nvPr>
            <p:ph type="body" sz="quarter" idx="32"/>
          </p:nvPr>
        </p:nvSpPr>
        <p:spPr>
          <a:xfrm>
            <a:off x="414338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5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0661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1 column,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 bwMode="ltGray">
          <a:xfrm>
            <a:off x="4678363" y="1249200"/>
            <a:ext cx="4050000" cy="3348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7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 eaLnBrk="0" fontAlgn="base" hangingPunct="0">
              <a:spcBef>
                <a:spcPct val="0"/>
              </a:spcBef>
              <a:spcAft>
                <a:spcPct val="0"/>
              </a:spcAft>
            </a:pPr>
            <a:fld id="{2E45E626-985F-4F96-B1C4-178AC390C14C}" type="slidenum">
              <a:rPr lang="en-US" sz="1000" smtClean="0">
                <a:solidFill>
                  <a:srgbClr val="000000"/>
                </a:solidFill>
              </a:rPr>
              <a:pPr algn="r" defTabSz="995363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sz="1000" dirty="0" smtClean="0">
              <a:solidFill>
                <a:srgbClr val="000000"/>
              </a:solidFill>
            </a:endParaRPr>
          </a:p>
        </p:txBody>
      </p:sp>
      <p:sp>
        <p:nvSpPr>
          <p:cNvPr id="31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 bwMode="ltGray">
          <a:xfrm>
            <a:off x="4678363" y="4723200"/>
            <a:ext cx="1962000" cy="1224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5"/>
          </p:nvPr>
        </p:nvSpPr>
        <p:spPr bwMode="ltGray">
          <a:xfrm>
            <a:off x="6768000" y="4723200"/>
            <a:ext cx="1962000" cy="1224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sp>
        <p:nvSpPr>
          <p:cNvPr id="15" name="Textplatzhalter 15"/>
          <p:cNvSpPr>
            <a:spLocks noGrp="1"/>
          </p:cNvSpPr>
          <p:nvPr>
            <p:ph type="body" sz="quarter" idx="32"/>
          </p:nvPr>
        </p:nvSpPr>
        <p:spPr>
          <a:xfrm>
            <a:off x="414338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20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7932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: picture, gradi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1" hasCustomPrompt="1"/>
          </p:nvPr>
        </p:nvSpPr>
        <p:spPr bwMode="hidden">
          <a:xfrm>
            <a:off x="414000" y="4368783"/>
            <a:ext cx="5302037" cy="188755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wrap="square" lIns="180000" tIns="432000" rIns="180000" bIns="180000" anchor="b" anchorCtr="0">
            <a:spAutoFit/>
          </a:bodyPr>
          <a:lstStyle>
            <a:lvl1pPr>
              <a:defRPr sz="2500" b="0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“This space is reserved for quotes. The box adjusts itself to the inserted text. Arial, 25 pt”</a:t>
            </a:r>
          </a:p>
        </p:txBody>
      </p:sp>
      <p:sp>
        <p:nvSpPr>
          <p:cNvPr id="7" name="meta-classification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2957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14000" y="1379538"/>
            <a:ext cx="8316000" cy="3408362"/>
          </a:xfrm>
          <a:prstGeom prst="rect">
            <a:avLst/>
          </a:prstGeom>
        </p:spPr>
        <p:txBody>
          <a:bodyPr lIns="900000" tIns="0" rIns="900000" bIns="0" anchor="ctr" anchorCtr="0"/>
          <a:lstStyle>
            <a:lvl1pPr algn="l">
              <a:defRPr sz="3000" b="0">
                <a:solidFill>
                  <a:srgbClr val="D40511"/>
                </a:solidFill>
                <a:latin typeface="+mj-lt"/>
              </a:defRPr>
            </a:lvl1pPr>
          </a:lstStyle>
          <a:p>
            <a:r>
              <a:rPr lang="en-US" dirty="0" smtClean="0"/>
              <a:t>“This space is reserved for quotes. </a:t>
            </a:r>
            <a:br>
              <a:rPr lang="en-US" dirty="0" smtClean="0"/>
            </a:br>
            <a:r>
              <a:rPr lang="en-US" dirty="0" smtClean="0"/>
              <a:t>Arial, 30 pt”</a:t>
            </a:r>
            <a:endParaRPr lang="en-US" dirty="0"/>
          </a:p>
        </p:txBody>
      </p:sp>
      <p:sp>
        <p:nvSpPr>
          <p:cNvPr id="5" name="Rechteck 8"/>
          <p:cNvSpPr/>
          <p:nvPr/>
        </p:nvSpPr>
        <p:spPr bwMode="gray">
          <a:xfrm>
            <a:off x="8369985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 eaLnBrk="0" fontAlgn="base" hangingPunct="0">
              <a:spcBef>
                <a:spcPct val="0"/>
              </a:spcBef>
              <a:spcAft>
                <a:spcPct val="0"/>
              </a:spcAft>
            </a:pPr>
            <a:fld id="{2E45E626-985F-4F96-B1C4-178AC390C14C}" type="slidenum">
              <a:rPr lang="en-US" sz="1000" smtClean="0">
                <a:solidFill>
                  <a:srgbClr val="000000"/>
                </a:solidFill>
              </a:rPr>
              <a:pPr algn="r" defTabSz="995363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sz="1000" dirty="0" smtClean="0">
              <a:solidFill>
                <a:srgbClr val="000000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8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6588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 bwMode="gray">
          <a:xfrm>
            <a:off x="413999" y="1249200"/>
            <a:ext cx="8316000" cy="4755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1"/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ymbol" charset="2"/>
              <a:buChar char="-"/>
              <a:tabLst/>
              <a:defRPr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9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 eaLnBrk="0" fontAlgn="base" hangingPunct="0">
              <a:spcBef>
                <a:spcPct val="0"/>
              </a:spcBef>
              <a:spcAft>
                <a:spcPct val="0"/>
              </a:spcAft>
            </a:pPr>
            <a:fld id="{2E45E626-985F-4F96-B1C4-178AC390C14C}" type="slidenum">
              <a:rPr lang="en-US" sz="1000" smtClean="0">
                <a:solidFill>
                  <a:srgbClr val="000000"/>
                </a:solidFill>
              </a:rPr>
              <a:pPr algn="r" defTabSz="995363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sz="1000" dirty="0" smtClean="0">
              <a:solidFill>
                <a:srgbClr val="000000"/>
              </a:solidFill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noProof="0" dirty="0"/>
          </a:p>
        </p:txBody>
      </p:sp>
      <p:cxnSp>
        <p:nvCxnSpPr>
          <p:cNvPr id="14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3922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7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4654800"/>
            <a:ext cx="8316000" cy="617538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lnSpc>
                <a:spcPts val="6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20"/>
          </p:nvPr>
        </p:nvSpPr>
        <p:spPr bwMode="hidden">
          <a:xfrm>
            <a:off x="180000" y="59508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meta-classification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9" name="Text Placeholder 27"/>
          <p:cNvSpPr>
            <a:spLocks noGrp="1" noChangeAspect="1"/>
          </p:cNvSpPr>
          <p:nvPr>
            <p:ph type="body" sz="quarter" idx="22" hasCustomPrompt="1"/>
          </p:nvPr>
        </p:nvSpPr>
        <p:spPr bwMode="gray">
          <a:xfrm>
            <a:off x="414000" y="6278400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357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3"/>
          <p:cNvSpPr>
            <a:spLocks noGrp="1"/>
          </p:cNvSpPr>
          <p:nvPr>
            <p:ph type="pic" sz="quarter" idx="12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 bwMode="hidden">
          <a:xfrm rot="10800000">
            <a:off x="180001" y="180000"/>
            <a:ext cx="8784000" cy="72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tabLst>
                <a:tab pos="6191250" algn="l"/>
              </a:tabLst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346400"/>
            <a:ext cx="8316000" cy="617538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lnSpc>
                <a:spcPts val="6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8" name="meta-classification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14000" y="625320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  <a:endParaRPr lang="en-US" sz="900" b="1" kern="0" cap="all" baseline="0" dirty="0" smtClean="0">
              <a:solidFill>
                <a:schemeClr val="accent1"/>
              </a:solidFill>
              <a:cs typeface="Arial"/>
            </a:endParaRPr>
          </a:p>
        </p:txBody>
      </p:sp>
      <p:sp>
        <p:nvSpPr>
          <p:cNvPr id="10" name="Text Placeholder 27"/>
          <p:cNvSpPr>
            <a:spLocks noGrp="1" noChangeAspect="1"/>
          </p:cNvSpPr>
          <p:nvPr>
            <p:ph type="body" sz="quarter" idx="23" hasCustomPrompt="1"/>
          </p:nvPr>
        </p:nvSpPr>
        <p:spPr bwMode="gray">
          <a:xfrm>
            <a:off x="414000" y="369205"/>
            <a:ext cx="1260000" cy="181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602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: full page gradient">
    <p:bg>
      <p:bgPr>
        <a:gradFill>
          <a:gsLst>
            <a:gs pos="0">
              <a:schemeClr val="accent3">
                <a:alpha val="30000"/>
              </a:schemeClr>
            </a:gs>
            <a:gs pos="87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36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681200"/>
            <a:ext cx="8316000" cy="748800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>
              <a:lnSpc>
                <a:spcPts val="6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6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4389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5"/>
          <p:cNvSpPr>
            <a:spLocks noGrp="1"/>
          </p:cNvSpPr>
          <p:nvPr>
            <p:ph type="body" sz="quarter" idx="32"/>
          </p:nvPr>
        </p:nvSpPr>
        <p:spPr>
          <a:xfrm>
            <a:off x="414338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33"/>
          </p:nvPr>
        </p:nvSpPr>
        <p:spPr>
          <a:xfrm>
            <a:off x="4680000" y="1249199"/>
            <a:ext cx="4050000" cy="475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fld id="{2E45E626-985F-4F96-B1C4-178AC390C14C}" type="slidenum"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pPr marL="0" marR="0" indent="0" algn="r" defTabSz="9953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t>‹Nº›</a:t>
            </a:fld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4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Presentation title | Location | xx </a:t>
            </a:r>
            <a:r>
              <a:rPr lang="en-US" smtClean="0"/>
              <a:t>Month 20xx</a:t>
            </a:r>
            <a:endParaRPr lang="en-US" dirty="0" smtClean="0"/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21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034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fld id="{2E45E626-985F-4F96-B1C4-178AC390C14C}" type="slidenum"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pPr marL="0" marR="0" indent="0" algn="r" defTabSz="9953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t>‹Nº›</a:t>
            </a:fld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Presentation title | Location | xx </a:t>
            </a:r>
            <a:r>
              <a:rPr lang="en-US" smtClean="0"/>
              <a:t>Month 20xx</a:t>
            </a:r>
            <a:endParaRPr lang="en-US" dirty="0" smtClean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noProof="0" dirty="0"/>
          </a:p>
        </p:txBody>
      </p:sp>
      <p:cxnSp>
        <p:nvCxnSpPr>
          <p:cNvPr id="14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ontent Placeholder 14"/>
          <p:cNvSpPr>
            <a:spLocks noGrp="1"/>
          </p:cNvSpPr>
          <p:nvPr>
            <p:ph sz="quarter" idx="32"/>
          </p:nvPr>
        </p:nvSpPr>
        <p:spPr>
          <a:xfrm>
            <a:off x="456433" y="1174850"/>
            <a:ext cx="3647693" cy="2268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4"/>
          <p:cNvSpPr>
            <a:spLocks noGrp="1"/>
          </p:cNvSpPr>
          <p:nvPr>
            <p:ph sz="quarter" idx="33"/>
          </p:nvPr>
        </p:nvSpPr>
        <p:spPr>
          <a:xfrm>
            <a:off x="4223722" y="1121123"/>
            <a:ext cx="2196000" cy="216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14"/>
          <p:cNvSpPr>
            <a:spLocks noGrp="1"/>
          </p:cNvSpPr>
          <p:nvPr>
            <p:ph sz="quarter" idx="34"/>
          </p:nvPr>
        </p:nvSpPr>
        <p:spPr>
          <a:xfrm>
            <a:off x="456433" y="3647975"/>
            <a:ext cx="3647693" cy="2268000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4"/>
          <p:cNvSpPr>
            <a:spLocks noGrp="1"/>
          </p:cNvSpPr>
          <p:nvPr>
            <p:ph sz="quarter" idx="35"/>
          </p:nvPr>
        </p:nvSpPr>
        <p:spPr>
          <a:xfrm>
            <a:off x="4223723" y="3322750"/>
            <a:ext cx="4469333" cy="267022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 smtClean="0"/>
          </a:p>
          <a:p>
            <a:pPr lvl="4"/>
            <a:endParaRPr lang="en-US" dirty="0" smtClean="0"/>
          </a:p>
          <a:p>
            <a:pPr lvl="4"/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36"/>
          </p:nvPr>
        </p:nvSpPr>
        <p:spPr>
          <a:xfrm>
            <a:off x="925550" y="3264999"/>
            <a:ext cx="2880000" cy="373351"/>
          </a:xfrm>
        </p:spPr>
        <p:txBody>
          <a:bodyPr/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Content Placeholder 14"/>
          <p:cNvSpPr>
            <a:spLocks noGrp="1"/>
          </p:cNvSpPr>
          <p:nvPr>
            <p:ph sz="quarter" idx="37"/>
          </p:nvPr>
        </p:nvSpPr>
        <p:spPr>
          <a:xfrm>
            <a:off x="6497056" y="1121123"/>
            <a:ext cx="2196000" cy="23353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Content Placeholder 19"/>
          <p:cNvSpPr>
            <a:spLocks noGrp="1"/>
          </p:cNvSpPr>
          <p:nvPr>
            <p:ph sz="quarter" idx="38"/>
          </p:nvPr>
        </p:nvSpPr>
        <p:spPr>
          <a:xfrm>
            <a:off x="964052" y="5636725"/>
            <a:ext cx="2880000" cy="373351"/>
          </a:xfrm>
        </p:spPr>
        <p:txBody>
          <a:bodyPr/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0135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fld id="{2E45E626-985F-4F96-B1C4-178AC390C14C}" type="slidenum"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pPr marL="0" marR="0" indent="0" algn="r" defTabSz="9953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t>‹Nº›</a:t>
            </a:fld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Presentation title | Location | xx </a:t>
            </a:r>
            <a:r>
              <a:rPr lang="en-US" smtClean="0"/>
              <a:t>Month 20xx</a:t>
            </a:r>
            <a:endParaRPr lang="en-US" dirty="0" smtClean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noProof="0" dirty="0"/>
          </a:p>
        </p:txBody>
      </p:sp>
      <p:cxnSp>
        <p:nvCxnSpPr>
          <p:cNvPr id="14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ontent Placeholder 14"/>
          <p:cNvSpPr>
            <a:spLocks noGrp="1"/>
          </p:cNvSpPr>
          <p:nvPr>
            <p:ph sz="quarter" idx="32"/>
          </p:nvPr>
        </p:nvSpPr>
        <p:spPr>
          <a:xfrm>
            <a:off x="433418" y="1113298"/>
            <a:ext cx="3647693" cy="2124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4"/>
          <p:cNvSpPr>
            <a:spLocks noGrp="1"/>
          </p:cNvSpPr>
          <p:nvPr>
            <p:ph sz="quarter" idx="33"/>
          </p:nvPr>
        </p:nvSpPr>
        <p:spPr>
          <a:xfrm>
            <a:off x="4209180" y="3558752"/>
            <a:ext cx="2196000" cy="239357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14"/>
          <p:cNvSpPr>
            <a:spLocks noGrp="1"/>
          </p:cNvSpPr>
          <p:nvPr>
            <p:ph sz="quarter" idx="34"/>
          </p:nvPr>
        </p:nvSpPr>
        <p:spPr>
          <a:xfrm>
            <a:off x="471838" y="3459117"/>
            <a:ext cx="3647693" cy="2124000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4"/>
          <p:cNvSpPr>
            <a:spLocks noGrp="1"/>
          </p:cNvSpPr>
          <p:nvPr>
            <p:ph sz="quarter" idx="35"/>
          </p:nvPr>
        </p:nvSpPr>
        <p:spPr>
          <a:xfrm>
            <a:off x="4204838" y="1113297"/>
            <a:ext cx="4500000" cy="2448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 smtClean="0"/>
          </a:p>
          <a:p>
            <a:pPr lvl="4"/>
            <a:endParaRPr lang="en-US" dirty="0" smtClean="0"/>
          </a:p>
          <a:p>
            <a:pPr lvl="4"/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36"/>
          </p:nvPr>
        </p:nvSpPr>
        <p:spPr>
          <a:xfrm>
            <a:off x="701124" y="5578975"/>
            <a:ext cx="3494088" cy="396000"/>
          </a:xfrm>
        </p:spPr>
        <p:txBody>
          <a:bodyPr/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Content Placeholder 14"/>
          <p:cNvSpPr>
            <a:spLocks noGrp="1"/>
          </p:cNvSpPr>
          <p:nvPr>
            <p:ph sz="quarter" idx="37"/>
          </p:nvPr>
        </p:nvSpPr>
        <p:spPr>
          <a:xfrm>
            <a:off x="6505528" y="3558753"/>
            <a:ext cx="2196000" cy="239357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9"/>
          <p:cNvSpPr>
            <a:spLocks noGrp="1"/>
          </p:cNvSpPr>
          <p:nvPr>
            <p:ph sz="quarter" idx="38"/>
          </p:nvPr>
        </p:nvSpPr>
        <p:spPr>
          <a:xfrm>
            <a:off x="585864" y="3158967"/>
            <a:ext cx="3494088" cy="396000"/>
          </a:xfrm>
        </p:spPr>
        <p:txBody>
          <a:bodyPr/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0135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able of content: 2 columns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468000"/>
            <a:ext cx="8208000" cy="51783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Contents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8000" y="1548000"/>
            <a:ext cx="3996000" cy="4572000"/>
          </a:xfrm>
        </p:spPr>
        <p:txBody>
          <a:bodyPr/>
          <a:lstStyle>
            <a:lvl1pPr marL="270000" indent="-270000">
              <a:spcBef>
                <a:spcPts val="1400"/>
              </a:spcBef>
              <a:spcAft>
                <a:spcPts val="0"/>
              </a:spcAft>
              <a:buFont typeface="+mj-lt"/>
              <a:buNone/>
              <a:defRPr sz="1400" b="1" baseline="0"/>
            </a:lvl1pPr>
            <a:lvl2pPr marL="2700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1	Insert here the copy text bold (first level)</a:t>
            </a:r>
          </a:p>
          <a:p>
            <a:pPr lvl="1"/>
            <a:r>
              <a:rPr lang="en-US" noProof="0" dirty="0" smtClean="0"/>
              <a:t>Insert here the copy text (second level)</a:t>
            </a:r>
            <a:endParaRPr lang="en-US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80000" y="1548000"/>
            <a:ext cx="3996000" cy="4572000"/>
          </a:xfrm>
        </p:spPr>
        <p:txBody>
          <a:bodyPr/>
          <a:lstStyle>
            <a:lvl1pPr marL="270000" indent="-270000">
              <a:spcBef>
                <a:spcPts val="1400"/>
              </a:spcBef>
              <a:spcAft>
                <a:spcPts val="0"/>
              </a:spcAft>
              <a:defRPr sz="1400" b="1"/>
            </a:lvl1pPr>
            <a:lvl2pPr marL="270000" indent="0">
              <a:buNone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1	Insert here the copy text bold (first level)</a:t>
            </a:r>
          </a:p>
          <a:p>
            <a:pPr lvl="1"/>
            <a:r>
              <a:rPr lang="en-US" noProof="0" dirty="0" smtClean="0"/>
              <a:t>Insert here the copy text (second level)</a:t>
            </a:r>
            <a:endParaRPr lang="en-US" noProof="0" dirty="0"/>
          </a:p>
        </p:txBody>
      </p:sp>
      <p:cxnSp>
        <p:nvCxnSpPr>
          <p:cNvPr id="6" name="Gerade Verbindung 10"/>
          <p:cNvCxnSpPr/>
          <p:nvPr userDrawn="1"/>
        </p:nvCxnSpPr>
        <p:spPr>
          <a:xfrm>
            <a:off x="465138" y="985838"/>
            <a:ext cx="8208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552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 bwMode="gray">
          <a:xfrm>
            <a:off x="413999" y="1249200"/>
            <a:ext cx="8316000" cy="4755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1"/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/>
            </a:lvl2pPr>
            <a:lvl3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/>
            </a:lvl3pPr>
            <a:lvl4pPr marL="36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ymbol" pitchFamily="18" charset="2"/>
              <a:buChar char="-"/>
              <a:tabLst/>
              <a:defRPr/>
            </a:lvl4pPr>
            <a:lvl5pPr marL="533400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Symbol" charset="2"/>
              <a:buChar char="-"/>
              <a:tabLst/>
              <a:defRPr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9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 eaLnBrk="0" fontAlgn="base" hangingPunct="0">
              <a:spcBef>
                <a:spcPct val="0"/>
              </a:spcBef>
              <a:spcAft>
                <a:spcPct val="0"/>
              </a:spcAft>
            </a:pPr>
            <a:fld id="{2E45E626-985F-4F96-B1C4-178AC390C14C}" type="slidenum">
              <a:rPr lang="en-US" sz="1000">
                <a:solidFill>
                  <a:srgbClr val="000000"/>
                </a:solidFill>
              </a:rPr>
              <a:pPr algn="r" defTabSz="995363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31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dirty="0" smtClean="0">
                <a:solidFill>
                  <a:srgbClr val="000000"/>
                </a:solidFill>
              </a:rPr>
              <a:t>Presentation title | Location | xx </a:t>
            </a:r>
            <a:r>
              <a:rPr smtClean="0">
                <a:solidFill>
                  <a:srgbClr val="000000"/>
                </a:solidFill>
              </a:rPr>
              <a:t>Month 20xx</a:t>
            </a:r>
            <a:endParaRPr dirty="0" smtClean="0">
              <a:solidFill>
                <a:srgbClr val="000000"/>
              </a:solidFill>
            </a:endParaRP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noProof="0" dirty="0"/>
          </a:p>
        </p:txBody>
      </p:sp>
      <p:cxnSp>
        <p:nvCxnSpPr>
          <p:cNvPr id="14" name="Straight Connector 10"/>
          <p:cNvCxnSpPr/>
          <p:nvPr/>
        </p:nvCxnSpPr>
        <p:spPr bwMode="gray">
          <a:xfrm>
            <a:off x="414000" y="1015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2592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12"/>
          <p:cNvSpPr>
            <a:spLocks noGrp="1"/>
          </p:cNvSpPr>
          <p:nvPr>
            <p:ph type="pic" sz="quarter" idx="8"/>
          </p:nvPr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lIns="360000" tIns="0" rIns="360000" bIns="1800000" anchor="b" anchorCtr="0"/>
          <a:lstStyle>
            <a:lvl1pPr algn="ctr">
              <a:defRPr/>
            </a:lvl1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7" name="Textplatzhalter 16"/>
          <p:cNvSpPr>
            <a:spLocks noGrp="1"/>
          </p:cNvSpPr>
          <p:nvPr>
            <p:ph type="body" sz="quarter" idx="7"/>
          </p:nvPr>
        </p:nvSpPr>
        <p:spPr bwMode="hidden">
          <a:xfrm rot="10800000">
            <a:off x="180000" y="240000"/>
            <a:ext cx="8784000" cy="168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3000">
                <a:schemeClr val="accent3">
                  <a:alpha val="77000"/>
                </a:schemeClr>
              </a:gs>
              <a:gs pos="50000">
                <a:schemeClr val="accent3">
                  <a:alpha val="90000"/>
                </a:schemeClr>
              </a:gs>
              <a:gs pos="69000">
                <a:schemeClr val="accent3"/>
              </a:gs>
            </a:gsLst>
            <a:lin ang="5400000" scaled="0"/>
          </a:gradFill>
        </p:spPr>
        <p:txBody>
          <a:bodyPr anchor="b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9" name="Titel 9"/>
          <p:cNvSpPr>
            <a:spLocks noGrp="1"/>
          </p:cNvSpPr>
          <p:nvPr>
            <p:ph type="title" hasCustomPrompt="1"/>
          </p:nvPr>
        </p:nvSpPr>
        <p:spPr>
          <a:xfrm>
            <a:off x="414000" y="1219211"/>
            <a:ext cx="8316000" cy="1847999"/>
          </a:xfrm>
          <a:noFill/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3700" b="0" i="0" kern="1200" cap="all" baseline="0" dirty="0" smtClean="0">
                <a:solidFill>
                  <a:srgbClr val="D4051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dirty="0" smtClean="0"/>
              <a:t>SAMPLE TITLE ONE OR</a:t>
            </a:r>
            <a:br>
              <a:rPr lang="en-US" dirty="0" smtClean="0"/>
            </a:br>
            <a:r>
              <a:rPr lang="en-US" dirty="0" smtClean="0"/>
              <a:t>TWO LINES, Arial, 37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4" name="meta-identifier"/>
          <p:cNvSpPr>
            <a:spLocks noGrp="1"/>
          </p:cNvSpPr>
          <p:nvPr>
            <p:ph type="body" sz="quarter" idx="4" hasCustomPrompt="1"/>
          </p:nvPr>
        </p:nvSpPr>
        <p:spPr bwMode="gray">
          <a:xfrm>
            <a:off x="414000" y="633603"/>
            <a:ext cx="5760000" cy="28822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100000"/>
              </a:lnSpc>
              <a:spcAft>
                <a:spcPts val="0"/>
              </a:spcAft>
              <a:defRPr sz="1200" b="1"/>
            </a:lvl1pPr>
          </a:lstStyle>
          <a:p>
            <a:r>
              <a:rPr lang="en-US" dirty="0" smtClean="0"/>
              <a:t>Business identifier</a:t>
            </a:r>
          </a:p>
        </p:txBody>
      </p:sp>
      <p:sp>
        <p:nvSpPr>
          <p:cNvPr id="2" name="meta-classification"/>
          <p:cNvSpPr>
            <a:spLocks noGrp="1"/>
          </p:cNvSpPr>
          <p:nvPr>
            <p:ph type="body" sz="quarter" idx="2" hasCustomPrompt="1"/>
          </p:nvPr>
        </p:nvSpPr>
        <p:spPr bwMode="gray">
          <a:xfrm>
            <a:off x="414014" y="6221651"/>
            <a:ext cx="2021387" cy="206719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8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en-US" dirty="0" smtClean="0"/>
              <a:t>PLEASE INSERT CLASSIFICATION HERE</a:t>
            </a:r>
          </a:p>
        </p:txBody>
      </p:sp>
      <p:sp>
        <p:nvSpPr>
          <p:cNvPr id="10" name="Text Placeholder 27"/>
          <p:cNvSpPr>
            <a:spLocks noGrp="1" noChangeAspect="1"/>
          </p:cNvSpPr>
          <p:nvPr>
            <p:ph type="body" sz="quarter" idx="6" hasCustomPrompt="1"/>
          </p:nvPr>
        </p:nvSpPr>
        <p:spPr bwMode="gray">
          <a:xfrm>
            <a:off x="6876000" y="513602"/>
            <a:ext cx="1800000" cy="34602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meta-subline"/>
          <p:cNvSpPr>
            <a:spLocks noGrp="1"/>
          </p:cNvSpPr>
          <p:nvPr>
            <p:ph type="body" sz="quarter" idx="5" hasCustomPrompt="1"/>
          </p:nvPr>
        </p:nvSpPr>
        <p:spPr>
          <a:xfrm>
            <a:off x="414000" y="3067200"/>
            <a:ext cx="8316000" cy="4878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3200" rIns="0" bIns="16560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95363" rtl="0" eaLnBrk="0" fontAlgn="base" latinLnBrk="0" hangingPunct="0">
              <a:lnSpc>
                <a:spcPct val="100000"/>
              </a:lnSpc>
              <a:spcAft>
                <a:spcPts val="0"/>
              </a:spcAft>
              <a:defRPr sz="18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algn="l" defTabSz="995363" rtl="0" eaLnBrk="0" fontAlgn="base" latinLnBrk="0" hangingPunct="0"/>
            <a:r>
              <a:rPr lang="en-US" dirty="0" smtClean="0"/>
              <a:t>Subline in one or two lines, Arial, 18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3" name="meta-project"/>
          <p:cNvSpPr>
            <a:spLocks noGrp="1"/>
          </p:cNvSpPr>
          <p:nvPr>
            <p:ph type="body" sz="quarter" idx="3" hasCustomPrompt="1"/>
          </p:nvPr>
        </p:nvSpPr>
        <p:spPr>
          <a:xfrm>
            <a:off x="414000" y="3720014"/>
            <a:ext cx="8316000" cy="423859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5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Name of the event or project or presenter, Arial, 12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Location, ## Month ####</a:t>
            </a:r>
          </a:p>
        </p:txBody>
      </p:sp>
      <p:sp>
        <p:nvSpPr>
          <p:cNvPr id="11" name="meta-descriptor"/>
          <p:cNvSpPr>
            <a:spLocks noGrp="1"/>
          </p:cNvSpPr>
          <p:nvPr>
            <p:ph type="body" sz="quarter" idx="10" hasCustomPrompt="1"/>
          </p:nvPr>
        </p:nvSpPr>
        <p:spPr>
          <a:xfrm>
            <a:off x="414000" y="4285155"/>
            <a:ext cx="8316000" cy="473779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8000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DHL Business Unit – Business Unit Descriptor, Arial (bold), 12 </a:t>
            </a:r>
            <a:r>
              <a:rPr lang="en-US" dirty="0" err="1" smtClean="0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471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3"/>
          <p:cNvSpPr>
            <a:spLocks noGrp="1"/>
          </p:cNvSpPr>
          <p:nvPr>
            <p:ph type="pic" sz="quarter" idx="8"/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</p:spPr>
        <p:txBody>
          <a:bodyPr tIns="540000"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7"/>
          </p:nvPr>
        </p:nvSpPr>
        <p:spPr bwMode="hidden">
          <a:xfrm>
            <a:off x="180000" y="5232400"/>
            <a:ext cx="8784000" cy="144145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</a:gradFill>
        </p:spPr>
        <p:txBody>
          <a:bodyPr anchor="b" anchorCtr="0"/>
          <a:lstStyle>
            <a:lvl1pPr>
              <a:defRPr sz="1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36"/>
          <p:cNvSpPr>
            <a:spLocks noGrp="1"/>
          </p:cNvSpPr>
          <p:nvPr>
            <p:ph type="title" hasCustomPrompt="1"/>
          </p:nvPr>
        </p:nvSpPr>
        <p:spPr bwMode="invGray">
          <a:xfrm>
            <a:off x="414000" y="482400"/>
            <a:ext cx="8316000" cy="1548000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>
              <a:lnSpc>
                <a:spcPct val="90000"/>
              </a:lnSpc>
              <a:defRPr sz="4200" cap="all" baseline="0">
                <a:solidFill>
                  <a:srgbClr val="D40511"/>
                </a:solidFill>
              </a:defRPr>
            </a:lvl1pPr>
          </a:lstStyle>
          <a:p>
            <a:r>
              <a:rPr lang="en-US" dirty="0" smtClean="0"/>
              <a:t>SAMPLE TITLE ONE OR</a:t>
            </a:r>
            <a:br>
              <a:rPr lang="en-US" dirty="0" smtClean="0"/>
            </a:br>
            <a:r>
              <a:rPr lang="en-US" dirty="0" smtClean="0"/>
              <a:t>TWO LINES, Arial, 42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4" name="meta-identifier"/>
          <p:cNvSpPr>
            <a:spLocks noGrp="1"/>
          </p:cNvSpPr>
          <p:nvPr>
            <p:ph type="body" sz="quarter" idx="4" hasCustomPrompt="1"/>
          </p:nvPr>
        </p:nvSpPr>
        <p:spPr bwMode="gray">
          <a:xfrm>
            <a:off x="414000" y="6213600"/>
            <a:ext cx="6048000" cy="216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1200" b="1" baseline="0"/>
            </a:lvl1pPr>
          </a:lstStyle>
          <a:p>
            <a:pPr lvl="0"/>
            <a:r>
              <a:rPr lang="en-US" dirty="0" smtClean="0"/>
              <a:t>Business identifier</a:t>
            </a:r>
          </a:p>
        </p:txBody>
      </p:sp>
      <p:sp>
        <p:nvSpPr>
          <p:cNvPr id="2" name="meta-classification"/>
          <p:cNvSpPr>
            <a:spLocks noGrp="1"/>
          </p:cNvSpPr>
          <p:nvPr>
            <p:ph type="body" sz="quarter" idx="2" hasCustomPrompt="1"/>
          </p:nvPr>
        </p:nvSpPr>
        <p:spPr bwMode="gray">
          <a:xfrm>
            <a:off x="414000" y="0"/>
            <a:ext cx="2269852" cy="222108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9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sz="900" b="1" dirty="0" smtClean="0">
                <a:solidFill>
                  <a:schemeClr val="accent1"/>
                </a:solidFill>
              </a:rPr>
              <a:t>PLEASE INSERT CLASSIFICATION HERE</a:t>
            </a:r>
          </a:p>
        </p:txBody>
      </p:sp>
      <p:sp>
        <p:nvSpPr>
          <p:cNvPr id="6" name="Text Placeholder 27"/>
          <p:cNvSpPr>
            <a:spLocks noGrp="1" noChangeAspect="1"/>
          </p:cNvSpPr>
          <p:nvPr>
            <p:ph type="body" sz="quarter" idx="6" hasCustomPrompt="1"/>
          </p:nvPr>
        </p:nvSpPr>
        <p:spPr bwMode="gray">
          <a:xfrm>
            <a:off x="6875688" y="6131104"/>
            <a:ext cx="1800000" cy="2595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lIns="0" tIns="0" rIns="0" bIns="0" anchor="t" anchorCtr="0"/>
          <a:lstStyle>
            <a:lvl1pPr>
              <a:defRPr sz="1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meta-subline"/>
          <p:cNvSpPr>
            <a:spLocks noGrp="1"/>
          </p:cNvSpPr>
          <p:nvPr>
            <p:ph type="body" sz="quarter" idx="5" hasCustomPrompt="1"/>
          </p:nvPr>
        </p:nvSpPr>
        <p:spPr>
          <a:xfrm>
            <a:off x="414000" y="2030400"/>
            <a:ext cx="8316000" cy="402291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6800" rIns="0" bIns="4680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95363" rtl="0" eaLnBrk="0" fontAlgn="base" latinLnBrk="0" hangingPunct="0">
              <a:lnSpc>
                <a:spcPct val="100000"/>
              </a:lnSpc>
              <a:spcAft>
                <a:spcPts val="0"/>
              </a:spcAft>
              <a:defRPr sz="2000"/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algn="l" defTabSz="995363" rtl="0" eaLnBrk="0" fontAlgn="base" latinLnBrk="0" hangingPunct="0"/>
            <a:r>
              <a:rPr lang="en-US" dirty="0" smtClean="0"/>
              <a:t>Subline in one or two lines, Arial, 20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3" name="meta-project"/>
          <p:cNvSpPr>
            <a:spLocks noGrp="1"/>
          </p:cNvSpPr>
          <p:nvPr>
            <p:ph type="body" sz="quarter" idx="3" hasCustomPrompt="1"/>
          </p:nvPr>
        </p:nvSpPr>
        <p:spPr>
          <a:xfrm>
            <a:off x="414000" y="2433600"/>
            <a:ext cx="8316000" cy="5147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Name of the event or project or presenter, Arial, 12 </a:t>
            </a:r>
            <a:r>
              <a:rPr lang="en-US" dirty="0" err="1" smtClean="0"/>
              <a:t>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Location, ## Month ####</a:t>
            </a:r>
          </a:p>
        </p:txBody>
      </p:sp>
      <p:sp>
        <p:nvSpPr>
          <p:cNvPr id="11" name="meta-descriptor"/>
          <p:cNvSpPr>
            <a:spLocks noGrp="1"/>
          </p:cNvSpPr>
          <p:nvPr>
            <p:ph type="body" sz="quarter" idx="10" hasCustomPrompt="1"/>
          </p:nvPr>
        </p:nvSpPr>
        <p:spPr>
          <a:xfrm>
            <a:off x="414000" y="2948338"/>
            <a:ext cx="8316000" cy="342000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4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 smtClean="0"/>
              <a:t>DHL Business Unit – Excellence. Simply delivered., Arial (bold),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87326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1.xml"/><Relationship Id="rId21" Type="http://schemas.openxmlformats.org/officeDocument/2006/relationships/vmlDrawing" Target="../drawings/vmlDrawing2.v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23" Type="http://schemas.openxmlformats.org/officeDocument/2006/relationships/oleObject" Target="../embeddings/oleObject2.bin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Relationship Id="rId22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20179064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1" name="think-cell Folie" r:id="rId12" imgW="360" imgH="360" progId="">
                  <p:embed/>
                </p:oleObj>
              </mc:Choice>
              <mc:Fallback>
                <p:oleObj name="think-cell Folie" r:id="rId12" imgW="360" imgH="360" progId="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itelplatzhalter 33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1" name="Textplatzhalter 60"/>
          <p:cNvSpPr>
            <a:spLocks noGrp="1"/>
          </p:cNvSpPr>
          <p:nvPr>
            <p:ph type="body" idx="1"/>
          </p:nvPr>
        </p:nvSpPr>
        <p:spPr>
          <a:xfrm>
            <a:off x="414000" y="1249198"/>
            <a:ext cx="8316000" cy="47556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meta-classification"/>
          <p:cNvSpPr txBox="1"/>
          <p:nvPr/>
        </p:nvSpPr>
        <p:spPr bwMode="gray">
          <a:xfrm>
            <a:off x="414000" y="-1"/>
            <a:ext cx="1756891" cy="222108"/>
          </a:xfrm>
          <a:prstGeom prst="rect">
            <a:avLst/>
          </a:prstGeom>
          <a:noFill/>
        </p:spPr>
        <p:txBody>
          <a:bodyPr wrap="none" lIns="0" tIns="8280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" b="1" i="0" u="none" strike="noStrike" kern="0" cap="all" spc="0" normalizeH="0" baseline="0" noProof="0" dirty="0" smtClean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Internal and confidential</a:t>
            </a:r>
            <a:endParaRPr kumimoji="0" lang="en-US" sz="900" b="1" i="0" u="none" strike="noStrike" kern="0" cap="all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</p:txBody>
      </p:sp>
      <p:grpSp>
        <p:nvGrpSpPr>
          <p:cNvPr id="25" name="dpic_guideLines" hidden="1"/>
          <p:cNvGrpSpPr/>
          <p:nvPr/>
        </p:nvGrpSpPr>
        <p:grpSpPr>
          <a:xfrm>
            <a:off x="-11112" y="0"/>
            <a:ext cx="9145587" cy="6858000"/>
            <a:chOff x="-1587" y="0"/>
            <a:chExt cx="9145587" cy="6858000"/>
          </a:xfrm>
        </p:grpSpPr>
        <p:cxnSp>
          <p:nvCxnSpPr>
            <p:cNvPr id="26" name="Straight Connector 56" hidden="1"/>
            <p:cNvCxnSpPr/>
            <p:nvPr/>
          </p:nvCxnSpPr>
          <p:spPr bwMode="gray">
            <a:xfrm>
              <a:off x="188129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53" hidden="1"/>
            <p:cNvCxnSpPr/>
            <p:nvPr/>
          </p:nvCxnSpPr>
          <p:spPr bwMode="gray">
            <a:xfrm>
              <a:off x="8973524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43" hidden="1"/>
            <p:cNvCxnSpPr/>
            <p:nvPr/>
          </p:nvCxnSpPr>
          <p:spPr bwMode="gray">
            <a:xfrm>
              <a:off x="4687357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44" hidden="1"/>
            <p:cNvCxnSpPr/>
            <p:nvPr/>
          </p:nvCxnSpPr>
          <p:spPr bwMode="gray">
            <a:xfrm>
              <a:off x="4480667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45" hidden="1"/>
            <p:cNvCxnSpPr/>
            <p:nvPr/>
          </p:nvCxnSpPr>
          <p:spPr bwMode="gray">
            <a:xfrm flipH="1">
              <a:off x="-1587" y="6675438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46" hidden="1"/>
            <p:cNvCxnSpPr/>
            <p:nvPr/>
          </p:nvCxnSpPr>
          <p:spPr bwMode="gray">
            <a:xfrm flipH="1">
              <a:off x="-1587" y="6450013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47" hidden="1"/>
            <p:cNvCxnSpPr/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8" hidden="1"/>
            <p:cNvCxnSpPr/>
            <p:nvPr/>
          </p:nvCxnSpPr>
          <p:spPr bwMode="gray">
            <a:xfrm flipH="1">
              <a:off x="0" y="1252874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50" hidden="1"/>
            <p:cNvCxnSpPr/>
            <p:nvPr/>
          </p:nvCxnSpPr>
          <p:spPr bwMode="gray">
            <a:xfrm flipH="1">
              <a:off x="-1587" y="854362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51" hidden="1"/>
            <p:cNvCxnSpPr/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52" hidden="1"/>
            <p:cNvCxnSpPr/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38" hidden="1"/>
            <p:cNvCxnSpPr/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57" hidden="1"/>
            <p:cNvCxnSpPr/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22" hidden="1"/>
            <p:cNvCxnSpPr/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51" hidden="1"/>
            <p:cNvCxnSpPr/>
            <p:nvPr/>
          </p:nvCxnSpPr>
          <p:spPr bwMode="gray">
            <a:xfrm flipH="1">
              <a:off x="0" y="375562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1" hidden="1"/>
            <p:cNvCxnSpPr/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5" hidden="1"/>
            <p:cNvCxnSpPr/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4" hidden="1"/>
            <p:cNvCxnSpPr/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8" name="Fußzeilenplatzhalter 27"/>
          <p:cNvSpPr>
            <a:spLocks noGrp="1"/>
          </p:cNvSpPr>
          <p:nvPr>
            <p:ph type="ftr" sz="quarter" idx="3"/>
          </p:nvPr>
        </p:nvSpPr>
        <p:spPr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algn="r"/>
            <a:endParaRPr lang="de-DE" dirty="0"/>
          </a:p>
        </p:txBody>
      </p:sp>
      <p:sp>
        <p:nvSpPr>
          <p:cNvPr id="30" name="Foliennummernplatzhalter 29"/>
          <p:cNvSpPr>
            <a:spLocks noGrp="1"/>
          </p:cNvSpPr>
          <p:nvPr>
            <p:ph type="sldNum" sz="quarter" idx="4"/>
          </p:nvPr>
        </p:nvSpPr>
        <p:spPr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>
            <a:lvl1pPr marL="0" marR="0" indent="0" algn="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US" sz="1000" b="0" i="0" u="none" strike="noStrike" kern="1200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610A7141-4479-40B7-966D-BCE9989F046D}" type="slidenum">
              <a:rPr lang="de-DE" smtClean="0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772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4" r:id="rId2"/>
    <p:sldLayoutId id="2147483659" r:id="rId3"/>
    <p:sldLayoutId id="2147483695" r:id="rId4"/>
    <p:sldLayoutId id="2147483696" r:id="rId5"/>
    <p:sldLayoutId id="2147483906" r:id="rId6"/>
    <p:sldLayoutId id="2147483907" r:id="rId7"/>
    <p:sldLayoutId id="2147483908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kern="1200" cap="none" normalizeH="0" baseline="0">
          <a:solidFill>
            <a:srgbClr val="D4051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Tx/>
        <a:buSzTx/>
        <a:buFont typeface="Arial" pitchFamily="34" charset="0"/>
        <a:buNone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1pPr>
      <a:lvl2pPr marL="180000" marR="0" indent="-180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Tx/>
        <a:buSzTx/>
        <a:buFont typeface="Arial" pitchFamily="34" charset="0"/>
        <a:buChar char="•"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2pPr>
      <a:lvl3pPr marL="360000" marR="0" indent="-180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tx1"/>
        </a:buClr>
        <a:buSzTx/>
        <a:buFont typeface="Arial" pitchFamily="34" charset="0"/>
        <a:buChar char="–"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3pPr>
      <a:lvl4pPr marL="540000" marR="0" indent="-180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tx1"/>
        </a:buClr>
        <a:buSzTx/>
        <a:buFont typeface="Arial" pitchFamily="34" charset="0"/>
        <a:buChar char="–"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4pPr>
      <a:lvl5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1400"/>
        </a:spcAft>
        <a:buClr>
          <a:schemeClr val="tx1"/>
        </a:buClr>
        <a:buSzTx/>
        <a:buFontTx/>
        <a:buNone/>
        <a:tabLst/>
        <a:defRPr kumimoji="0" lang="en-US" sz="1800" b="1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239443346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1" name="think-cell Folie" r:id="rId23" imgW="270" imgH="270" progId="TCLayout.ActiveDocument.1">
                  <p:embed/>
                </p:oleObj>
              </mc:Choice>
              <mc:Fallback>
                <p:oleObj name="think-cell Folie" r:id="rId2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itelplatzhalter 33"/>
          <p:cNvSpPr>
            <a:spLocks noGrp="1"/>
          </p:cNvSpPr>
          <p:nvPr>
            <p:ph type="title"/>
          </p:nvPr>
        </p:nvSpPr>
        <p:spPr>
          <a:xfrm>
            <a:off x="414000" y="201600"/>
            <a:ext cx="8316000" cy="712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1" name="Textplatzhalter 60"/>
          <p:cNvSpPr>
            <a:spLocks noGrp="1"/>
          </p:cNvSpPr>
          <p:nvPr>
            <p:ph type="body" idx="1"/>
          </p:nvPr>
        </p:nvSpPr>
        <p:spPr>
          <a:xfrm>
            <a:off x="414000" y="1249198"/>
            <a:ext cx="8316000" cy="47556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25" name="dpic_guideLines" hidden="1"/>
          <p:cNvGrpSpPr/>
          <p:nvPr/>
        </p:nvGrpSpPr>
        <p:grpSpPr>
          <a:xfrm>
            <a:off x="-11112" y="0"/>
            <a:ext cx="9145587" cy="6858000"/>
            <a:chOff x="-1587" y="0"/>
            <a:chExt cx="9145587" cy="6858000"/>
          </a:xfrm>
        </p:grpSpPr>
        <p:cxnSp>
          <p:nvCxnSpPr>
            <p:cNvPr id="26" name="Straight Connector 56" hidden="1"/>
            <p:cNvCxnSpPr/>
            <p:nvPr/>
          </p:nvCxnSpPr>
          <p:spPr bwMode="gray">
            <a:xfrm>
              <a:off x="188129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53" hidden="1"/>
            <p:cNvCxnSpPr/>
            <p:nvPr/>
          </p:nvCxnSpPr>
          <p:spPr bwMode="gray">
            <a:xfrm>
              <a:off x="8973524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43" hidden="1"/>
            <p:cNvCxnSpPr/>
            <p:nvPr/>
          </p:nvCxnSpPr>
          <p:spPr bwMode="gray">
            <a:xfrm>
              <a:off x="4687357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44" hidden="1"/>
            <p:cNvCxnSpPr/>
            <p:nvPr/>
          </p:nvCxnSpPr>
          <p:spPr bwMode="gray">
            <a:xfrm>
              <a:off x="4480667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45" hidden="1"/>
            <p:cNvCxnSpPr/>
            <p:nvPr/>
          </p:nvCxnSpPr>
          <p:spPr bwMode="gray">
            <a:xfrm flipH="1">
              <a:off x="-1587" y="6675438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46" hidden="1"/>
            <p:cNvCxnSpPr/>
            <p:nvPr/>
          </p:nvCxnSpPr>
          <p:spPr bwMode="gray">
            <a:xfrm flipH="1">
              <a:off x="-1587" y="6450013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47" hidden="1"/>
            <p:cNvCxnSpPr/>
            <p:nvPr/>
          </p:nvCxnSpPr>
          <p:spPr bwMode="gray">
            <a:xfrm flipH="1">
              <a:off x="-1587" y="600480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8" hidden="1"/>
            <p:cNvCxnSpPr/>
            <p:nvPr/>
          </p:nvCxnSpPr>
          <p:spPr bwMode="gray">
            <a:xfrm flipH="1">
              <a:off x="0" y="1252874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50" hidden="1"/>
            <p:cNvCxnSpPr/>
            <p:nvPr/>
          </p:nvCxnSpPr>
          <p:spPr bwMode="gray">
            <a:xfrm flipH="1">
              <a:off x="-1587" y="854362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51" hidden="1"/>
            <p:cNvCxnSpPr/>
            <p:nvPr/>
          </p:nvCxnSpPr>
          <p:spPr bwMode="gray">
            <a:xfrm flipH="1">
              <a:off x="-1587" y="55642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52" hidden="1"/>
            <p:cNvCxnSpPr/>
            <p:nvPr/>
          </p:nvCxnSpPr>
          <p:spPr bwMode="gray">
            <a:xfrm flipH="1">
              <a:off x="-1587" y="5626800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38" hidden="1"/>
            <p:cNvCxnSpPr/>
            <p:nvPr/>
          </p:nvCxnSpPr>
          <p:spPr bwMode="gray">
            <a:xfrm>
              <a:off x="2088000" y="6107185"/>
              <a:ext cx="0" cy="342041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57" hidden="1"/>
            <p:cNvCxnSpPr/>
            <p:nvPr/>
          </p:nvCxnSpPr>
          <p:spPr bwMode="gray">
            <a:xfrm>
              <a:off x="8379525" y="6108143"/>
              <a:ext cx="0" cy="342041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22" hidden="1"/>
            <p:cNvCxnSpPr/>
            <p:nvPr/>
          </p:nvCxnSpPr>
          <p:spPr bwMode="gray">
            <a:xfrm flipH="1">
              <a:off x="468000" y="1021575"/>
              <a:ext cx="8208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51" hidden="1"/>
            <p:cNvCxnSpPr/>
            <p:nvPr/>
          </p:nvCxnSpPr>
          <p:spPr bwMode="gray">
            <a:xfrm flipH="1">
              <a:off x="0" y="375562"/>
              <a:ext cx="914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1" hidden="1"/>
            <p:cNvCxnSpPr/>
            <p:nvPr/>
          </p:nvCxnSpPr>
          <p:spPr bwMode="gray">
            <a:xfrm flipH="1">
              <a:off x="4680000" y="846000"/>
              <a:ext cx="4464000" cy="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5" hidden="1"/>
            <p:cNvCxnSpPr/>
            <p:nvPr/>
          </p:nvCxnSpPr>
          <p:spPr bwMode="gray">
            <a:xfrm>
              <a:off x="423525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4" hidden="1"/>
            <p:cNvCxnSpPr/>
            <p:nvPr/>
          </p:nvCxnSpPr>
          <p:spPr bwMode="gray">
            <a:xfrm>
              <a:off x="8739525" y="0"/>
              <a:ext cx="0" cy="6858000"/>
            </a:xfrm>
            <a:prstGeom prst="line">
              <a:avLst/>
            </a:prstGeom>
            <a:solidFill>
              <a:schemeClr val="bg1"/>
            </a:solidFill>
            <a:ln w="63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Rechteck 11"/>
          <p:cNvSpPr/>
          <p:nvPr/>
        </p:nvSpPr>
        <p:spPr bwMode="hidden">
          <a:xfrm>
            <a:off x="179388" y="5952326"/>
            <a:ext cx="8784000" cy="720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6000">
                <a:schemeClr val="accent3">
                  <a:alpha val="77000"/>
                </a:schemeClr>
              </a:gs>
              <a:gs pos="52000">
                <a:schemeClr val="accent3">
                  <a:alpha val="90000"/>
                </a:schemeClr>
              </a:gs>
              <a:gs pos="74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defTabSz="9953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40" name="Rechteck 8"/>
          <p:cNvSpPr/>
          <p:nvPr/>
        </p:nvSpPr>
        <p:spPr bwMode="gray">
          <a:xfrm>
            <a:off x="8370000" y="6225003"/>
            <a:ext cx="362862" cy="25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r" defTabSz="995363" eaLnBrk="0" fontAlgn="base" hangingPunct="0">
              <a:spcBef>
                <a:spcPct val="0"/>
              </a:spcBef>
              <a:spcAft>
                <a:spcPct val="0"/>
              </a:spcAft>
            </a:pPr>
            <a:fld id="{2E45E626-985F-4F96-B1C4-178AC390C14C}" type="slidenum">
              <a:rPr lang="en-US" sz="1000" smtClean="0">
                <a:solidFill>
                  <a:srgbClr val="000000"/>
                </a:solidFill>
              </a:rPr>
              <a:pPr algn="r" defTabSz="995363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sz="1000" dirty="0" smtClean="0">
              <a:solidFill>
                <a:srgbClr val="000000"/>
              </a:solidFill>
            </a:endParaRPr>
          </a:p>
        </p:txBody>
      </p:sp>
      <p:sp>
        <p:nvSpPr>
          <p:cNvPr id="41" name="Footer Placeholder 2"/>
          <p:cNvSpPr>
            <a:spLocks noGrp="1"/>
          </p:cNvSpPr>
          <p:nvPr>
            <p:ph type="ftr" sz="quarter" idx="3"/>
          </p:nvPr>
        </p:nvSpPr>
        <p:spPr bwMode="gray">
          <a:xfrm>
            <a:off x="2142000" y="6225003"/>
            <a:ext cx="6228000" cy="25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Presentation title | Location | xx </a:t>
            </a:r>
            <a:r>
              <a:rPr lang="en-US" smtClean="0">
                <a:solidFill>
                  <a:srgbClr val="000000"/>
                </a:solidFill>
              </a:rPr>
              <a:t>Month 20xx</a:t>
            </a: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50" name="Picture 3" descr="C:\MyData\Docs\01_Presentations in Progress\27183_Template2010\20140402_Formatted_Templates\DHL_rgb_BG.png"/>
          <p:cNvPicPr>
            <a:picLocks noChangeAspect="1" noChangeArrowheads="1"/>
          </p:cNvPicPr>
          <p:nvPr/>
        </p:nvPicPr>
        <p:blipFill>
          <a:blip r:embed="rId25"/>
          <a:stretch>
            <a:fillRect/>
          </a:stretch>
        </p:blipFill>
        <p:spPr bwMode="auto">
          <a:xfrm>
            <a:off x="414000" y="6278377"/>
            <a:ext cx="1260000" cy="181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128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  <p:sldLayoutId id="2147483898" r:id="rId13"/>
    <p:sldLayoutId id="2147483899" r:id="rId14"/>
    <p:sldLayoutId id="2147483900" r:id="rId15"/>
    <p:sldLayoutId id="2147483901" r:id="rId16"/>
    <p:sldLayoutId id="2147483902" r:id="rId17"/>
    <p:sldLayoutId id="2147483903" r:id="rId18"/>
    <p:sldLayoutId id="2147483904" r:id="rId1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kern="1200" cap="none" normalizeH="0" baseline="0">
          <a:solidFill>
            <a:srgbClr val="D4051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Tx/>
        <a:buSzTx/>
        <a:buFont typeface="Arial" pitchFamily="34" charset="0"/>
        <a:buNone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1pPr>
      <a:lvl2pPr marL="180000" marR="0" indent="-180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Tx/>
        <a:buSzTx/>
        <a:buFont typeface="Arial" pitchFamily="34" charset="0"/>
        <a:buChar char="•"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2pPr>
      <a:lvl3pPr marL="360000" marR="0" indent="-180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tx1"/>
        </a:buClr>
        <a:buSzTx/>
        <a:buFont typeface="Arial" pitchFamily="34" charset="0"/>
        <a:buChar char="–"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3pPr>
      <a:lvl4pPr marL="540000" marR="0" indent="-180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tx1"/>
        </a:buClr>
        <a:buSzTx/>
        <a:buFont typeface="Arial" pitchFamily="34" charset="0"/>
        <a:buChar char="–"/>
        <a:tabLst/>
        <a:defRPr kumimoji="0" lang="de-DE" sz="1400" b="0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4pPr>
      <a:lvl5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1400"/>
        </a:spcAft>
        <a:buClr>
          <a:schemeClr val="tx1"/>
        </a:buClr>
        <a:buSzTx/>
        <a:buFontTx/>
        <a:buNone/>
        <a:tabLst/>
        <a:defRPr kumimoji="0" lang="en-US" sz="1800" b="1" i="0" u="none" strike="noStrike" kern="1200" cap="none" spc="0" normalizeH="0" baseline="0" noProof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" y="-6095"/>
            <a:ext cx="9143999" cy="6864093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7"/>
          </p:nvPr>
        </p:nvSpPr>
        <p:spPr>
          <a:xfrm rot="10800000">
            <a:off x="180000" y="240000"/>
            <a:ext cx="8784000" cy="2686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41924" y="449548"/>
            <a:ext cx="8544902" cy="172431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ts val="6000"/>
              </a:lnSpc>
              <a:spcBef>
                <a:spcPct val="0"/>
              </a:spcBef>
              <a:buNone/>
              <a:defRPr sz="5500" kern="1200" cap="none" normalizeH="0" baseline="0">
                <a:solidFill>
                  <a:srgbClr val="D4051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400"/>
              </a:lnSpc>
            </a:pPr>
            <a:r>
              <a:rPr lang="es-PA" sz="4800" b="1" i="1" dirty="0" smtClean="0"/>
              <a:t>El </a:t>
            </a:r>
            <a:r>
              <a:rPr lang="es-PA" sz="4800" b="1" i="1" dirty="0" err="1" smtClean="0"/>
              <a:t>eComm</a:t>
            </a:r>
            <a:r>
              <a:rPr lang="es-PA" sz="4800" b="1" i="1" dirty="0" smtClean="0"/>
              <a:t> Internacional </a:t>
            </a:r>
          </a:p>
          <a:p>
            <a:pPr>
              <a:lnSpc>
                <a:spcPts val="4400"/>
              </a:lnSpc>
            </a:pPr>
            <a:r>
              <a:rPr lang="es-PA" sz="3200" i="1" dirty="0" smtClean="0"/>
              <a:t>La opción de mayor crecimiento para el sector </a:t>
            </a:r>
            <a:r>
              <a:rPr lang="es-PA" sz="3200" i="1" dirty="0" err="1" smtClean="0"/>
              <a:t>Retail</a:t>
            </a:r>
            <a:endParaRPr lang="es-PA" sz="3200" i="1" dirty="0"/>
          </a:p>
        </p:txBody>
      </p:sp>
    </p:spTree>
    <p:extLst>
      <p:ext uri="{BB962C8B-B14F-4D97-AF65-F5344CB8AC3E}">
        <p14:creationId xmlns:p14="http://schemas.microsoft.com/office/powerpoint/2010/main" val="2569310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C:\Users\santimar\Desktop\growth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08" r="4628"/>
          <a:stretch/>
        </p:blipFill>
        <p:spPr bwMode="auto">
          <a:xfrm>
            <a:off x="4920332" y="2893324"/>
            <a:ext cx="2845255" cy="208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 bwMode="auto">
          <a:xfrm>
            <a:off x="1446663" y="2156348"/>
            <a:ext cx="6318924" cy="3563288"/>
          </a:xfrm>
          <a:prstGeom prst="roundRect">
            <a:avLst>
              <a:gd name="adj" fmla="val 6667"/>
            </a:avLst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A" sz="1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599068" y="2434663"/>
            <a:ext cx="3418754" cy="30066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  <a:spcAft>
                <a:spcPts val="500"/>
              </a:spcAft>
            </a:pPr>
            <a:r>
              <a:rPr lang="es-MX" sz="2800" dirty="0"/>
              <a:t>Los </a:t>
            </a:r>
            <a:r>
              <a:rPr lang="es-MX" sz="2800" dirty="0" smtClean="0"/>
              <a:t>Minoristas </a:t>
            </a:r>
            <a:r>
              <a:rPr lang="es-MX" sz="2800" dirty="0"/>
              <a:t>con soluciones de </a:t>
            </a:r>
            <a:endParaRPr lang="es-MX" sz="2800" dirty="0" smtClean="0"/>
          </a:p>
          <a:p>
            <a:pPr algn="ctr">
              <a:lnSpc>
                <a:spcPct val="110000"/>
              </a:lnSpc>
              <a:spcAft>
                <a:spcPts val="500"/>
              </a:spcAft>
            </a:pPr>
            <a:r>
              <a:rPr lang="es-MX" sz="3200" b="1" i="1" dirty="0" smtClean="0">
                <a:solidFill>
                  <a:srgbClr val="C00000"/>
                </a:solidFill>
              </a:rPr>
              <a:t>Envío Premium </a:t>
            </a:r>
            <a:r>
              <a:rPr lang="es-MX" sz="2800" dirty="0"/>
              <a:t>c</a:t>
            </a:r>
            <a:r>
              <a:rPr lang="es-MX" sz="2800" dirty="0" smtClean="0"/>
              <a:t>recen </a:t>
            </a:r>
            <a:r>
              <a:rPr lang="es-MX" sz="3200" b="1" i="1" dirty="0">
                <a:solidFill>
                  <a:srgbClr val="C00000"/>
                </a:solidFill>
              </a:rPr>
              <a:t>1.6</a:t>
            </a:r>
            <a:r>
              <a:rPr lang="es-MX" sz="2800" dirty="0"/>
              <a:t> </a:t>
            </a:r>
            <a:r>
              <a:rPr lang="es-MX" sz="2800" dirty="0" smtClean="0"/>
              <a:t>veces </a:t>
            </a:r>
            <a:r>
              <a:rPr lang="es-MX" sz="2800" dirty="0"/>
              <a:t>más rápido que el resto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244549" y="0"/>
            <a:ext cx="2307265" cy="30834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A" sz="1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59407" y="1269242"/>
            <a:ext cx="5965200" cy="545910"/>
          </a:xfrm>
          <a:prstGeom prst="roundRect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Datos sobre </a:t>
            </a:r>
            <a:r>
              <a:rPr kumimoji="0" lang="es-MX" sz="16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</a:rPr>
              <a:t>eComm</a:t>
            </a:r>
            <a:r>
              <a:rPr kumimoji="0" lang="es-MX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a nivel Global</a:t>
            </a:r>
            <a:endParaRPr kumimoji="0" lang="es-PA" sz="160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3" name="Title 9"/>
          <p:cNvSpPr>
            <a:spLocks noGrp="1"/>
          </p:cNvSpPr>
          <p:nvPr>
            <p:ph type="title"/>
          </p:nvPr>
        </p:nvSpPr>
        <p:spPr>
          <a:xfrm>
            <a:off x="414000" y="201600"/>
            <a:ext cx="5305864" cy="712800"/>
          </a:xfrm>
        </p:spPr>
        <p:txBody>
          <a:bodyPr/>
          <a:lstStyle/>
          <a:p>
            <a:r>
              <a:rPr lang="es-PA" b="1" i="1" dirty="0"/>
              <a:t>El </a:t>
            </a:r>
            <a:r>
              <a:rPr lang="es-PA" b="1" i="1" dirty="0" err="1"/>
              <a:t>eComm</a:t>
            </a:r>
            <a:r>
              <a:rPr lang="es-PA" b="1" i="1" dirty="0"/>
              <a:t> Internacional</a:t>
            </a:r>
            <a:br>
              <a:rPr lang="es-PA" b="1" i="1" dirty="0"/>
            </a:br>
            <a:r>
              <a:rPr lang="es-PA" sz="1600" i="1" dirty="0"/>
              <a:t>La opción de mayor crecimiento para el sector </a:t>
            </a:r>
            <a:r>
              <a:rPr lang="es-PA" sz="1600" i="1" dirty="0" err="1" smtClean="0"/>
              <a:t>Retail</a:t>
            </a:r>
            <a:r>
              <a:rPr lang="es-PA" sz="1600" i="1" dirty="0" smtClean="0"/>
              <a:t> </a:t>
            </a:r>
            <a:endParaRPr lang="es-PA" sz="1600" i="1" dirty="0"/>
          </a:p>
        </p:txBody>
      </p:sp>
    </p:spTree>
    <p:extLst>
      <p:ext uri="{BB962C8B-B14F-4D97-AF65-F5344CB8AC3E}">
        <p14:creationId xmlns:p14="http://schemas.microsoft.com/office/powerpoint/2010/main" val="128290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62850" y="6408121"/>
            <a:ext cx="5832143" cy="2369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s-MX" sz="700" dirty="0" smtClean="0">
                <a:solidFill>
                  <a:srgbClr val="C00000"/>
                </a:solidFill>
              </a:rPr>
              <a:t>Fuente </a:t>
            </a:r>
            <a:r>
              <a:rPr lang="es-MX" sz="700" dirty="0" err="1" smtClean="0">
                <a:solidFill>
                  <a:srgbClr val="C00000"/>
                </a:solidFill>
              </a:rPr>
              <a:t>Multichannel</a:t>
            </a:r>
            <a:r>
              <a:rPr lang="es-MX" sz="700" dirty="0" smtClean="0">
                <a:solidFill>
                  <a:srgbClr val="C00000"/>
                </a:solidFill>
              </a:rPr>
              <a:t> Merchant</a:t>
            </a:r>
            <a:endParaRPr lang="es-PA" sz="700" dirty="0" smtClean="0">
              <a:solidFill>
                <a:srgbClr val="C00000"/>
              </a:solidFill>
            </a:endParaRPr>
          </a:p>
          <a:p>
            <a:pPr algn="r">
              <a:lnSpc>
                <a:spcPct val="110000"/>
              </a:lnSpc>
            </a:pPr>
            <a:r>
              <a:rPr lang="es-PA" sz="700" dirty="0">
                <a:solidFill>
                  <a:srgbClr val="C00000"/>
                </a:solidFill>
              </a:rPr>
              <a:t>http://multichannelmerchant.com/infographics/why-customers-prefer-online-shopping-06012015/</a:t>
            </a:r>
            <a:endParaRPr lang="es-PA" sz="700" dirty="0" smtClean="0">
              <a:solidFill>
                <a:srgbClr val="C00000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244549" y="0"/>
            <a:ext cx="2307265" cy="30834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A" sz="1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446663" y="2156348"/>
            <a:ext cx="6318924" cy="3563288"/>
          </a:xfrm>
          <a:prstGeom prst="roundRect">
            <a:avLst>
              <a:gd name="adj" fmla="val 6667"/>
            </a:avLst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A" sz="1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99068" y="2279076"/>
            <a:ext cx="3418754" cy="34532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  <a:spcAft>
                <a:spcPts val="500"/>
              </a:spcAft>
            </a:pPr>
            <a:r>
              <a:rPr lang="es-MX" sz="3200" b="1" i="1" dirty="0" smtClean="0">
                <a:solidFill>
                  <a:srgbClr val="C00000"/>
                </a:solidFill>
              </a:rPr>
              <a:t>62% </a:t>
            </a:r>
            <a:r>
              <a:rPr lang="es-MX" sz="2800" dirty="0" smtClean="0"/>
              <a:t>de los consumidores tienen mayor intensión de compra cuando tienen la opción de </a:t>
            </a:r>
            <a:r>
              <a:rPr lang="es-MX" sz="3200" b="1" i="1" dirty="0" smtClean="0">
                <a:solidFill>
                  <a:srgbClr val="C00000"/>
                </a:solidFill>
              </a:rPr>
              <a:t>Devolución</a:t>
            </a:r>
            <a:r>
              <a:rPr lang="es-MX" sz="3200" dirty="0" smtClean="0"/>
              <a:t> </a:t>
            </a:r>
            <a:r>
              <a:rPr lang="es-MX" sz="2800" dirty="0" smtClean="0"/>
              <a:t>de la mercancía</a:t>
            </a:r>
            <a:endParaRPr lang="es-MX" sz="2800" dirty="0"/>
          </a:p>
        </p:txBody>
      </p:sp>
      <p:pic>
        <p:nvPicPr>
          <p:cNvPr id="114690" name="Picture 2" descr="C:\Users\santimar\Desktop\02_Return_Packag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00" b="98300" l="1200" r="99500">
                        <a14:foregroundMark x1="29300" y1="25900" x2="2300" y2="52300"/>
                        <a14:foregroundMark x1="13200" y1="37900" x2="35100" y2="2300"/>
                        <a14:foregroundMark x1="1700" y1="51700" x2="1200" y2="79900"/>
                        <a14:foregroundMark x1="2900" y1="79400" x2="36300" y2="96100"/>
                        <a14:foregroundMark x1="39100" y1="97800" x2="49500" y2="98400"/>
                        <a14:foregroundMark x1="40300" y1="96600" x2="52400" y2="97800"/>
                        <a14:foregroundMark x1="42000" y1="96100" x2="80000" y2="87400"/>
                        <a14:foregroundMark x1="80600" y1="86800" x2="99500" y2="75300"/>
                        <a14:backgroundMark x1="94400" y1="21800" x2="94400" y2="21800"/>
                        <a14:backgroundMark x1="97800" y1="92000" x2="38600" y2="97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2610464"/>
            <a:ext cx="1655362" cy="165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92" name="Picture 4" descr="C:\Users\santimar\Desktop\03_Return_Sen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00" b="90000" l="100" r="99500">
                        <a14:foregroundMark x1="32200" y1="13100" x2="100" y2="32500"/>
                        <a14:foregroundMark x1="100" y1="31900" x2="1900" y2="70100"/>
                        <a14:foregroundMark x1="1900" y1="70100" x2="43800" y2="89400"/>
                        <a14:foregroundMark x1="45000" y1="87000" x2="99500" y2="67000"/>
                        <a14:foregroundMark x1="32900" y1="14300" x2="46800" y2="11900"/>
                        <a14:foregroundMark x1="46800" y1="12500" x2="97100" y2="39800"/>
                        <a14:foregroundMark x1="72200" y1="48200" x2="69200" y2="65200"/>
                        <a14:foregroundMark x1="71600" y1="48800" x2="37100" y2="37900"/>
                        <a14:foregroundMark x1="97100" y1="35500" x2="43200" y2="8800"/>
                        <a14:foregroundMark x1="95900" y1="34300" x2="98900" y2="34900"/>
                        <a14:foregroundMark x1="97100" y1="41600" x2="99500" y2="6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297" b="10923"/>
          <a:stretch/>
        </p:blipFill>
        <p:spPr bwMode="auto">
          <a:xfrm>
            <a:off x="6126596" y="4176116"/>
            <a:ext cx="1571627" cy="117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5992252" y="2719387"/>
            <a:ext cx="352425" cy="314325"/>
          </a:xfrm>
          <a:prstGeom prst="ellipse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1</a:t>
            </a:r>
            <a:endParaRPr kumimoji="0" lang="es-PA" sz="1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6912409" y="3975313"/>
            <a:ext cx="352425" cy="314325"/>
          </a:xfrm>
          <a:prstGeom prst="ellipse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2</a:t>
            </a:r>
            <a:endParaRPr kumimoji="0" lang="es-PA" sz="1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359407" y="1269242"/>
            <a:ext cx="5965200" cy="545910"/>
          </a:xfrm>
          <a:prstGeom prst="roundRect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Datos sobre </a:t>
            </a:r>
            <a:r>
              <a:rPr kumimoji="0" lang="es-MX" sz="16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</a:rPr>
              <a:t>eComm</a:t>
            </a:r>
            <a:r>
              <a:rPr kumimoji="0" lang="es-MX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a nivel Global</a:t>
            </a:r>
            <a:endParaRPr kumimoji="0" lang="es-PA" sz="160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5" name="Title 9"/>
          <p:cNvSpPr>
            <a:spLocks noGrp="1"/>
          </p:cNvSpPr>
          <p:nvPr>
            <p:ph type="title"/>
          </p:nvPr>
        </p:nvSpPr>
        <p:spPr>
          <a:xfrm>
            <a:off x="414000" y="201600"/>
            <a:ext cx="5305864" cy="712800"/>
          </a:xfrm>
        </p:spPr>
        <p:txBody>
          <a:bodyPr/>
          <a:lstStyle/>
          <a:p>
            <a:r>
              <a:rPr lang="es-PA" b="1" i="1" dirty="0"/>
              <a:t>El </a:t>
            </a:r>
            <a:r>
              <a:rPr lang="es-PA" b="1" i="1" dirty="0" err="1"/>
              <a:t>eComm</a:t>
            </a:r>
            <a:r>
              <a:rPr lang="es-PA" b="1" i="1" dirty="0"/>
              <a:t> Internacional</a:t>
            </a:r>
            <a:br>
              <a:rPr lang="es-PA" b="1" i="1" dirty="0"/>
            </a:br>
            <a:r>
              <a:rPr lang="es-PA" sz="1600" i="1" dirty="0"/>
              <a:t>La opción de mayor crecimiento para el sector </a:t>
            </a:r>
            <a:r>
              <a:rPr lang="es-PA" sz="1600" i="1" dirty="0" err="1" smtClean="0"/>
              <a:t>Retail</a:t>
            </a:r>
            <a:r>
              <a:rPr lang="es-PA" sz="1600" i="1" dirty="0" smtClean="0"/>
              <a:t> </a:t>
            </a:r>
            <a:endParaRPr lang="es-PA" sz="1600" i="1" dirty="0"/>
          </a:p>
        </p:txBody>
      </p:sp>
    </p:spTree>
    <p:extLst>
      <p:ext uri="{BB962C8B-B14F-4D97-AF65-F5344CB8AC3E}">
        <p14:creationId xmlns:p14="http://schemas.microsoft.com/office/powerpoint/2010/main" val="319789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C:\Users\santimar\Desktop\medium_7029099289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452" y="2933699"/>
            <a:ext cx="289071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 bwMode="auto">
          <a:xfrm>
            <a:off x="1446663" y="2156348"/>
            <a:ext cx="6318924" cy="3563288"/>
          </a:xfrm>
          <a:prstGeom prst="roundRect">
            <a:avLst>
              <a:gd name="adj" fmla="val 6667"/>
            </a:avLst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A" sz="1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599068" y="2273752"/>
            <a:ext cx="3418754" cy="3323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MX" sz="2400" b="1" i="1" dirty="0" smtClean="0">
                <a:solidFill>
                  <a:srgbClr val="C00000"/>
                </a:solidFill>
              </a:rPr>
              <a:t>56% </a:t>
            </a:r>
            <a:r>
              <a:rPr lang="es-MX" sz="2400" dirty="0" smtClean="0"/>
              <a:t>de los consumidores han utilizado un </a:t>
            </a:r>
            <a:r>
              <a:rPr lang="es-MX" sz="2400" b="1" i="1" dirty="0" smtClean="0">
                <a:solidFill>
                  <a:srgbClr val="C00000"/>
                </a:solidFill>
              </a:rPr>
              <a:t>dispositivo móvil desde su casa </a:t>
            </a:r>
            <a:r>
              <a:rPr lang="es-MX" sz="2400" dirty="0" smtClean="0"/>
              <a:t>para buscar productos en la web. El </a:t>
            </a:r>
            <a:r>
              <a:rPr lang="es-MX" sz="2400" b="1" i="1" dirty="0" smtClean="0">
                <a:solidFill>
                  <a:srgbClr val="C00000"/>
                </a:solidFill>
              </a:rPr>
              <a:t>38%</a:t>
            </a:r>
            <a:r>
              <a:rPr lang="es-MX" sz="2400" dirty="0" smtClean="0">
                <a:solidFill>
                  <a:srgbClr val="C00000"/>
                </a:solidFill>
              </a:rPr>
              <a:t> </a:t>
            </a:r>
            <a:r>
              <a:rPr lang="es-MX" sz="2400" dirty="0" smtClean="0"/>
              <a:t>lo ha utilizado </a:t>
            </a:r>
            <a:r>
              <a:rPr lang="es-MX" sz="2400" b="1" i="1" dirty="0" smtClean="0">
                <a:solidFill>
                  <a:srgbClr val="C00000"/>
                </a:solidFill>
              </a:rPr>
              <a:t>camino a la tienda</a:t>
            </a:r>
            <a:r>
              <a:rPr lang="es-MX" sz="2400" dirty="0" smtClean="0"/>
              <a:t> y el </a:t>
            </a:r>
            <a:r>
              <a:rPr lang="es-MX" sz="2400" b="1" i="1" dirty="0" smtClean="0">
                <a:solidFill>
                  <a:srgbClr val="C00000"/>
                </a:solidFill>
              </a:rPr>
              <a:t>34%</a:t>
            </a:r>
            <a:r>
              <a:rPr lang="es-MX" sz="2400" dirty="0" smtClean="0"/>
              <a:t> lo ha hecho ya </a:t>
            </a:r>
            <a:r>
              <a:rPr lang="es-MX" sz="2400" b="1" i="1" dirty="0" smtClean="0">
                <a:solidFill>
                  <a:srgbClr val="C00000"/>
                </a:solidFill>
              </a:rPr>
              <a:t>en la tienda</a:t>
            </a:r>
            <a:endParaRPr lang="es-MX" sz="2400" b="1" i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44549" y="0"/>
            <a:ext cx="2307265" cy="30834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A" sz="1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62850" y="6408121"/>
            <a:ext cx="5832143" cy="2369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s-MX" sz="700" dirty="0" smtClean="0">
                <a:solidFill>
                  <a:srgbClr val="C00000"/>
                </a:solidFill>
              </a:rPr>
              <a:t>Fuente </a:t>
            </a:r>
            <a:r>
              <a:rPr lang="es-MX" sz="700" dirty="0" err="1" smtClean="0">
                <a:solidFill>
                  <a:srgbClr val="C00000"/>
                </a:solidFill>
              </a:rPr>
              <a:t>Multichannel</a:t>
            </a:r>
            <a:r>
              <a:rPr lang="es-MX" sz="700" dirty="0" smtClean="0">
                <a:solidFill>
                  <a:srgbClr val="C00000"/>
                </a:solidFill>
              </a:rPr>
              <a:t> Merchant</a:t>
            </a:r>
            <a:endParaRPr lang="es-PA" sz="700" dirty="0" smtClean="0">
              <a:solidFill>
                <a:srgbClr val="C00000"/>
              </a:solidFill>
            </a:endParaRPr>
          </a:p>
          <a:p>
            <a:pPr algn="r">
              <a:lnSpc>
                <a:spcPct val="110000"/>
              </a:lnSpc>
            </a:pPr>
            <a:r>
              <a:rPr lang="es-PA" sz="700" dirty="0">
                <a:solidFill>
                  <a:srgbClr val="C00000"/>
                </a:solidFill>
              </a:rPr>
              <a:t>http://multichannelmerchant.com/infographics/why-customers-prefer-online-shopping-06012015/</a:t>
            </a:r>
            <a:endParaRPr lang="es-PA" sz="700" dirty="0" smtClean="0">
              <a:solidFill>
                <a:srgbClr val="C0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59407" y="1269242"/>
            <a:ext cx="5965200" cy="545910"/>
          </a:xfrm>
          <a:prstGeom prst="roundRect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Datos sobre </a:t>
            </a:r>
            <a:r>
              <a:rPr kumimoji="0" lang="es-MX" sz="16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</a:rPr>
              <a:t>eComm</a:t>
            </a:r>
            <a:r>
              <a:rPr kumimoji="0" lang="es-MX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a nivel Global</a:t>
            </a:r>
            <a:endParaRPr kumimoji="0" lang="es-PA" sz="160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4" name="Title 9"/>
          <p:cNvSpPr>
            <a:spLocks noGrp="1"/>
          </p:cNvSpPr>
          <p:nvPr>
            <p:ph type="title"/>
          </p:nvPr>
        </p:nvSpPr>
        <p:spPr>
          <a:xfrm>
            <a:off x="414000" y="201600"/>
            <a:ext cx="5305864" cy="712800"/>
          </a:xfrm>
        </p:spPr>
        <p:txBody>
          <a:bodyPr/>
          <a:lstStyle/>
          <a:p>
            <a:r>
              <a:rPr lang="es-PA" b="1" i="1" dirty="0"/>
              <a:t>El </a:t>
            </a:r>
            <a:r>
              <a:rPr lang="es-PA" b="1" i="1" dirty="0" err="1"/>
              <a:t>eComm</a:t>
            </a:r>
            <a:r>
              <a:rPr lang="es-PA" b="1" i="1" dirty="0"/>
              <a:t> Internacional</a:t>
            </a:r>
            <a:br>
              <a:rPr lang="es-PA" b="1" i="1" dirty="0"/>
            </a:br>
            <a:r>
              <a:rPr lang="es-PA" sz="1600" i="1" dirty="0"/>
              <a:t>La opción de mayor crecimiento para el sector </a:t>
            </a:r>
            <a:r>
              <a:rPr lang="es-PA" sz="1600" i="1" dirty="0" err="1" smtClean="0"/>
              <a:t>Retail</a:t>
            </a:r>
            <a:r>
              <a:rPr lang="es-PA" sz="1600" i="1" dirty="0" smtClean="0"/>
              <a:t> </a:t>
            </a:r>
            <a:endParaRPr lang="es-PA" sz="1600" i="1" dirty="0"/>
          </a:p>
        </p:txBody>
      </p:sp>
    </p:spTree>
    <p:extLst>
      <p:ext uri="{BB962C8B-B14F-4D97-AF65-F5344CB8AC3E}">
        <p14:creationId xmlns:p14="http://schemas.microsoft.com/office/powerpoint/2010/main" val="217483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814" y="2119463"/>
            <a:ext cx="2010152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6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00" y="2128340"/>
            <a:ext cx="2010152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9225" y="2005257"/>
            <a:ext cx="1700550" cy="187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  <a:spcAft>
                <a:spcPts val="500"/>
              </a:spcAft>
            </a:pPr>
            <a:r>
              <a:rPr lang="es-MX" sz="1200" dirty="0" smtClean="0"/>
              <a:t>Libros y Revistas</a:t>
            </a:r>
            <a:endParaRPr lang="es-PA" sz="1200" dirty="0" err="1" smtClean="0"/>
          </a:p>
        </p:txBody>
      </p:sp>
      <p:sp>
        <p:nvSpPr>
          <p:cNvPr id="8" name="Rectangle 7"/>
          <p:cNvSpPr/>
          <p:nvPr/>
        </p:nvSpPr>
        <p:spPr bwMode="auto">
          <a:xfrm>
            <a:off x="244549" y="0"/>
            <a:ext cx="2307265" cy="30834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A" sz="1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62850" y="6408121"/>
            <a:ext cx="5832143" cy="2369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s-MX" sz="700" dirty="0" smtClean="0">
                <a:solidFill>
                  <a:srgbClr val="C00000"/>
                </a:solidFill>
              </a:rPr>
              <a:t>Fuente </a:t>
            </a:r>
            <a:r>
              <a:rPr lang="es-MX" sz="700" dirty="0" err="1" smtClean="0">
                <a:solidFill>
                  <a:srgbClr val="C00000"/>
                </a:solidFill>
              </a:rPr>
              <a:t>Smallbiz</a:t>
            </a:r>
            <a:r>
              <a:rPr lang="es-MX" sz="700" dirty="0" smtClean="0">
                <a:solidFill>
                  <a:srgbClr val="C00000"/>
                </a:solidFill>
              </a:rPr>
              <a:t> Link</a:t>
            </a:r>
            <a:endParaRPr lang="es-PA" sz="700" dirty="0" smtClean="0">
              <a:solidFill>
                <a:srgbClr val="C00000"/>
              </a:solidFill>
            </a:endParaRPr>
          </a:p>
          <a:p>
            <a:pPr algn="r">
              <a:lnSpc>
                <a:spcPct val="110000"/>
              </a:lnSpc>
            </a:pPr>
            <a:r>
              <a:rPr lang="es-PA" sz="700" dirty="0">
                <a:solidFill>
                  <a:srgbClr val="C00000"/>
                </a:solidFill>
              </a:rPr>
              <a:t>http://smallbizlink.monster.com/benefits/articles/947-what-are-people-really-buying-online</a:t>
            </a:r>
            <a:endParaRPr lang="es-PA" sz="700" dirty="0" smtClean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93025" y="1986602"/>
            <a:ext cx="1700550" cy="2185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  <a:spcAft>
                <a:spcPts val="500"/>
              </a:spcAft>
            </a:pPr>
            <a:r>
              <a:rPr lang="es-MX" sz="1400" dirty="0" smtClean="0"/>
              <a:t>Prendas de Vestir</a:t>
            </a:r>
            <a:endParaRPr lang="es-PA" sz="1400" dirty="0" err="1" smtClean="0"/>
          </a:p>
        </p:txBody>
      </p:sp>
      <p:pic>
        <p:nvPicPr>
          <p:cNvPr id="1136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75" y="2124075"/>
            <a:ext cx="2010152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912350" y="1986602"/>
            <a:ext cx="1700550" cy="2185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  <a:spcAft>
                <a:spcPts val="500"/>
              </a:spcAft>
            </a:pPr>
            <a:r>
              <a:rPr lang="es-MX" sz="1400" dirty="0" smtClean="0"/>
              <a:t>Hardware &amp; Software</a:t>
            </a:r>
            <a:endParaRPr lang="es-PA" sz="1400" dirty="0" err="1" smtClean="0"/>
          </a:p>
        </p:txBody>
      </p:sp>
      <p:pic>
        <p:nvPicPr>
          <p:cNvPr id="11367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50" y="2124075"/>
            <a:ext cx="2010152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065000" y="1986602"/>
            <a:ext cx="1812300" cy="2369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  <a:spcAft>
                <a:spcPts val="500"/>
              </a:spcAft>
            </a:pPr>
            <a:r>
              <a:rPr lang="es-MX" sz="1400" dirty="0" smtClean="0"/>
              <a:t>Artículos Electrónicos</a:t>
            </a:r>
            <a:endParaRPr lang="es-PA" sz="1400" dirty="0" err="1" smtClean="0"/>
          </a:p>
        </p:txBody>
      </p:sp>
      <p:pic>
        <p:nvPicPr>
          <p:cNvPr id="11367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08" y="3985027"/>
            <a:ext cx="2010152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28275" y="3862632"/>
            <a:ext cx="1700550" cy="2185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  <a:spcAft>
                <a:spcPts val="500"/>
              </a:spcAft>
            </a:pPr>
            <a:r>
              <a:rPr lang="es-MX" sz="1400" dirty="0" smtClean="0"/>
              <a:t>Medicamentos</a:t>
            </a:r>
            <a:endParaRPr lang="es-PA" sz="1400" dirty="0" err="1" smtClean="0"/>
          </a:p>
        </p:txBody>
      </p:sp>
      <p:pic>
        <p:nvPicPr>
          <p:cNvPr id="11367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3981450"/>
            <a:ext cx="2010152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663027" y="3857625"/>
            <a:ext cx="1700550" cy="2185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  <a:spcAft>
                <a:spcPts val="500"/>
              </a:spcAft>
            </a:pPr>
            <a:r>
              <a:rPr lang="es-MX" sz="1400" dirty="0" smtClean="0"/>
              <a:t>Muebles</a:t>
            </a:r>
            <a:endParaRPr lang="es-PA" sz="1400" dirty="0" err="1" smtClean="0"/>
          </a:p>
        </p:txBody>
      </p:sp>
      <p:pic>
        <p:nvPicPr>
          <p:cNvPr id="11367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175" y="3985026"/>
            <a:ext cx="2010152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909175" y="3857625"/>
            <a:ext cx="1700550" cy="2185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  <a:spcAft>
                <a:spcPts val="500"/>
              </a:spcAft>
            </a:pPr>
            <a:r>
              <a:rPr lang="es-MX" sz="1400" dirty="0" smtClean="0"/>
              <a:t>Artículos Deportivos</a:t>
            </a:r>
            <a:endParaRPr lang="es-PA" sz="1400" dirty="0" err="1" smtClean="0"/>
          </a:p>
        </p:txBody>
      </p:sp>
      <p:pic>
        <p:nvPicPr>
          <p:cNvPr id="11367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50" y="3985025"/>
            <a:ext cx="2010152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7160250" y="3861654"/>
            <a:ext cx="1700550" cy="2185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  <a:spcAft>
                <a:spcPts val="500"/>
              </a:spcAft>
            </a:pPr>
            <a:r>
              <a:rPr lang="es-MX" sz="1400" dirty="0" smtClean="0"/>
              <a:t>Juguetes</a:t>
            </a:r>
            <a:endParaRPr lang="es-PA" sz="1400" dirty="0" err="1" smtClean="0"/>
          </a:p>
        </p:txBody>
      </p:sp>
      <p:sp>
        <p:nvSpPr>
          <p:cNvPr id="11" name="Rectangle 10"/>
          <p:cNvSpPr/>
          <p:nvPr/>
        </p:nvSpPr>
        <p:spPr bwMode="auto">
          <a:xfrm>
            <a:off x="39378" y="5479068"/>
            <a:ext cx="8821421" cy="29996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A" sz="1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0" name="Picture 11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91"/>
          <a:stretch/>
        </p:blipFill>
        <p:spPr bwMode="auto">
          <a:xfrm>
            <a:off x="3290190" y="5695951"/>
            <a:ext cx="2672428" cy="3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ectangle 30"/>
          <p:cNvSpPr/>
          <p:nvPr/>
        </p:nvSpPr>
        <p:spPr bwMode="auto">
          <a:xfrm>
            <a:off x="114791" y="3580063"/>
            <a:ext cx="8821421" cy="29996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A" sz="1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359407" y="1269242"/>
            <a:ext cx="5965200" cy="545910"/>
          </a:xfrm>
          <a:prstGeom prst="roundRect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Datos sobre </a:t>
            </a:r>
            <a:r>
              <a:rPr kumimoji="0" lang="es-MX" sz="16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</a:rPr>
              <a:t>eComm</a:t>
            </a:r>
            <a:r>
              <a:rPr kumimoji="0" lang="es-MX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a nivel Global</a:t>
            </a:r>
            <a:endParaRPr kumimoji="0" lang="es-PA" sz="160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7" name="Title 9"/>
          <p:cNvSpPr>
            <a:spLocks noGrp="1"/>
          </p:cNvSpPr>
          <p:nvPr>
            <p:ph type="title"/>
          </p:nvPr>
        </p:nvSpPr>
        <p:spPr>
          <a:xfrm>
            <a:off x="414000" y="201600"/>
            <a:ext cx="5305864" cy="712800"/>
          </a:xfrm>
        </p:spPr>
        <p:txBody>
          <a:bodyPr/>
          <a:lstStyle/>
          <a:p>
            <a:r>
              <a:rPr lang="es-PA" b="1" i="1" dirty="0"/>
              <a:t>El </a:t>
            </a:r>
            <a:r>
              <a:rPr lang="es-PA" b="1" i="1" dirty="0" err="1"/>
              <a:t>eComm</a:t>
            </a:r>
            <a:r>
              <a:rPr lang="es-PA" b="1" i="1" dirty="0"/>
              <a:t> Internacional</a:t>
            </a:r>
            <a:br>
              <a:rPr lang="es-PA" b="1" i="1" dirty="0"/>
            </a:br>
            <a:r>
              <a:rPr lang="es-PA" sz="1600" i="1" dirty="0"/>
              <a:t>La opción de mayor crecimiento para el sector </a:t>
            </a:r>
            <a:r>
              <a:rPr lang="es-PA" sz="1600" i="1" dirty="0" err="1" smtClean="0"/>
              <a:t>Retail</a:t>
            </a:r>
            <a:r>
              <a:rPr lang="es-PA" sz="1600" i="1" dirty="0" smtClean="0"/>
              <a:t> </a:t>
            </a:r>
            <a:endParaRPr lang="es-PA" sz="1600" i="1" dirty="0"/>
          </a:p>
        </p:txBody>
      </p:sp>
    </p:spTree>
    <p:extLst>
      <p:ext uri="{BB962C8B-B14F-4D97-AF65-F5344CB8AC3E}">
        <p14:creationId xmlns:p14="http://schemas.microsoft.com/office/powerpoint/2010/main" val="91848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  <p:bldP spid="17" grpId="0"/>
      <p:bldP spid="19" grpId="0"/>
      <p:bldP spid="21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359408" y="1269242"/>
            <a:ext cx="5965200" cy="545910"/>
          </a:xfrm>
          <a:prstGeom prst="roundRect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2000" dirty="0" smtClean="0">
                <a:solidFill>
                  <a:schemeClr val="bg1"/>
                </a:solidFill>
              </a:rPr>
              <a:t>Por qué la gente compra On-Line?</a:t>
            </a:r>
            <a:endParaRPr kumimoji="0" lang="es-PA" sz="200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62850" y="6408121"/>
            <a:ext cx="5832143" cy="2278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s-MX" sz="700" dirty="0" smtClean="0">
                <a:solidFill>
                  <a:srgbClr val="C00000"/>
                </a:solidFill>
              </a:rPr>
              <a:t>Fuente </a:t>
            </a:r>
            <a:r>
              <a:rPr lang="es-MX" sz="700" dirty="0" err="1" smtClean="0">
                <a:solidFill>
                  <a:srgbClr val="C00000"/>
                </a:solidFill>
              </a:rPr>
              <a:t>Upstream</a:t>
            </a:r>
            <a:r>
              <a:rPr lang="es-MX" sz="700" dirty="0" smtClean="0">
                <a:solidFill>
                  <a:srgbClr val="C00000"/>
                </a:solidFill>
              </a:rPr>
              <a:t> Commerce</a:t>
            </a:r>
            <a:endParaRPr lang="es-PA" sz="700" dirty="0" smtClean="0">
              <a:solidFill>
                <a:srgbClr val="C00000"/>
              </a:solidFill>
            </a:endParaRPr>
          </a:p>
          <a:p>
            <a:pPr algn="r">
              <a:lnSpc>
                <a:spcPct val="110000"/>
              </a:lnSpc>
            </a:pPr>
            <a:r>
              <a:rPr lang="es-PA" sz="700" dirty="0" smtClean="0">
                <a:solidFill>
                  <a:srgbClr val="C00000"/>
                </a:solidFill>
              </a:rPr>
              <a:t>http</a:t>
            </a:r>
            <a:r>
              <a:rPr lang="es-PA" sz="700" dirty="0">
                <a:solidFill>
                  <a:srgbClr val="C00000"/>
                </a:solidFill>
              </a:rPr>
              <a:t>://upstreamcommerce.com/blog/2012/02/14/8-reasons-consumer-likes-shop-online</a:t>
            </a:r>
            <a:endParaRPr lang="es-PA" sz="700" dirty="0" smtClean="0">
              <a:solidFill>
                <a:srgbClr val="C0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557263" y="1951626"/>
            <a:ext cx="2424757" cy="1059938"/>
          </a:xfrm>
          <a:prstGeom prst="roundRect">
            <a:avLst/>
          </a:prstGeom>
          <a:solidFill>
            <a:srgbClr val="FFCC00"/>
          </a:solidFill>
          <a:ln w="12700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Variedad</a:t>
            </a:r>
            <a:endParaRPr kumimoji="0" lang="es-PA" sz="20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382386" y="1965276"/>
            <a:ext cx="2424757" cy="1059938"/>
          </a:xfrm>
          <a:prstGeom prst="roundRect">
            <a:avLst/>
          </a:prstGeom>
          <a:solidFill>
            <a:srgbClr val="FFCC00"/>
          </a:solidFill>
          <a:ln w="12700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Precios</a:t>
            </a:r>
            <a:endParaRPr kumimoji="0" lang="es-PA" sz="20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6207487" y="1951627"/>
            <a:ext cx="2424757" cy="1059938"/>
          </a:xfrm>
          <a:prstGeom prst="roundRect">
            <a:avLst/>
          </a:prstGeom>
          <a:solidFill>
            <a:srgbClr val="FFCC00"/>
          </a:solidFill>
          <a:ln w="12700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Conveniencia /</a:t>
            </a:r>
            <a:r>
              <a:rPr kumimoji="0" lang="es-MX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Confianza</a:t>
            </a:r>
            <a:endParaRPr kumimoji="0" lang="es-PA" sz="20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59535" y="3250458"/>
            <a:ext cx="2424757" cy="1059938"/>
          </a:xfrm>
          <a:prstGeom prst="roundRect">
            <a:avLst/>
          </a:prstGeom>
          <a:solidFill>
            <a:srgbClr val="FFCC00"/>
          </a:solidFill>
          <a:ln w="12700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Discrecionalidad en</a:t>
            </a:r>
            <a:r>
              <a:rPr kumimoji="0" lang="es-MX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la Compra</a:t>
            </a:r>
            <a:endParaRPr kumimoji="0" lang="es-PA" sz="20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3384658" y="3264108"/>
            <a:ext cx="2424757" cy="1059938"/>
          </a:xfrm>
          <a:prstGeom prst="roundRect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3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</a:rPr>
              <a:t>eComm</a:t>
            </a:r>
            <a:endParaRPr kumimoji="0" lang="es-PA" sz="36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6209759" y="3250459"/>
            <a:ext cx="2424757" cy="1059938"/>
          </a:xfrm>
          <a:prstGeom prst="roundRect">
            <a:avLst/>
          </a:prstGeom>
          <a:solidFill>
            <a:srgbClr val="FFCC00"/>
          </a:solidFill>
          <a:ln w="12700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Menos Costos adicionales</a:t>
            </a:r>
            <a:endParaRPr kumimoji="0" lang="es-PA" sz="20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561807" y="4562938"/>
            <a:ext cx="2424757" cy="1059938"/>
          </a:xfrm>
          <a:prstGeom prst="roundRect">
            <a:avLst/>
          </a:prstGeom>
          <a:solidFill>
            <a:srgbClr val="FFCC00"/>
          </a:solidFill>
          <a:ln w="12700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Compras Compulsivas</a:t>
            </a:r>
            <a:endParaRPr kumimoji="0" lang="es-PA" sz="20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3386930" y="4576588"/>
            <a:ext cx="2424757" cy="1059938"/>
          </a:xfrm>
          <a:prstGeom prst="roundRect">
            <a:avLst/>
          </a:prstGeom>
          <a:solidFill>
            <a:srgbClr val="FFCC00"/>
          </a:solidFill>
          <a:ln w="12700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2000" dirty="0" smtClean="0"/>
              <a:t>Multitudes</a:t>
            </a:r>
            <a:endParaRPr kumimoji="0" lang="es-PA" sz="20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6212031" y="4562939"/>
            <a:ext cx="2424757" cy="1059938"/>
          </a:xfrm>
          <a:prstGeom prst="roundRect">
            <a:avLst/>
          </a:prstGeom>
          <a:solidFill>
            <a:srgbClr val="FFCC00"/>
          </a:solidFill>
          <a:ln w="12700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2000" dirty="0" smtClean="0"/>
              <a:t>Comparación de Precios</a:t>
            </a:r>
            <a:endParaRPr kumimoji="0" lang="es-PA" sz="20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44549" y="0"/>
            <a:ext cx="2307265" cy="30834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A" sz="1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9" name="Title 9"/>
          <p:cNvSpPr>
            <a:spLocks noGrp="1"/>
          </p:cNvSpPr>
          <p:nvPr>
            <p:ph type="title"/>
          </p:nvPr>
        </p:nvSpPr>
        <p:spPr>
          <a:xfrm>
            <a:off x="414000" y="201600"/>
            <a:ext cx="5305864" cy="712800"/>
          </a:xfrm>
        </p:spPr>
        <p:txBody>
          <a:bodyPr/>
          <a:lstStyle/>
          <a:p>
            <a:r>
              <a:rPr lang="es-PA" b="1" i="1" dirty="0"/>
              <a:t>El </a:t>
            </a:r>
            <a:r>
              <a:rPr lang="es-PA" b="1" i="1" dirty="0" err="1"/>
              <a:t>eComm</a:t>
            </a:r>
            <a:r>
              <a:rPr lang="es-PA" b="1" i="1" dirty="0"/>
              <a:t> Internacional</a:t>
            </a:r>
            <a:br>
              <a:rPr lang="es-PA" b="1" i="1" dirty="0"/>
            </a:br>
            <a:r>
              <a:rPr lang="es-PA" sz="1600" i="1" dirty="0"/>
              <a:t>La opción de mayor crecimiento para el sector </a:t>
            </a:r>
            <a:r>
              <a:rPr lang="es-PA" sz="1600" i="1" dirty="0" err="1" smtClean="0"/>
              <a:t>Retail</a:t>
            </a:r>
            <a:r>
              <a:rPr lang="es-PA" sz="1600" i="1" dirty="0" smtClean="0"/>
              <a:t> </a:t>
            </a:r>
            <a:endParaRPr lang="es-PA" sz="1600" i="1" dirty="0"/>
          </a:p>
        </p:txBody>
      </p:sp>
    </p:spTree>
    <p:extLst>
      <p:ext uri="{BB962C8B-B14F-4D97-AF65-F5344CB8AC3E}">
        <p14:creationId xmlns:p14="http://schemas.microsoft.com/office/powerpoint/2010/main" val="222315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4" t="21931" r="70785" b="49065"/>
          <a:stretch/>
        </p:blipFill>
        <p:spPr bwMode="auto">
          <a:xfrm>
            <a:off x="2609000" y="1883392"/>
            <a:ext cx="3969217" cy="1705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4" t="50033" r="70785" b="30047"/>
          <a:stretch/>
        </p:blipFill>
        <p:spPr bwMode="auto">
          <a:xfrm>
            <a:off x="2608999" y="3535586"/>
            <a:ext cx="3969217" cy="1171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4" t="69953" r="70785" b="10127"/>
          <a:stretch/>
        </p:blipFill>
        <p:spPr bwMode="auto">
          <a:xfrm>
            <a:off x="2608532" y="4700388"/>
            <a:ext cx="3969217" cy="1171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 bwMode="auto">
          <a:xfrm>
            <a:off x="244549" y="0"/>
            <a:ext cx="2307265" cy="30834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A" sz="1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359408" y="1269242"/>
            <a:ext cx="5965200" cy="545910"/>
          </a:xfrm>
          <a:prstGeom prst="roundRect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2000" dirty="0" smtClean="0">
                <a:solidFill>
                  <a:schemeClr val="bg1"/>
                </a:solidFill>
              </a:rPr>
              <a:t>Por qué la gente compra On-Line?</a:t>
            </a:r>
            <a:endParaRPr kumimoji="0" lang="es-PA" sz="200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1" name="Title 9"/>
          <p:cNvSpPr>
            <a:spLocks noGrp="1"/>
          </p:cNvSpPr>
          <p:nvPr>
            <p:ph type="title"/>
          </p:nvPr>
        </p:nvSpPr>
        <p:spPr>
          <a:xfrm>
            <a:off x="414000" y="201600"/>
            <a:ext cx="5305864" cy="712800"/>
          </a:xfrm>
        </p:spPr>
        <p:txBody>
          <a:bodyPr/>
          <a:lstStyle/>
          <a:p>
            <a:r>
              <a:rPr lang="es-PA" b="1" i="1" dirty="0"/>
              <a:t>El </a:t>
            </a:r>
            <a:r>
              <a:rPr lang="es-PA" b="1" i="1" dirty="0" err="1"/>
              <a:t>eComm</a:t>
            </a:r>
            <a:r>
              <a:rPr lang="es-PA" b="1" i="1" dirty="0"/>
              <a:t> Internacional</a:t>
            </a:r>
            <a:br>
              <a:rPr lang="es-PA" b="1" i="1" dirty="0"/>
            </a:br>
            <a:r>
              <a:rPr lang="es-PA" sz="1600" i="1" dirty="0"/>
              <a:t>La opción de mayor crecimiento para el sector </a:t>
            </a:r>
            <a:r>
              <a:rPr lang="es-PA" sz="1600" i="1" dirty="0" err="1" smtClean="0"/>
              <a:t>Retail</a:t>
            </a:r>
            <a:r>
              <a:rPr lang="es-PA" sz="1600" i="1" dirty="0" smtClean="0"/>
              <a:t> </a:t>
            </a:r>
            <a:endParaRPr lang="es-PA" sz="1600" i="1" dirty="0"/>
          </a:p>
        </p:txBody>
      </p:sp>
    </p:spTree>
    <p:extLst>
      <p:ext uri="{BB962C8B-B14F-4D97-AF65-F5344CB8AC3E}">
        <p14:creationId xmlns:p14="http://schemas.microsoft.com/office/powerpoint/2010/main" val="256402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62850" y="6408121"/>
            <a:ext cx="5832143" cy="2278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s-MX" sz="700" dirty="0" smtClean="0">
                <a:solidFill>
                  <a:srgbClr val="C00000"/>
                </a:solidFill>
              </a:rPr>
              <a:t>Fuente </a:t>
            </a:r>
            <a:r>
              <a:rPr lang="es-MX" sz="700" dirty="0" err="1" smtClean="0">
                <a:solidFill>
                  <a:srgbClr val="C00000"/>
                </a:solidFill>
              </a:rPr>
              <a:t>Upstream</a:t>
            </a:r>
            <a:r>
              <a:rPr lang="es-MX" sz="700" dirty="0" smtClean="0">
                <a:solidFill>
                  <a:srgbClr val="C00000"/>
                </a:solidFill>
              </a:rPr>
              <a:t> Commerce</a:t>
            </a:r>
            <a:endParaRPr lang="es-PA" sz="700" dirty="0" smtClean="0">
              <a:solidFill>
                <a:srgbClr val="C00000"/>
              </a:solidFill>
            </a:endParaRPr>
          </a:p>
          <a:p>
            <a:pPr algn="r">
              <a:lnSpc>
                <a:spcPct val="110000"/>
              </a:lnSpc>
            </a:pPr>
            <a:r>
              <a:rPr lang="es-PA" sz="700" dirty="0" smtClean="0">
                <a:solidFill>
                  <a:srgbClr val="C00000"/>
                </a:solidFill>
              </a:rPr>
              <a:t>http</a:t>
            </a:r>
            <a:r>
              <a:rPr lang="es-PA" sz="700" dirty="0">
                <a:solidFill>
                  <a:srgbClr val="C00000"/>
                </a:solidFill>
              </a:rPr>
              <a:t>://upstreamcommerce.com/blog/2012/02/14/8-reasons-consumer-likes-shop-online</a:t>
            </a:r>
            <a:endParaRPr lang="es-PA" sz="700" dirty="0" smtClean="0">
              <a:solidFill>
                <a:srgbClr val="C0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528688" y="1951626"/>
            <a:ext cx="2424757" cy="1059938"/>
          </a:xfrm>
          <a:prstGeom prst="roundRect">
            <a:avLst/>
          </a:prstGeom>
          <a:solidFill>
            <a:srgbClr val="FFCC00"/>
          </a:solidFill>
          <a:ln w="12700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Variedad</a:t>
            </a:r>
            <a:endParaRPr kumimoji="0" lang="es-PA" sz="20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353811" y="1965276"/>
            <a:ext cx="2424757" cy="1059938"/>
          </a:xfrm>
          <a:prstGeom prst="roundRect">
            <a:avLst/>
          </a:prstGeom>
          <a:solidFill>
            <a:srgbClr val="FFCC00"/>
          </a:solidFill>
          <a:ln w="12700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Precios</a:t>
            </a:r>
            <a:endParaRPr kumimoji="0" lang="es-PA" sz="20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6178912" y="1951627"/>
            <a:ext cx="2424757" cy="1059938"/>
          </a:xfrm>
          <a:prstGeom prst="roundRect">
            <a:avLst/>
          </a:prstGeom>
          <a:solidFill>
            <a:srgbClr val="FFCC00"/>
          </a:solidFill>
          <a:ln w="12700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Conveniencia /Confianza</a:t>
            </a:r>
            <a:endParaRPr kumimoji="0" lang="es-PA" sz="20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30960" y="3250458"/>
            <a:ext cx="2424757" cy="105993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Discrecionalidad en</a:t>
            </a:r>
            <a:r>
              <a:rPr kumimoji="0" lang="es-MX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la Compra</a:t>
            </a:r>
            <a:endParaRPr kumimoji="0" lang="es-PA" sz="20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3356083" y="3264108"/>
            <a:ext cx="2424757" cy="1059938"/>
          </a:xfrm>
          <a:prstGeom prst="roundRect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3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</a:rPr>
              <a:t>eComm</a:t>
            </a:r>
            <a:endParaRPr kumimoji="0" lang="es-PA" sz="36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6181184" y="3250459"/>
            <a:ext cx="2424757" cy="105993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defTabSz="995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2000" dirty="0">
                <a:solidFill>
                  <a:schemeClr val="bg1"/>
                </a:solidFill>
              </a:rPr>
              <a:t>Menos Costos adicionales</a:t>
            </a:r>
            <a:endParaRPr lang="es-PA" sz="2000" dirty="0" err="1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533232" y="4562938"/>
            <a:ext cx="2424757" cy="105993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defTabSz="995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2000" dirty="0">
                <a:solidFill>
                  <a:schemeClr val="bg1"/>
                </a:solidFill>
              </a:rPr>
              <a:t>Compras Compulsivas</a:t>
            </a:r>
            <a:endParaRPr lang="es-PA" sz="2000" dirty="0" err="1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3358355" y="4576588"/>
            <a:ext cx="2424757" cy="105993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defTabSz="995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2000" dirty="0">
                <a:solidFill>
                  <a:schemeClr val="bg1"/>
                </a:solidFill>
              </a:rPr>
              <a:t>Multitudes</a:t>
            </a:r>
            <a:endParaRPr lang="es-PA" sz="2000" dirty="0" err="1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6183456" y="4562939"/>
            <a:ext cx="2424757" cy="105993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defTabSz="995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2000" dirty="0">
                <a:solidFill>
                  <a:schemeClr val="bg1"/>
                </a:solidFill>
              </a:rPr>
              <a:t>Comparación de Precios</a:t>
            </a:r>
            <a:endParaRPr lang="es-PA" sz="2000" dirty="0" err="1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44549" y="0"/>
            <a:ext cx="2307265" cy="30834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A" sz="1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359408" y="1269242"/>
            <a:ext cx="5965200" cy="545910"/>
          </a:xfrm>
          <a:prstGeom prst="roundRect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2000" dirty="0" smtClean="0">
                <a:solidFill>
                  <a:schemeClr val="bg1"/>
                </a:solidFill>
              </a:rPr>
              <a:t>Razones más importantes para comprar On-Line</a:t>
            </a:r>
            <a:endParaRPr kumimoji="0" lang="es-PA" sz="200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0" name="Title 9"/>
          <p:cNvSpPr>
            <a:spLocks noGrp="1"/>
          </p:cNvSpPr>
          <p:nvPr>
            <p:ph type="title"/>
          </p:nvPr>
        </p:nvSpPr>
        <p:spPr>
          <a:xfrm>
            <a:off x="414000" y="201600"/>
            <a:ext cx="5305864" cy="712800"/>
          </a:xfrm>
        </p:spPr>
        <p:txBody>
          <a:bodyPr/>
          <a:lstStyle/>
          <a:p>
            <a:r>
              <a:rPr lang="es-PA" b="1" i="1" dirty="0"/>
              <a:t>El </a:t>
            </a:r>
            <a:r>
              <a:rPr lang="es-PA" b="1" i="1" dirty="0" err="1"/>
              <a:t>eComm</a:t>
            </a:r>
            <a:r>
              <a:rPr lang="es-PA" b="1" i="1" dirty="0"/>
              <a:t> Internacional</a:t>
            </a:r>
            <a:br>
              <a:rPr lang="es-PA" b="1" i="1" dirty="0"/>
            </a:br>
            <a:r>
              <a:rPr lang="es-PA" sz="1600" i="1" dirty="0"/>
              <a:t>La opción de mayor crecimiento para el sector </a:t>
            </a:r>
            <a:r>
              <a:rPr lang="es-PA" sz="1600" i="1" dirty="0" err="1" smtClean="0"/>
              <a:t>Retail</a:t>
            </a:r>
            <a:r>
              <a:rPr lang="es-PA" sz="1600" i="1" dirty="0" smtClean="0"/>
              <a:t> </a:t>
            </a:r>
            <a:endParaRPr lang="es-PA" sz="1600" i="1" dirty="0"/>
          </a:p>
        </p:txBody>
      </p:sp>
    </p:spTree>
    <p:extLst>
      <p:ext uri="{BB962C8B-B14F-4D97-AF65-F5344CB8AC3E}">
        <p14:creationId xmlns:p14="http://schemas.microsoft.com/office/powerpoint/2010/main" val="368893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 bwMode="auto">
          <a:xfrm>
            <a:off x="6359887" y="2656474"/>
            <a:ext cx="2424757" cy="3134725"/>
          </a:xfrm>
          <a:prstGeom prst="roundRect">
            <a:avLst>
              <a:gd name="adj" fmla="val 5383"/>
            </a:avLst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180975" indent="-180975" defTabSz="995363" eaLnBrk="0" fontAlgn="base" hangingPunct="0">
              <a:lnSpc>
                <a:spcPts val="2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1400" dirty="0" smtClean="0"/>
              <a:t>Alto nivel de Calidad </a:t>
            </a:r>
            <a:r>
              <a:rPr lang="es-MX" sz="1400" dirty="0"/>
              <a:t>de los </a:t>
            </a:r>
            <a:r>
              <a:rPr lang="es-MX" sz="1400" dirty="0" smtClean="0"/>
              <a:t>productos</a:t>
            </a:r>
            <a:endParaRPr lang="es-PA" sz="1400" dirty="0"/>
          </a:p>
          <a:p>
            <a:pPr marL="180975" marR="0" indent="-180975" defTabSz="995363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MX" sz="1400" dirty="0" smtClean="0"/>
              <a:t>Oferta de productos </a:t>
            </a:r>
            <a:r>
              <a:rPr lang="es-MX" sz="1400" b="1" i="1" dirty="0" smtClean="0"/>
              <a:t>Todo Incluido* </a:t>
            </a:r>
            <a:r>
              <a:rPr lang="es-MX" sz="1400" dirty="0" smtClean="0"/>
              <a:t>brinda mayor facilidad,  seguridad y transparencia</a:t>
            </a:r>
          </a:p>
          <a:p>
            <a:pPr marL="180975" marR="0" indent="-180975" defTabSz="995363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MX" sz="1400" dirty="0" smtClean="0"/>
              <a:t>Solución eficiente para devolución de mercancía (Costo, Seguridad, Velocidad)</a:t>
            </a:r>
            <a:endParaRPr lang="es-MX" sz="16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124058" y="5865196"/>
            <a:ext cx="583214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s-MX" sz="1000" dirty="0" smtClean="0"/>
              <a:t>*Todo Incluido: Costo de Producto + Aduana + Impuestos + </a:t>
            </a:r>
            <a:r>
              <a:rPr lang="es-MX" sz="1000" dirty="0"/>
              <a:t>E</a:t>
            </a:r>
            <a:r>
              <a:rPr lang="es-MX" sz="1000" dirty="0" smtClean="0"/>
              <a:t>ntrega</a:t>
            </a:r>
            <a:endParaRPr lang="es-PA" sz="1000" dirty="0" smtClean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709663" y="1951626"/>
            <a:ext cx="2424757" cy="644574"/>
          </a:xfrm>
          <a:prstGeom prst="roundRect">
            <a:avLst/>
          </a:prstGeom>
          <a:solidFill>
            <a:srgbClr val="FFCC00"/>
          </a:solidFill>
          <a:ln w="12700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Variedad</a:t>
            </a:r>
            <a:endParaRPr kumimoji="0" lang="es-PA" sz="20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534786" y="1965276"/>
            <a:ext cx="2424757" cy="644574"/>
          </a:xfrm>
          <a:prstGeom prst="roundRect">
            <a:avLst/>
          </a:prstGeom>
          <a:solidFill>
            <a:srgbClr val="FFCC00"/>
          </a:solidFill>
          <a:ln w="12700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Precios</a:t>
            </a:r>
            <a:endParaRPr kumimoji="0" lang="es-PA" sz="20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6359887" y="1951627"/>
            <a:ext cx="2424757" cy="644574"/>
          </a:xfrm>
          <a:prstGeom prst="roundRect">
            <a:avLst/>
          </a:prstGeom>
          <a:solidFill>
            <a:srgbClr val="FFCC00"/>
          </a:solidFill>
          <a:ln w="12700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Conveniencia / Confianza</a:t>
            </a:r>
            <a:endParaRPr kumimoji="0" lang="es-PA" sz="20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44549" y="0"/>
            <a:ext cx="2307265" cy="30834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A" sz="1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709663" y="2656476"/>
            <a:ext cx="2424757" cy="3134724"/>
          </a:xfrm>
          <a:prstGeom prst="roundRect">
            <a:avLst>
              <a:gd name="adj" fmla="val 5383"/>
            </a:avLst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180975" indent="-180975" defTabSz="995363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MX" sz="1400" dirty="0"/>
              <a:t>Presencia de las mejores marcas internacionales</a:t>
            </a:r>
          </a:p>
          <a:p>
            <a:pPr marL="180975" marR="0" indent="-180975" defTabSz="995363" rtl="0" eaLnBrk="0" fontAlgn="base" latinLnBrk="0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Inventarios alineados </a:t>
            </a:r>
            <a:r>
              <a:rPr kumimoji="0" lang="es-MX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con el perfil de producto adquirido vía </a:t>
            </a:r>
            <a:r>
              <a:rPr kumimoji="0" lang="es-MX" sz="1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eComm</a:t>
            </a:r>
            <a:r>
              <a:rPr kumimoji="0" lang="es-MX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(Ropa, Calzado, Artículos deportivos, </a:t>
            </a:r>
            <a:r>
              <a:rPr kumimoji="0" lang="es-MX" sz="1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etc</a:t>
            </a:r>
            <a:r>
              <a:rPr kumimoji="0" lang="es-MX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)</a:t>
            </a:r>
          </a:p>
          <a:p>
            <a:pPr marL="180975" marR="0" indent="-180975" defTabSz="995363" rtl="0" eaLnBrk="0" fontAlgn="base" latinLnBrk="0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MX" sz="1400" baseline="0" dirty="0" smtClean="0"/>
              <a:t>Volumen </a:t>
            </a:r>
            <a:r>
              <a:rPr lang="es-MX" sz="1400" dirty="0" smtClean="0"/>
              <a:t>suficiente para cubrir demanda de países de la región</a:t>
            </a:r>
            <a:endParaRPr kumimoji="0" lang="es-PA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539173" y="2656476"/>
            <a:ext cx="2424757" cy="3134724"/>
          </a:xfrm>
          <a:prstGeom prst="roundRect">
            <a:avLst>
              <a:gd name="adj" fmla="val 5383"/>
            </a:avLst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180975" marR="0" indent="-180975" defTabSz="995363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MX" sz="1400" dirty="0" smtClean="0"/>
              <a:t>Escala de negocio de PA ofrece mayor poder de negociación y mejores precios de compra y venta</a:t>
            </a:r>
            <a:endParaRPr lang="es-MX" sz="1400" dirty="0"/>
          </a:p>
          <a:p>
            <a:pPr marL="180975" marR="0" indent="-180975" defTabSz="995363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Infraestructura</a:t>
            </a:r>
            <a:r>
              <a:rPr kumimoji="0" lang="es-MX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Logística con capacidad de atender demanda creciente (Almacenamiento, Tiempos de entrega</a:t>
            </a:r>
            <a:r>
              <a:rPr kumimoji="0" lang="es-MX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)</a:t>
            </a:r>
            <a:endParaRPr kumimoji="0" lang="es-PA" sz="20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359408" y="1269242"/>
            <a:ext cx="5965200" cy="545910"/>
          </a:xfrm>
          <a:prstGeom prst="roundRect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2000" dirty="0" smtClean="0">
                <a:solidFill>
                  <a:schemeClr val="bg1"/>
                </a:solidFill>
              </a:rPr>
              <a:t>Propuesta de Valor de Panamá para el </a:t>
            </a:r>
            <a:r>
              <a:rPr lang="es-MX" sz="2000" dirty="0" err="1" smtClean="0">
                <a:solidFill>
                  <a:schemeClr val="bg1"/>
                </a:solidFill>
              </a:rPr>
              <a:t>eComm</a:t>
            </a:r>
            <a:endParaRPr kumimoji="0" lang="es-PA" sz="200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6" name="Title 9"/>
          <p:cNvSpPr>
            <a:spLocks noGrp="1"/>
          </p:cNvSpPr>
          <p:nvPr>
            <p:ph type="title"/>
          </p:nvPr>
        </p:nvSpPr>
        <p:spPr>
          <a:xfrm>
            <a:off x="414000" y="201600"/>
            <a:ext cx="5305864" cy="712800"/>
          </a:xfrm>
        </p:spPr>
        <p:txBody>
          <a:bodyPr/>
          <a:lstStyle/>
          <a:p>
            <a:r>
              <a:rPr lang="es-PA" b="1" i="1" dirty="0"/>
              <a:t>El </a:t>
            </a:r>
            <a:r>
              <a:rPr lang="es-PA" b="1" i="1" dirty="0" err="1"/>
              <a:t>eComm</a:t>
            </a:r>
            <a:r>
              <a:rPr lang="es-PA" b="1" i="1" dirty="0"/>
              <a:t> Internacional</a:t>
            </a:r>
            <a:br>
              <a:rPr lang="es-PA" b="1" i="1" dirty="0"/>
            </a:br>
            <a:r>
              <a:rPr lang="es-PA" sz="1600" i="1" dirty="0"/>
              <a:t>La opción de mayor crecimiento para el sector </a:t>
            </a:r>
            <a:r>
              <a:rPr lang="es-PA" sz="1600" i="1" dirty="0" err="1" smtClean="0"/>
              <a:t>Retail</a:t>
            </a:r>
            <a:r>
              <a:rPr lang="es-PA" sz="1600" i="1" dirty="0" smtClean="0"/>
              <a:t> </a:t>
            </a:r>
            <a:endParaRPr lang="es-PA" sz="1600" i="1" dirty="0"/>
          </a:p>
        </p:txBody>
      </p:sp>
    </p:spTree>
    <p:extLst>
      <p:ext uri="{BB962C8B-B14F-4D97-AF65-F5344CB8AC3E}">
        <p14:creationId xmlns:p14="http://schemas.microsoft.com/office/powerpoint/2010/main" val="237563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244549" y="0"/>
            <a:ext cx="2307265" cy="30834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A" sz="1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4347825" y="3480887"/>
            <a:ext cx="4319925" cy="2391776"/>
          </a:xfrm>
          <a:prstGeom prst="roundRect">
            <a:avLst>
              <a:gd name="adj" fmla="val 5383"/>
            </a:avLst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180975" marR="0" indent="-180975" defTabSz="995363" rtl="0" eaLnBrk="0" fontAlgn="base" latinLnBrk="0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MX" sz="1600" baseline="0" dirty="0" smtClean="0"/>
              <a:t>Dar mayor fluidez al proceso</a:t>
            </a:r>
            <a:r>
              <a:rPr lang="es-MX" sz="1600" dirty="0" smtClean="0"/>
              <a:t> de ingreso </a:t>
            </a:r>
            <a:r>
              <a:rPr lang="es-MX" sz="1600" baseline="0" dirty="0" smtClean="0"/>
              <a:t>de </a:t>
            </a:r>
            <a:r>
              <a:rPr lang="es-MX" sz="1600" dirty="0" smtClean="0"/>
              <a:t>los retornos al país incluyendo ZLC (Reducir tiempo y costo)</a:t>
            </a:r>
          </a:p>
          <a:p>
            <a:pPr marL="180975" indent="-180975" defTabSz="995363" eaLnBrk="0" fontAlgn="base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MX" sz="1600" dirty="0" smtClean="0"/>
              <a:t>Actualizar </a:t>
            </a:r>
            <a:r>
              <a:rPr lang="es-MX" sz="1600" dirty="0"/>
              <a:t>la Normativa de aduanas para </a:t>
            </a:r>
            <a:r>
              <a:rPr lang="es-MX" sz="1600" dirty="0" err="1"/>
              <a:t>eComm</a:t>
            </a:r>
            <a:endParaRPr lang="es-MX" sz="1600" dirty="0"/>
          </a:p>
          <a:p>
            <a:pPr marL="180975" indent="-180975" defTabSz="995363" eaLnBrk="0" fontAlgn="base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MX" sz="1600" baseline="0" dirty="0" smtClean="0"/>
              <a:t>Posicionar al Correo Postal como una alternativa eficiente para el manejo de retorno</a:t>
            </a:r>
            <a:r>
              <a:rPr lang="es-MX" sz="1600" dirty="0" smtClean="0"/>
              <a:t> de material (Mejorar Servicio, visibilidad y tiempos de entrega)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08" y="1970673"/>
            <a:ext cx="3734919" cy="2196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ent Arrow 1"/>
          <p:cNvSpPr/>
          <p:nvPr/>
        </p:nvSpPr>
        <p:spPr bwMode="auto">
          <a:xfrm rot="5400000">
            <a:off x="5093032" y="1830221"/>
            <a:ext cx="651961" cy="2649374"/>
          </a:xfrm>
          <a:prstGeom prst="bentArrow">
            <a:avLst>
              <a:gd name="adj1" fmla="val 22018"/>
              <a:gd name="adj2" fmla="val 36237"/>
              <a:gd name="adj3" fmla="val 25000"/>
              <a:gd name="adj4" fmla="val 42626"/>
            </a:avLst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A" sz="1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359408" y="1269242"/>
            <a:ext cx="5965200" cy="545910"/>
          </a:xfrm>
          <a:prstGeom prst="roundRect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defTabSz="995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2000" dirty="0">
                <a:solidFill>
                  <a:schemeClr val="bg1"/>
                </a:solidFill>
              </a:rPr>
              <a:t>Cómo mejorar </a:t>
            </a:r>
            <a:r>
              <a:rPr lang="es-MX" sz="2000" dirty="0" smtClean="0">
                <a:solidFill>
                  <a:schemeClr val="bg1"/>
                </a:solidFill>
              </a:rPr>
              <a:t>la Propuesta de Valor de Panamá para el </a:t>
            </a:r>
            <a:r>
              <a:rPr lang="es-MX" sz="2000" dirty="0" err="1" smtClean="0">
                <a:solidFill>
                  <a:schemeClr val="bg1"/>
                </a:solidFill>
              </a:rPr>
              <a:t>eComm</a:t>
            </a:r>
            <a:endParaRPr lang="es-PA" sz="2000" dirty="0" err="1">
              <a:solidFill>
                <a:schemeClr val="bg1"/>
              </a:solidFill>
            </a:endParaRPr>
          </a:p>
        </p:txBody>
      </p:sp>
      <p:sp>
        <p:nvSpPr>
          <p:cNvPr id="17" name="Title 9"/>
          <p:cNvSpPr>
            <a:spLocks noGrp="1"/>
          </p:cNvSpPr>
          <p:nvPr>
            <p:ph type="title"/>
          </p:nvPr>
        </p:nvSpPr>
        <p:spPr>
          <a:xfrm>
            <a:off x="414000" y="201600"/>
            <a:ext cx="5305864" cy="712800"/>
          </a:xfrm>
        </p:spPr>
        <p:txBody>
          <a:bodyPr/>
          <a:lstStyle/>
          <a:p>
            <a:r>
              <a:rPr lang="es-PA" b="1" i="1" dirty="0"/>
              <a:t>El </a:t>
            </a:r>
            <a:r>
              <a:rPr lang="es-PA" b="1" i="1" dirty="0" err="1"/>
              <a:t>eComm</a:t>
            </a:r>
            <a:r>
              <a:rPr lang="es-PA" b="1" i="1" dirty="0"/>
              <a:t> Internacional</a:t>
            </a:r>
            <a:br>
              <a:rPr lang="es-PA" b="1" i="1" dirty="0"/>
            </a:br>
            <a:r>
              <a:rPr lang="es-PA" sz="1600" i="1" dirty="0"/>
              <a:t>La opción de mayor crecimiento para el sector </a:t>
            </a:r>
            <a:r>
              <a:rPr lang="es-PA" sz="1600" i="1" dirty="0" err="1" smtClean="0"/>
              <a:t>Retail</a:t>
            </a:r>
            <a:r>
              <a:rPr lang="es-PA" sz="1600" i="1" dirty="0" smtClean="0"/>
              <a:t> </a:t>
            </a:r>
            <a:endParaRPr lang="es-PA" sz="1600" i="1" dirty="0"/>
          </a:p>
        </p:txBody>
      </p:sp>
    </p:spTree>
    <p:extLst>
      <p:ext uri="{BB962C8B-B14F-4D97-AF65-F5344CB8AC3E}">
        <p14:creationId xmlns:p14="http://schemas.microsoft.com/office/powerpoint/2010/main" val="232920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455" y="5536007"/>
            <a:ext cx="3528000" cy="414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own Arrow 2"/>
          <p:cNvSpPr/>
          <p:nvPr/>
        </p:nvSpPr>
        <p:spPr bwMode="auto">
          <a:xfrm rot="10800000">
            <a:off x="244549" y="1743736"/>
            <a:ext cx="1711842" cy="4217347"/>
          </a:xfrm>
          <a:prstGeom prst="downArrow">
            <a:avLst>
              <a:gd name="adj1" fmla="val 50000"/>
              <a:gd name="adj2" fmla="val 22736"/>
            </a:avLst>
          </a:prstGeom>
          <a:solidFill>
            <a:srgbClr val="FFCC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A" sz="1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59408" y="1102992"/>
            <a:ext cx="3951335" cy="545910"/>
          </a:xfrm>
          <a:prstGeom prst="roundRect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1600" dirty="0" smtClean="0">
                <a:solidFill>
                  <a:schemeClr val="bg1"/>
                </a:solidFill>
              </a:rPr>
              <a:t>Pasos claves para triunfar en </a:t>
            </a:r>
            <a:r>
              <a:rPr lang="es-MX" sz="1600" dirty="0" err="1" smtClean="0">
                <a:solidFill>
                  <a:schemeClr val="bg1"/>
                </a:solidFill>
              </a:rPr>
              <a:t>eComm</a:t>
            </a:r>
            <a:endParaRPr kumimoji="0" lang="es-PA" sz="160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44549" y="0"/>
            <a:ext cx="2307265" cy="30834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A" sz="1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744264" y="2952790"/>
            <a:ext cx="720000" cy="720000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2</a:t>
            </a:r>
            <a:endParaRPr kumimoji="0" lang="es-PA" sz="40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44264" y="3697056"/>
            <a:ext cx="720000" cy="720000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3</a:t>
            </a:r>
            <a:endParaRPr kumimoji="0" lang="es-PA" sz="40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44262" y="4439806"/>
            <a:ext cx="720000" cy="720000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4</a:t>
            </a:r>
            <a:endParaRPr kumimoji="0" lang="es-PA" sz="40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44261" y="5176007"/>
            <a:ext cx="720000" cy="720000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5</a:t>
            </a:r>
            <a:endParaRPr kumimoji="0" lang="es-PA" sz="40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44260" y="2210492"/>
            <a:ext cx="720000" cy="720000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1</a:t>
            </a:r>
            <a:endParaRPr kumimoji="0" lang="es-PA" sz="40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1472948" y="2924142"/>
            <a:ext cx="26543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rgbClr val="C00000"/>
            </a:solidFill>
            <a:prstDash val="dash"/>
            <a:round/>
            <a:headEnd type="none" w="med" len="med"/>
            <a:tailEnd type="none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1466298" y="3666440"/>
            <a:ext cx="26543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rgbClr val="C00000"/>
            </a:solidFill>
            <a:prstDash val="dash"/>
            <a:round/>
            <a:headEnd type="none" w="med" len="med"/>
            <a:tailEnd type="none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1466598" y="4405236"/>
            <a:ext cx="26543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rgbClr val="C00000"/>
            </a:solidFill>
            <a:prstDash val="dash"/>
            <a:round/>
            <a:headEnd type="none" w="med" len="med"/>
            <a:tailEnd type="none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1459948" y="5147432"/>
            <a:ext cx="26543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rgbClr val="C00000"/>
            </a:solidFill>
            <a:prstDash val="dash"/>
            <a:round/>
            <a:headEnd type="none" w="med" len="med"/>
            <a:tailEnd type="none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1459948" y="2214585"/>
            <a:ext cx="2483150" cy="7109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  <a:spcAft>
                <a:spcPts val="500"/>
              </a:spcAft>
            </a:pPr>
            <a:r>
              <a:rPr lang="es-MX" sz="1400" dirty="0" smtClean="0"/>
              <a:t>Defina su segmento de mercado, sus ventajas competitivas y sus recursos</a:t>
            </a:r>
            <a:endParaRPr lang="es-PA" sz="1400" dirty="0" err="1" smtClean="0"/>
          </a:p>
        </p:txBody>
      </p:sp>
      <p:sp>
        <p:nvSpPr>
          <p:cNvPr id="19" name="TextBox 18"/>
          <p:cNvSpPr txBox="1"/>
          <p:nvPr/>
        </p:nvSpPr>
        <p:spPr>
          <a:xfrm>
            <a:off x="1472648" y="2951977"/>
            <a:ext cx="2483150" cy="7109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  <a:spcAft>
                <a:spcPts val="500"/>
              </a:spcAft>
            </a:pPr>
            <a:r>
              <a:rPr lang="es-MX" sz="1400" dirty="0" smtClean="0"/>
              <a:t>Comprenda las normativas y regulaciones  tanto internacionales como locales</a:t>
            </a:r>
            <a:endParaRPr lang="es-PA" sz="1400" dirty="0" err="1" smtClean="0"/>
          </a:p>
        </p:txBody>
      </p:sp>
      <p:sp>
        <p:nvSpPr>
          <p:cNvPr id="20" name="TextBox 19"/>
          <p:cNvSpPr txBox="1"/>
          <p:nvPr/>
        </p:nvSpPr>
        <p:spPr>
          <a:xfrm>
            <a:off x="1472648" y="3687785"/>
            <a:ext cx="2483150" cy="7109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  <a:spcAft>
                <a:spcPts val="500"/>
              </a:spcAft>
            </a:pPr>
            <a:r>
              <a:rPr lang="es-MX" sz="1400" dirty="0" smtClean="0"/>
              <a:t>Personalice su oferta de productos </a:t>
            </a:r>
            <a:r>
              <a:rPr lang="es-MX" sz="1400" dirty="0" smtClean="0"/>
              <a:t>de </a:t>
            </a:r>
            <a:r>
              <a:rPr lang="es-MX" sz="1400" dirty="0" smtClean="0"/>
              <a:t>acuerdo al mercado potencial</a:t>
            </a:r>
            <a:endParaRPr lang="es-PA" sz="1400" dirty="0" err="1" smtClean="0"/>
          </a:p>
        </p:txBody>
      </p:sp>
      <p:sp>
        <p:nvSpPr>
          <p:cNvPr id="21" name="TextBox 20"/>
          <p:cNvSpPr txBox="1"/>
          <p:nvPr/>
        </p:nvSpPr>
        <p:spPr>
          <a:xfrm>
            <a:off x="1472648" y="4562818"/>
            <a:ext cx="2483150" cy="4555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  <a:spcAft>
                <a:spcPts val="500"/>
              </a:spcAft>
            </a:pPr>
            <a:r>
              <a:rPr lang="es-MX" sz="1400" dirty="0" smtClean="0"/>
              <a:t>Seleccione el proceso óptimo de almacenamiento</a:t>
            </a:r>
            <a:endParaRPr lang="es-PA" sz="1400" dirty="0" err="1" smtClean="0"/>
          </a:p>
        </p:txBody>
      </p:sp>
      <p:sp>
        <p:nvSpPr>
          <p:cNvPr id="22" name="TextBox 21"/>
          <p:cNvSpPr txBox="1"/>
          <p:nvPr/>
        </p:nvSpPr>
        <p:spPr>
          <a:xfrm>
            <a:off x="1466298" y="5299019"/>
            <a:ext cx="2483150" cy="4739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  <a:spcAft>
                <a:spcPts val="500"/>
              </a:spcAft>
            </a:pPr>
            <a:r>
              <a:rPr lang="es-MX" sz="1400" dirty="0" smtClean="0"/>
              <a:t>Ofrezca alternativas de E</a:t>
            </a:r>
            <a:r>
              <a:rPr lang="es-MX" sz="1400" dirty="0"/>
              <a:t>ntrega </a:t>
            </a:r>
            <a:r>
              <a:rPr lang="es-MX" sz="1400" dirty="0" smtClean="0"/>
              <a:t>Premium</a:t>
            </a:r>
            <a:endParaRPr lang="es-PA" sz="1400" dirty="0" err="1" smtClean="0"/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1459948" y="5880132"/>
            <a:ext cx="26543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rgbClr val="C00000"/>
            </a:solidFill>
            <a:prstDash val="dash"/>
            <a:round/>
            <a:headEnd type="none" w="med" len="med"/>
            <a:tailEnd type="none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1477064" y="2214585"/>
            <a:ext cx="26543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rgbClr val="C00000"/>
            </a:solidFill>
            <a:prstDash val="dash"/>
            <a:round/>
            <a:headEnd type="none" w="med" len="med"/>
            <a:tailEnd type="none"/>
          </a:ln>
          <a:effectLst/>
        </p:spPr>
      </p:cxnSp>
      <p:sp>
        <p:nvSpPr>
          <p:cNvPr id="25" name="Rounded Rectangle 24"/>
          <p:cNvSpPr/>
          <p:nvPr/>
        </p:nvSpPr>
        <p:spPr bwMode="auto">
          <a:xfrm>
            <a:off x="4857341" y="1102992"/>
            <a:ext cx="3951335" cy="545910"/>
          </a:xfrm>
          <a:prstGeom prst="roundRect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1600" dirty="0" smtClean="0">
                <a:solidFill>
                  <a:schemeClr val="bg1"/>
                </a:solidFill>
              </a:rPr>
              <a:t>Herramientas Electrónicas para </a:t>
            </a:r>
            <a:r>
              <a:rPr lang="es-MX" sz="1600" dirty="0" err="1" smtClean="0">
                <a:solidFill>
                  <a:schemeClr val="bg1"/>
                </a:solidFill>
              </a:rPr>
              <a:t>eComm</a:t>
            </a:r>
            <a:endParaRPr kumimoji="0" lang="es-PA" sz="160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11673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10" t="26027" r="7408" b="47605"/>
          <a:stretch/>
        </p:blipFill>
        <p:spPr bwMode="auto">
          <a:xfrm>
            <a:off x="5118590" y="3897899"/>
            <a:ext cx="3462419" cy="1628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0" name="Title 9"/>
          <p:cNvSpPr>
            <a:spLocks noGrp="1"/>
          </p:cNvSpPr>
          <p:nvPr>
            <p:ph type="title"/>
          </p:nvPr>
        </p:nvSpPr>
        <p:spPr>
          <a:xfrm>
            <a:off x="414000" y="201600"/>
            <a:ext cx="5305864" cy="712800"/>
          </a:xfrm>
        </p:spPr>
        <p:txBody>
          <a:bodyPr/>
          <a:lstStyle/>
          <a:p>
            <a:r>
              <a:rPr lang="es-PA" b="1" i="1" dirty="0"/>
              <a:t>El </a:t>
            </a:r>
            <a:r>
              <a:rPr lang="es-PA" b="1" i="1" dirty="0" err="1"/>
              <a:t>eComm</a:t>
            </a:r>
            <a:r>
              <a:rPr lang="es-PA" b="1" i="1" dirty="0"/>
              <a:t> Internacional</a:t>
            </a:r>
            <a:br>
              <a:rPr lang="es-PA" b="1" i="1" dirty="0"/>
            </a:br>
            <a:r>
              <a:rPr lang="es-PA" sz="1600" i="1" dirty="0"/>
              <a:t>La opción de mayor crecimiento para el sector </a:t>
            </a:r>
            <a:r>
              <a:rPr lang="es-PA" sz="1600" i="1" dirty="0" err="1" smtClean="0"/>
              <a:t>Retail</a:t>
            </a:r>
            <a:r>
              <a:rPr lang="es-PA" sz="1600" i="1" dirty="0" smtClean="0"/>
              <a:t> </a:t>
            </a:r>
            <a:endParaRPr lang="es-PA" sz="1600" i="1" dirty="0"/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977" y="1647452"/>
            <a:ext cx="3442855" cy="2204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152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6" grpId="0" animBg="1"/>
      <p:bldP spid="8" grpId="0" animBg="1"/>
      <p:bldP spid="9" grpId="0" animBg="1"/>
      <p:bldP spid="11" grpId="0" animBg="1"/>
      <p:bldP spid="5" grpId="0"/>
      <p:bldP spid="19" grpId="0"/>
      <p:bldP spid="20" grpId="0"/>
      <p:bldP spid="21" grpId="0"/>
      <p:bldP spid="22" grpId="0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14000" y="201600"/>
            <a:ext cx="5305864" cy="712800"/>
          </a:xfrm>
        </p:spPr>
        <p:txBody>
          <a:bodyPr/>
          <a:lstStyle/>
          <a:p>
            <a:r>
              <a:rPr lang="es-PA" b="1" i="1" dirty="0"/>
              <a:t>El </a:t>
            </a:r>
            <a:r>
              <a:rPr lang="es-PA" b="1" i="1" dirty="0" err="1"/>
              <a:t>eComm</a:t>
            </a:r>
            <a:r>
              <a:rPr lang="es-PA" b="1" i="1" dirty="0"/>
              <a:t> Internacional</a:t>
            </a:r>
            <a:br>
              <a:rPr lang="es-PA" b="1" i="1" dirty="0"/>
            </a:br>
            <a:r>
              <a:rPr lang="es-PA" sz="1600" i="1" dirty="0"/>
              <a:t>La opción de mayor crecimiento para el sector </a:t>
            </a:r>
            <a:r>
              <a:rPr lang="es-PA" sz="1600" i="1" dirty="0" err="1" smtClean="0"/>
              <a:t>Retail</a:t>
            </a:r>
            <a:r>
              <a:rPr lang="es-PA" sz="1600" i="1" dirty="0" smtClean="0"/>
              <a:t> </a:t>
            </a:r>
            <a:endParaRPr lang="es-PA" sz="1600" i="1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244549" y="0"/>
            <a:ext cx="2307265" cy="30834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A" sz="1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51816" y="2055695"/>
            <a:ext cx="4054207" cy="29274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s-MX" sz="1400" dirty="0" smtClean="0"/>
              <a:t>Fundador de Amazon.com en 1.995</a:t>
            </a:r>
          </a:p>
          <a:p>
            <a:pPr marL="285750" indent="-285750">
              <a:lnSpc>
                <a:spcPct val="11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s-MX" sz="1400" dirty="0" smtClean="0"/>
              <a:t>En menos de 1 mes registró ventas de libros en 45 países</a:t>
            </a:r>
          </a:p>
          <a:p>
            <a:pPr marL="285750" indent="-285750">
              <a:lnSpc>
                <a:spcPct val="11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s-MX" sz="1400" dirty="0" smtClean="0"/>
              <a:t>En 1.998 amplió la gama de productos incluyendo </a:t>
            </a:r>
            <a:r>
              <a:rPr lang="es-MX" sz="1400" dirty="0" err="1" smtClean="0"/>
              <a:t>CDs</a:t>
            </a:r>
            <a:r>
              <a:rPr lang="es-MX" sz="1400" dirty="0" smtClean="0"/>
              <a:t> y Videos, posteriormente agregó al portafolio artículos de vestir, juguetes y electrónicos</a:t>
            </a:r>
          </a:p>
          <a:p>
            <a:pPr marL="285750" indent="-285750">
              <a:lnSpc>
                <a:spcPct val="11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s-MX" sz="1400" dirty="0" smtClean="0"/>
              <a:t>Amazon es actualmente la compañía más grande de venta por internet en el mundo</a:t>
            </a:r>
          </a:p>
          <a:p>
            <a:pPr marL="285750" indent="-285750">
              <a:lnSpc>
                <a:spcPct val="11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s-MX" sz="1400" dirty="0" smtClean="0"/>
              <a:t>En 2.015 superó a </a:t>
            </a:r>
            <a:r>
              <a:rPr lang="es-MX" sz="1400" dirty="0" err="1" smtClean="0"/>
              <a:t>Walmart</a:t>
            </a:r>
            <a:r>
              <a:rPr lang="es-MX" sz="1400" dirty="0" smtClean="0"/>
              <a:t> como el </a:t>
            </a:r>
            <a:r>
              <a:rPr lang="es-MX" sz="1400" dirty="0" err="1" smtClean="0"/>
              <a:t>Retail</a:t>
            </a:r>
            <a:r>
              <a:rPr lang="es-MX" sz="1400" dirty="0" smtClean="0"/>
              <a:t> de mayor valor en US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62850" y="6408121"/>
            <a:ext cx="5832143" cy="2369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s-MX" sz="700" dirty="0" smtClean="0">
                <a:solidFill>
                  <a:srgbClr val="C00000"/>
                </a:solidFill>
              </a:rPr>
              <a:t>Fuente International </a:t>
            </a:r>
            <a:r>
              <a:rPr lang="es-MX" sz="700" dirty="0" err="1" smtClean="0">
                <a:solidFill>
                  <a:srgbClr val="C00000"/>
                </a:solidFill>
              </a:rPr>
              <a:t>Finance</a:t>
            </a:r>
            <a:endParaRPr lang="es-PA" sz="700" dirty="0" smtClean="0">
              <a:solidFill>
                <a:srgbClr val="C00000"/>
              </a:solidFill>
            </a:endParaRPr>
          </a:p>
          <a:p>
            <a:pPr algn="r">
              <a:lnSpc>
                <a:spcPct val="110000"/>
              </a:lnSpc>
            </a:pPr>
            <a:r>
              <a:rPr lang="es-PA" sz="700" dirty="0">
                <a:solidFill>
                  <a:srgbClr val="C00000"/>
                </a:solidFill>
              </a:rPr>
              <a:t>http://www.internationalfinancemagazine.com/article/Ecommerce-Pioneer-Jeff-Bezos.html</a:t>
            </a:r>
            <a:endParaRPr lang="es-PA" sz="700" dirty="0" smtClean="0">
              <a:solidFill>
                <a:srgbClr val="C00000"/>
              </a:solidFill>
            </a:endParaRPr>
          </a:p>
        </p:txBody>
      </p:sp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978025"/>
            <a:ext cx="2663825" cy="300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6263" y="5106537"/>
            <a:ext cx="2663825" cy="6925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PA" sz="1400" b="1" i="1" dirty="0" smtClean="0"/>
              <a:t>Jeff Bezos </a:t>
            </a:r>
          </a:p>
          <a:p>
            <a:pPr algn="ctr">
              <a:lnSpc>
                <a:spcPct val="110000"/>
              </a:lnSpc>
            </a:pPr>
            <a:r>
              <a:rPr lang="es-PA" sz="1400" dirty="0" smtClean="0"/>
              <a:t>“</a:t>
            </a:r>
            <a:r>
              <a:rPr lang="es-PA" sz="1400" i="1" dirty="0" smtClean="0"/>
              <a:t>Nuestra </a:t>
            </a:r>
            <a:r>
              <a:rPr lang="es-PA" sz="1400" i="1" dirty="0"/>
              <a:t>visión es un mundo centrado en el cliente</a:t>
            </a:r>
            <a:r>
              <a:rPr lang="es-PA" sz="1400" dirty="0"/>
              <a:t>” (2001)</a:t>
            </a:r>
            <a:endParaRPr lang="es-PA" sz="1400" dirty="0" smtClean="0"/>
          </a:p>
        </p:txBody>
      </p:sp>
    </p:spTree>
    <p:extLst>
      <p:ext uri="{BB962C8B-B14F-4D97-AF65-F5344CB8AC3E}">
        <p14:creationId xmlns:p14="http://schemas.microsoft.com/office/powerpoint/2010/main" val="312247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244549" y="0"/>
            <a:ext cx="2307265" cy="30834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A" sz="1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Title 9"/>
          <p:cNvSpPr>
            <a:spLocks noGrp="1"/>
          </p:cNvSpPr>
          <p:nvPr>
            <p:ph type="title"/>
          </p:nvPr>
        </p:nvSpPr>
        <p:spPr>
          <a:xfrm>
            <a:off x="414000" y="201600"/>
            <a:ext cx="5305864" cy="712800"/>
          </a:xfrm>
        </p:spPr>
        <p:txBody>
          <a:bodyPr/>
          <a:lstStyle/>
          <a:p>
            <a:r>
              <a:rPr lang="es-PA" b="1" i="1" dirty="0"/>
              <a:t>El </a:t>
            </a:r>
            <a:r>
              <a:rPr lang="es-PA" b="1" i="1" dirty="0" err="1"/>
              <a:t>eComm</a:t>
            </a:r>
            <a:r>
              <a:rPr lang="es-PA" b="1" i="1" dirty="0"/>
              <a:t> Internacional</a:t>
            </a:r>
            <a:br>
              <a:rPr lang="es-PA" b="1" i="1" dirty="0"/>
            </a:br>
            <a:r>
              <a:rPr lang="es-PA" sz="1600" i="1" dirty="0"/>
              <a:t>La opción de mayor crecimiento para el sector </a:t>
            </a:r>
            <a:r>
              <a:rPr lang="es-PA" sz="1600" i="1" dirty="0" err="1" smtClean="0"/>
              <a:t>Retail</a:t>
            </a:r>
            <a:r>
              <a:rPr lang="es-PA" sz="1600" i="1" dirty="0" smtClean="0"/>
              <a:t> </a:t>
            </a:r>
            <a:endParaRPr lang="es-PA" sz="16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997528" y="1531906"/>
            <a:ext cx="6923314" cy="17230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  <a:spcAft>
                <a:spcPts val="500"/>
              </a:spcAft>
            </a:pPr>
            <a:r>
              <a:rPr lang="es-PA" sz="2000" dirty="0">
                <a:solidFill>
                  <a:srgbClr val="C00000"/>
                </a:solidFill>
              </a:rPr>
              <a:t>“</a:t>
            </a:r>
            <a:r>
              <a:rPr lang="es-PA" sz="2000" i="1" dirty="0">
                <a:solidFill>
                  <a:srgbClr val="C00000"/>
                </a:solidFill>
              </a:rPr>
              <a:t>El comercio electrónico será un amplio sector en el que triunfarán numerosas empresas al mismo tiempo con estrategias diferentes. Aquí hay sitio no para diez o cien empresas, sino para miles o decenas de miles de empresas</a:t>
            </a:r>
            <a:r>
              <a:rPr lang="es-PA" sz="2000" dirty="0" smtClean="0">
                <a:solidFill>
                  <a:srgbClr val="C00000"/>
                </a:solidFill>
              </a:rPr>
              <a:t>”.</a:t>
            </a:r>
          </a:p>
          <a:p>
            <a:pPr algn="r">
              <a:lnSpc>
                <a:spcPct val="110000"/>
              </a:lnSpc>
              <a:spcAft>
                <a:spcPts val="500"/>
              </a:spcAft>
            </a:pPr>
            <a:r>
              <a:rPr lang="es-MX" i="1" dirty="0" smtClean="0">
                <a:solidFill>
                  <a:srgbClr val="C00000"/>
                </a:solidFill>
              </a:rPr>
              <a:t>Jeff Bezos</a:t>
            </a:r>
            <a:endParaRPr lang="es-PA" i="1" dirty="0" smtClean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7528" y="4051693"/>
            <a:ext cx="6923314" cy="6870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  <a:spcAft>
                <a:spcPts val="500"/>
              </a:spcAft>
            </a:pPr>
            <a:r>
              <a:rPr lang="es-MX" sz="4400" dirty="0" smtClean="0">
                <a:solidFill>
                  <a:srgbClr val="C00000"/>
                </a:solidFill>
              </a:rPr>
              <a:t>Muchas Gracias!!!</a:t>
            </a:r>
            <a:endParaRPr lang="es-PA" sz="4000" i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16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359407" y="1269242"/>
            <a:ext cx="5965200" cy="545910"/>
          </a:xfrm>
          <a:prstGeom prst="roundRect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Datos sobre </a:t>
            </a:r>
            <a:r>
              <a:rPr kumimoji="0" lang="es-MX" sz="16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</a:rPr>
              <a:t>eComm</a:t>
            </a:r>
            <a:r>
              <a:rPr kumimoji="0" lang="es-MX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a nivel Global</a:t>
            </a:r>
            <a:endParaRPr kumimoji="0" lang="es-PA" sz="160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44549" y="0"/>
            <a:ext cx="2307265" cy="30834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A" sz="1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731" y="1965780"/>
            <a:ext cx="6677025" cy="3729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4695825" y="3390900"/>
            <a:ext cx="190500" cy="1838325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A" sz="1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943725" y="3752851"/>
            <a:ext cx="190500" cy="1476374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A" sz="1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586514" y="3524251"/>
            <a:ext cx="190500" cy="1704974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A" sz="1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Title 9"/>
          <p:cNvSpPr>
            <a:spLocks noGrp="1"/>
          </p:cNvSpPr>
          <p:nvPr>
            <p:ph type="title"/>
          </p:nvPr>
        </p:nvSpPr>
        <p:spPr>
          <a:xfrm>
            <a:off x="414000" y="201600"/>
            <a:ext cx="5305864" cy="712800"/>
          </a:xfrm>
        </p:spPr>
        <p:txBody>
          <a:bodyPr/>
          <a:lstStyle/>
          <a:p>
            <a:r>
              <a:rPr lang="es-PA" b="1" i="1" dirty="0"/>
              <a:t>El </a:t>
            </a:r>
            <a:r>
              <a:rPr lang="es-PA" b="1" i="1" dirty="0" err="1"/>
              <a:t>eComm</a:t>
            </a:r>
            <a:r>
              <a:rPr lang="es-PA" b="1" i="1" dirty="0"/>
              <a:t> Internacional</a:t>
            </a:r>
            <a:br>
              <a:rPr lang="es-PA" b="1" i="1" dirty="0"/>
            </a:br>
            <a:r>
              <a:rPr lang="es-PA" sz="1600" i="1" dirty="0"/>
              <a:t>La opción de mayor crecimiento para el sector </a:t>
            </a:r>
            <a:r>
              <a:rPr lang="es-PA" sz="1600" i="1" dirty="0" err="1" smtClean="0"/>
              <a:t>Retail</a:t>
            </a:r>
            <a:r>
              <a:rPr lang="es-PA" sz="1600" i="1" dirty="0" smtClean="0"/>
              <a:t> </a:t>
            </a:r>
            <a:endParaRPr lang="es-PA" sz="1600" i="1" dirty="0"/>
          </a:p>
        </p:txBody>
      </p:sp>
      <p:sp>
        <p:nvSpPr>
          <p:cNvPr id="3" name="Oval 2"/>
          <p:cNvSpPr/>
          <p:nvPr/>
        </p:nvSpPr>
        <p:spPr bwMode="auto">
          <a:xfrm>
            <a:off x="4455186" y="2553193"/>
            <a:ext cx="671775" cy="558141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AR 48%</a:t>
            </a:r>
            <a:endParaRPr kumimoji="0" lang="es-PA" sz="1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250626" y="2553192"/>
            <a:ext cx="671775" cy="558141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BR 45%</a:t>
            </a:r>
            <a:endParaRPr kumimoji="0" lang="es-PA" sz="1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6607837" y="2553192"/>
            <a:ext cx="671775" cy="558141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1400" dirty="0" smtClean="0"/>
              <a:t>MX</a:t>
            </a:r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37%</a:t>
            </a:r>
            <a:endParaRPr kumimoji="0" lang="es-PA" sz="1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9921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3" grpId="0" animBg="1"/>
      <p:bldP spid="10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244549" y="0"/>
            <a:ext cx="2307265" cy="30834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A" sz="1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830" y="2005013"/>
            <a:ext cx="6657919" cy="372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 bwMode="auto">
          <a:xfrm>
            <a:off x="359407" y="1269242"/>
            <a:ext cx="5965200" cy="545910"/>
          </a:xfrm>
          <a:prstGeom prst="roundRect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Datos sobre </a:t>
            </a:r>
            <a:r>
              <a:rPr kumimoji="0" lang="es-MX" sz="16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</a:rPr>
              <a:t>eComm</a:t>
            </a:r>
            <a:r>
              <a:rPr kumimoji="0" lang="es-MX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a nivel Global</a:t>
            </a:r>
            <a:endParaRPr kumimoji="0" lang="es-PA" sz="160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257800" y="4424363"/>
            <a:ext cx="190500" cy="852487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A" sz="1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181725" y="4352926"/>
            <a:ext cx="190500" cy="923924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A" sz="1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491264" y="4486202"/>
            <a:ext cx="190500" cy="790648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A" sz="1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Title 9"/>
          <p:cNvSpPr>
            <a:spLocks noGrp="1"/>
          </p:cNvSpPr>
          <p:nvPr>
            <p:ph type="title"/>
          </p:nvPr>
        </p:nvSpPr>
        <p:spPr>
          <a:xfrm>
            <a:off x="414000" y="201600"/>
            <a:ext cx="5305864" cy="712800"/>
          </a:xfrm>
        </p:spPr>
        <p:txBody>
          <a:bodyPr/>
          <a:lstStyle/>
          <a:p>
            <a:r>
              <a:rPr lang="es-PA" b="1" i="1" dirty="0"/>
              <a:t>El </a:t>
            </a:r>
            <a:r>
              <a:rPr lang="es-PA" b="1" i="1" dirty="0" err="1"/>
              <a:t>eComm</a:t>
            </a:r>
            <a:r>
              <a:rPr lang="es-PA" b="1" i="1" dirty="0"/>
              <a:t> Internacional</a:t>
            </a:r>
            <a:br>
              <a:rPr lang="es-PA" b="1" i="1" dirty="0"/>
            </a:br>
            <a:r>
              <a:rPr lang="es-PA" sz="1600" i="1" dirty="0"/>
              <a:t>La opción de mayor crecimiento para el sector </a:t>
            </a:r>
            <a:r>
              <a:rPr lang="es-PA" sz="1600" i="1" dirty="0" err="1" smtClean="0"/>
              <a:t>Retail</a:t>
            </a:r>
            <a:r>
              <a:rPr lang="es-PA" sz="1600" i="1" dirty="0" smtClean="0"/>
              <a:t> </a:t>
            </a:r>
            <a:endParaRPr lang="es-PA" sz="1600" i="1" dirty="0"/>
          </a:p>
        </p:txBody>
      </p:sp>
      <p:sp>
        <p:nvSpPr>
          <p:cNvPr id="10" name="Oval 9"/>
          <p:cNvSpPr/>
          <p:nvPr/>
        </p:nvSpPr>
        <p:spPr bwMode="auto">
          <a:xfrm>
            <a:off x="4958037" y="2961349"/>
            <a:ext cx="671775" cy="558141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AR $</a:t>
            </a:r>
            <a:r>
              <a:rPr kumimoji="0" lang="es-MX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318</a:t>
            </a:r>
            <a:endParaRPr kumimoji="0" lang="es-PA" sz="12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317675" y="3483865"/>
            <a:ext cx="671775" cy="558141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BR $</a:t>
            </a:r>
            <a:r>
              <a:rPr kumimoji="0" lang="es-MX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274</a:t>
            </a:r>
            <a:endParaRPr kumimoji="0" lang="es-PA" sz="12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965700" y="3723535"/>
            <a:ext cx="671775" cy="558141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1200" dirty="0" smtClean="0"/>
              <a:t>MX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$</a:t>
            </a:r>
            <a:r>
              <a:rPr kumimoji="0" lang="es-MX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210</a:t>
            </a:r>
            <a:endParaRPr kumimoji="0" lang="es-PA" sz="12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2428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0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 bwMode="auto">
          <a:xfrm>
            <a:off x="1937986" y="2034765"/>
            <a:ext cx="5227092" cy="3563288"/>
          </a:xfrm>
          <a:prstGeom prst="roundRect">
            <a:avLst>
              <a:gd name="adj" fmla="val 6667"/>
            </a:avLst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A" sz="1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516987" y="2241953"/>
            <a:ext cx="2000850" cy="1569492"/>
            <a:chOff x="3261819" y="2144400"/>
            <a:chExt cx="2000850" cy="1569492"/>
          </a:xfrm>
        </p:grpSpPr>
        <p:sp>
          <p:nvSpPr>
            <p:cNvPr id="8" name="Right Arrow 7"/>
            <p:cNvSpPr/>
            <p:nvPr/>
          </p:nvSpPr>
          <p:spPr bwMode="auto">
            <a:xfrm rot="16200000">
              <a:off x="4388488" y="2054965"/>
              <a:ext cx="784745" cy="963616"/>
            </a:xfrm>
            <a:prstGeom prst="rightArrow">
              <a:avLst/>
            </a:prstGeom>
            <a:solidFill>
              <a:srgbClr val="D4051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953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P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7" name="Right Arrow 56"/>
            <p:cNvSpPr/>
            <p:nvPr/>
          </p:nvSpPr>
          <p:spPr bwMode="auto">
            <a:xfrm rot="16200000">
              <a:off x="4388488" y="2447337"/>
              <a:ext cx="784745" cy="963616"/>
            </a:xfrm>
            <a:prstGeom prst="rightArrow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953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P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0" name="Right Arrow 59"/>
            <p:cNvSpPr/>
            <p:nvPr/>
          </p:nvSpPr>
          <p:spPr bwMode="auto">
            <a:xfrm rot="16200000">
              <a:off x="4388486" y="2839710"/>
              <a:ext cx="784747" cy="963617"/>
            </a:xfrm>
            <a:prstGeom prst="rightArrow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953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P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61819" y="2536773"/>
              <a:ext cx="957625" cy="8125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10000"/>
                </a:lnSpc>
                <a:spcAft>
                  <a:spcPts val="500"/>
                </a:spcAft>
              </a:pPr>
              <a:r>
                <a:rPr lang="es-MX" sz="4800" b="1" dirty="0" smtClean="0">
                  <a:solidFill>
                    <a:srgbClr val="C00000"/>
                  </a:solidFill>
                </a:rPr>
                <a:t>X3</a:t>
              </a: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1937986" y="3881576"/>
            <a:ext cx="5227092" cy="15501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  <a:spcAft>
                <a:spcPts val="500"/>
              </a:spcAft>
            </a:pPr>
            <a:r>
              <a:rPr lang="es-MX" sz="2400" dirty="0" smtClean="0"/>
              <a:t>El mercado crecerá de </a:t>
            </a:r>
          </a:p>
          <a:p>
            <a:pPr algn="ctr">
              <a:lnSpc>
                <a:spcPct val="110000"/>
              </a:lnSpc>
              <a:spcAft>
                <a:spcPts val="500"/>
              </a:spcAft>
            </a:pPr>
            <a:r>
              <a:rPr lang="es-MX" sz="2800" b="1" i="1" dirty="0" smtClean="0"/>
              <a:t>US $ 300.000 </a:t>
            </a:r>
            <a:r>
              <a:rPr lang="es-MX" sz="2400" dirty="0" err="1" smtClean="0"/>
              <a:t>Mill</a:t>
            </a:r>
            <a:r>
              <a:rPr lang="es-MX" sz="2400" dirty="0" smtClean="0"/>
              <a:t> en 2015 a</a:t>
            </a:r>
          </a:p>
          <a:p>
            <a:pPr algn="ctr">
              <a:lnSpc>
                <a:spcPct val="110000"/>
              </a:lnSpc>
              <a:spcAft>
                <a:spcPts val="500"/>
              </a:spcAft>
            </a:pPr>
            <a:r>
              <a:rPr lang="es-MX" sz="3200" b="1" i="1" dirty="0" smtClean="0"/>
              <a:t>US $ 900.000 </a:t>
            </a:r>
            <a:r>
              <a:rPr lang="es-MX" sz="2400" dirty="0" err="1" smtClean="0"/>
              <a:t>Mill</a:t>
            </a:r>
            <a:r>
              <a:rPr lang="es-MX" sz="2400" dirty="0" smtClean="0"/>
              <a:t> en 2.020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44549" y="0"/>
            <a:ext cx="2307265" cy="30834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A" sz="1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59407" y="1269242"/>
            <a:ext cx="5965200" cy="545910"/>
          </a:xfrm>
          <a:prstGeom prst="roundRect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Datos sobre </a:t>
            </a:r>
            <a:r>
              <a:rPr kumimoji="0" lang="es-MX" sz="16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</a:rPr>
              <a:t>eComm</a:t>
            </a:r>
            <a:r>
              <a:rPr kumimoji="0" lang="es-MX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a nivel Global</a:t>
            </a:r>
            <a:endParaRPr kumimoji="0" lang="es-PA" sz="160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4" name="Title 9"/>
          <p:cNvSpPr>
            <a:spLocks noGrp="1"/>
          </p:cNvSpPr>
          <p:nvPr>
            <p:ph type="title"/>
          </p:nvPr>
        </p:nvSpPr>
        <p:spPr>
          <a:xfrm>
            <a:off x="414000" y="201600"/>
            <a:ext cx="5305864" cy="712800"/>
          </a:xfrm>
        </p:spPr>
        <p:txBody>
          <a:bodyPr/>
          <a:lstStyle/>
          <a:p>
            <a:r>
              <a:rPr lang="es-PA" b="1" i="1" dirty="0"/>
              <a:t>El </a:t>
            </a:r>
            <a:r>
              <a:rPr lang="es-PA" b="1" i="1" dirty="0" err="1"/>
              <a:t>eComm</a:t>
            </a:r>
            <a:r>
              <a:rPr lang="es-PA" b="1" i="1" dirty="0"/>
              <a:t> Internacional</a:t>
            </a:r>
            <a:br>
              <a:rPr lang="es-PA" b="1" i="1" dirty="0"/>
            </a:br>
            <a:r>
              <a:rPr lang="es-PA" sz="1600" i="1" dirty="0"/>
              <a:t>La opción de mayor crecimiento para el sector </a:t>
            </a:r>
            <a:r>
              <a:rPr lang="es-PA" sz="1600" i="1" dirty="0" err="1" smtClean="0"/>
              <a:t>Retail</a:t>
            </a:r>
            <a:r>
              <a:rPr lang="es-PA" sz="1600" i="1" dirty="0" smtClean="0"/>
              <a:t> </a:t>
            </a:r>
            <a:endParaRPr lang="es-PA" sz="1600" i="1" dirty="0"/>
          </a:p>
        </p:txBody>
      </p:sp>
    </p:spTree>
    <p:extLst>
      <p:ext uri="{BB962C8B-B14F-4D97-AF65-F5344CB8AC3E}">
        <p14:creationId xmlns:p14="http://schemas.microsoft.com/office/powerpoint/2010/main" val="424062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 bwMode="auto">
          <a:xfrm>
            <a:off x="2006227" y="2156348"/>
            <a:ext cx="5227092" cy="3563288"/>
          </a:xfrm>
          <a:prstGeom prst="roundRect">
            <a:avLst>
              <a:gd name="adj" fmla="val 6667"/>
            </a:avLst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A" sz="1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418888" y="2363103"/>
            <a:ext cx="2401770" cy="1231622"/>
            <a:chOff x="3136702" y="2363103"/>
            <a:chExt cx="2401770" cy="1231622"/>
          </a:xfrm>
        </p:grpSpPr>
        <p:sp>
          <p:nvSpPr>
            <p:cNvPr id="8" name="Right Arrow 7"/>
            <p:cNvSpPr/>
            <p:nvPr/>
          </p:nvSpPr>
          <p:spPr bwMode="auto">
            <a:xfrm rot="16200000">
              <a:off x="4638472" y="2543103"/>
              <a:ext cx="1080000" cy="720000"/>
            </a:xfrm>
            <a:prstGeom prst="rightArrow">
              <a:avLst/>
            </a:prstGeom>
            <a:solidFill>
              <a:srgbClr val="D4051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953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P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0" name="Right Arrow 59"/>
            <p:cNvSpPr/>
            <p:nvPr/>
          </p:nvSpPr>
          <p:spPr bwMode="auto">
            <a:xfrm rot="16200000">
              <a:off x="4297656" y="2813103"/>
              <a:ext cx="540000" cy="720000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953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P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136702" y="2751481"/>
              <a:ext cx="957625" cy="8432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10000"/>
                </a:lnSpc>
                <a:spcAft>
                  <a:spcPts val="500"/>
                </a:spcAft>
              </a:pPr>
              <a:r>
                <a:rPr lang="es-MX" sz="5400" b="1" dirty="0" smtClean="0">
                  <a:solidFill>
                    <a:srgbClr val="C00000"/>
                  </a:solidFill>
                </a:rPr>
                <a:t>X2</a:t>
              </a: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2458883" y="3853031"/>
            <a:ext cx="4337706" cy="16507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  <a:spcAft>
                <a:spcPts val="500"/>
              </a:spcAft>
            </a:pPr>
            <a:r>
              <a:rPr lang="es-MX" sz="3200" dirty="0" smtClean="0"/>
              <a:t>El </a:t>
            </a:r>
            <a:r>
              <a:rPr lang="es-MX" sz="3200" b="1" i="1" dirty="0" smtClean="0"/>
              <a:t>Internacional</a:t>
            </a:r>
            <a:r>
              <a:rPr lang="es-MX" sz="3200" dirty="0" smtClean="0"/>
              <a:t> crece </a:t>
            </a:r>
            <a:r>
              <a:rPr lang="es-MX" sz="3600" b="1" i="1" dirty="0" smtClean="0"/>
              <a:t>2</a:t>
            </a:r>
            <a:r>
              <a:rPr lang="es-MX" sz="3200" dirty="0" smtClean="0"/>
              <a:t> veces Más </a:t>
            </a:r>
            <a:r>
              <a:rPr lang="es-MX" sz="3200" dirty="0"/>
              <a:t>R</a:t>
            </a:r>
            <a:r>
              <a:rPr lang="es-MX" sz="3200" dirty="0" smtClean="0"/>
              <a:t>ápido que el </a:t>
            </a:r>
            <a:r>
              <a:rPr lang="es-MX" sz="3200" b="1" i="1" dirty="0" smtClean="0"/>
              <a:t>Nacional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44549" y="0"/>
            <a:ext cx="2307265" cy="30834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A" sz="1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59407" y="1269242"/>
            <a:ext cx="5965200" cy="545910"/>
          </a:xfrm>
          <a:prstGeom prst="roundRect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Datos sobre </a:t>
            </a:r>
            <a:r>
              <a:rPr kumimoji="0" lang="es-MX" sz="16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</a:rPr>
              <a:t>eComm</a:t>
            </a:r>
            <a:r>
              <a:rPr kumimoji="0" lang="es-MX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a nivel Global</a:t>
            </a:r>
            <a:endParaRPr kumimoji="0" lang="es-PA" sz="160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5" name="Title 9"/>
          <p:cNvSpPr>
            <a:spLocks noGrp="1"/>
          </p:cNvSpPr>
          <p:nvPr>
            <p:ph type="title"/>
          </p:nvPr>
        </p:nvSpPr>
        <p:spPr>
          <a:xfrm>
            <a:off x="414000" y="201600"/>
            <a:ext cx="5305864" cy="712800"/>
          </a:xfrm>
        </p:spPr>
        <p:txBody>
          <a:bodyPr/>
          <a:lstStyle/>
          <a:p>
            <a:r>
              <a:rPr lang="es-PA" b="1" i="1" dirty="0"/>
              <a:t>El </a:t>
            </a:r>
            <a:r>
              <a:rPr lang="es-PA" b="1" i="1" dirty="0" err="1"/>
              <a:t>eComm</a:t>
            </a:r>
            <a:r>
              <a:rPr lang="es-PA" b="1" i="1" dirty="0"/>
              <a:t> Internacional</a:t>
            </a:r>
            <a:br>
              <a:rPr lang="es-PA" b="1" i="1" dirty="0"/>
            </a:br>
            <a:r>
              <a:rPr lang="es-PA" sz="1600" i="1" dirty="0"/>
              <a:t>La opción de mayor crecimiento para el sector </a:t>
            </a:r>
            <a:r>
              <a:rPr lang="es-PA" sz="1600" i="1" dirty="0" err="1" smtClean="0"/>
              <a:t>Retail</a:t>
            </a:r>
            <a:r>
              <a:rPr lang="es-PA" sz="1600" i="1" dirty="0" smtClean="0"/>
              <a:t> </a:t>
            </a:r>
            <a:endParaRPr lang="es-PA" sz="1600" i="1" dirty="0"/>
          </a:p>
        </p:txBody>
      </p:sp>
    </p:spTree>
    <p:extLst>
      <p:ext uri="{BB962C8B-B14F-4D97-AF65-F5344CB8AC3E}">
        <p14:creationId xmlns:p14="http://schemas.microsoft.com/office/powerpoint/2010/main" val="138763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 bwMode="auto">
          <a:xfrm>
            <a:off x="1992579" y="2156348"/>
            <a:ext cx="5227092" cy="3563288"/>
          </a:xfrm>
          <a:prstGeom prst="roundRect">
            <a:avLst>
              <a:gd name="adj" fmla="val 6667"/>
            </a:avLst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A" sz="1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ight Arrow 7"/>
          <p:cNvSpPr/>
          <p:nvPr/>
        </p:nvSpPr>
        <p:spPr bwMode="auto">
          <a:xfrm rot="16200000">
            <a:off x="5505088" y="3283291"/>
            <a:ext cx="2166747" cy="989464"/>
          </a:xfrm>
          <a:prstGeom prst="rightArrow">
            <a:avLst/>
          </a:prstGeom>
          <a:solidFill>
            <a:srgbClr val="D4051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A" sz="1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599901" y="2694649"/>
            <a:ext cx="3357349" cy="24685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  <a:spcAft>
                <a:spcPts val="500"/>
              </a:spcAft>
            </a:pPr>
            <a:r>
              <a:rPr lang="es-MX" sz="2800" dirty="0" smtClean="0"/>
              <a:t>El </a:t>
            </a:r>
            <a:r>
              <a:rPr lang="es-MX" sz="3600" b="1" i="1" dirty="0" smtClean="0">
                <a:solidFill>
                  <a:srgbClr val="C00000"/>
                </a:solidFill>
              </a:rPr>
              <a:t>71% </a:t>
            </a:r>
            <a:r>
              <a:rPr lang="es-MX" sz="2800" dirty="0" smtClean="0"/>
              <a:t>de Tiendas Online esperan que su cuota de venta </a:t>
            </a:r>
            <a:r>
              <a:rPr lang="es-MX" sz="2800" b="1" i="1" dirty="0" smtClean="0"/>
              <a:t>Internacional </a:t>
            </a:r>
            <a:r>
              <a:rPr lang="es-MX" sz="2800" dirty="0" smtClean="0"/>
              <a:t>aumente en el futuro</a:t>
            </a:r>
            <a:endParaRPr lang="es-MX" sz="2800" b="1" i="1" dirty="0" smtClean="0"/>
          </a:p>
        </p:txBody>
      </p:sp>
      <p:sp>
        <p:nvSpPr>
          <p:cNvPr id="12" name="Rectangle 11"/>
          <p:cNvSpPr/>
          <p:nvPr/>
        </p:nvSpPr>
        <p:spPr bwMode="auto">
          <a:xfrm>
            <a:off x="244549" y="0"/>
            <a:ext cx="2307265" cy="30834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A" sz="1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59407" y="1269242"/>
            <a:ext cx="5965200" cy="545910"/>
          </a:xfrm>
          <a:prstGeom prst="roundRect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Datos sobre </a:t>
            </a:r>
            <a:r>
              <a:rPr kumimoji="0" lang="es-MX" sz="16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</a:rPr>
              <a:t>eComm</a:t>
            </a:r>
            <a:r>
              <a:rPr kumimoji="0" lang="es-MX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a nivel Global</a:t>
            </a:r>
            <a:endParaRPr kumimoji="0" lang="es-PA" sz="160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3" name="Title 9"/>
          <p:cNvSpPr>
            <a:spLocks noGrp="1"/>
          </p:cNvSpPr>
          <p:nvPr>
            <p:ph type="title"/>
          </p:nvPr>
        </p:nvSpPr>
        <p:spPr>
          <a:xfrm>
            <a:off x="414000" y="201600"/>
            <a:ext cx="5305864" cy="712800"/>
          </a:xfrm>
        </p:spPr>
        <p:txBody>
          <a:bodyPr/>
          <a:lstStyle/>
          <a:p>
            <a:r>
              <a:rPr lang="es-PA" b="1" i="1" dirty="0"/>
              <a:t>El </a:t>
            </a:r>
            <a:r>
              <a:rPr lang="es-PA" b="1" i="1" dirty="0" err="1"/>
              <a:t>eComm</a:t>
            </a:r>
            <a:r>
              <a:rPr lang="es-PA" b="1" i="1" dirty="0"/>
              <a:t> Internacional</a:t>
            </a:r>
            <a:br>
              <a:rPr lang="es-PA" b="1" i="1" dirty="0"/>
            </a:br>
            <a:r>
              <a:rPr lang="es-PA" sz="1600" i="1" dirty="0"/>
              <a:t>La opción de mayor crecimiento para el sector </a:t>
            </a:r>
            <a:r>
              <a:rPr lang="es-PA" sz="1600" i="1" dirty="0" err="1" smtClean="0"/>
              <a:t>Retail</a:t>
            </a:r>
            <a:r>
              <a:rPr lang="es-PA" sz="1600" i="1" dirty="0" smtClean="0"/>
              <a:t> </a:t>
            </a:r>
            <a:endParaRPr lang="es-PA" sz="1600" i="1" dirty="0"/>
          </a:p>
        </p:txBody>
      </p:sp>
    </p:spTree>
    <p:extLst>
      <p:ext uri="{BB962C8B-B14F-4D97-AF65-F5344CB8AC3E}">
        <p14:creationId xmlns:p14="http://schemas.microsoft.com/office/powerpoint/2010/main" val="218770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 bwMode="auto">
          <a:xfrm>
            <a:off x="1501254" y="2156348"/>
            <a:ext cx="6209742" cy="3563288"/>
          </a:xfrm>
          <a:prstGeom prst="roundRect">
            <a:avLst>
              <a:gd name="adj" fmla="val 6667"/>
            </a:avLst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A" sz="1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708242" y="2210836"/>
            <a:ext cx="3357349" cy="35209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  <a:spcAft>
                <a:spcPts val="500"/>
              </a:spcAft>
            </a:pPr>
            <a:r>
              <a:rPr lang="es-MX" sz="2800" dirty="0" smtClean="0"/>
              <a:t>USA, Reino Unido y China representan el </a:t>
            </a:r>
            <a:r>
              <a:rPr lang="es-MX" sz="3600" b="1" i="1" dirty="0" smtClean="0">
                <a:solidFill>
                  <a:srgbClr val="C00000"/>
                </a:solidFill>
              </a:rPr>
              <a:t>60%</a:t>
            </a:r>
            <a:r>
              <a:rPr lang="es-MX" sz="3200" b="1" i="1" dirty="0" smtClean="0">
                <a:solidFill>
                  <a:srgbClr val="C00000"/>
                </a:solidFill>
              </a:rPr>
              <a:t> </a:t>
            </a:r>
            <a:r>
              <a:rPr lang="es-MX" sz="2800" dirty="0" smtClean="0"/>
              <a:t>de toda la oferta </a:t>
            </a:r>
            <a:r>
              <a:rPr lang="es-MX" sz="2800" dirty="0" err="1" smtClean="0"/>
              <a:t>eComm</a:t>
            </a:r>
            <a:r>
              <a:rPr lang="es-MX" sz="2800" dirty="0" smtClean="0"/>
              <a:t> internacional pero sólo alrededor del </a:t>
            </a:r>
            <a:r>
              <a:rPr lang="es-MX" sz="3200" b="1" i="1" dirty="0" smtClean="0">
                <a:solidFill>
                  <a:srgbClr val="C00000"/>
                </a:solidFill>
              </a:rPr>
              <a:t>30% </a:t>
            </a:r>
            <a:r>
              <a:rPr lang="es-MX" sz="2800" dirty="0" smtClean="0"/>
              <a:t>de la demanda</a:t>
            </a:r>
            <a:endParaRPr lang="es-MX" sz="2800" b="1" i="1" dirty="0" smtClean="0"/>
          </a:p>
        </p:txBody>
      </p:sp>
      <p:pic>
        <p:nvPicPr>
          <p:cNvPr id="115714" name="Picture 2" descr="C:\Users\santimar\Desktop\b99302e5e4d36d7a4af5bf6f1758300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1" t="10451" r="11189" b="10982"/>
          <a:stretch/>
        </p:blipFill>
        <p:spPr bwMode="auto">
          <a:xfrm>
            <a:off x="5232353" y="2699039"/>
            <a:ext cx="2451338" cy="246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 bwMode="auto">
          <a:xfrm>
            <a:off x="244549" y="0"/>
            <a:ext cx="2307265" cy="30834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A" sz="1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59407" y="1269242"/>
            <a:ext cx="5965200" cy="545910"/>
          </a:xfrm>
          <a:prstGeom prst="roundRect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Datos sobre </a:t>
            </a:r>
            <a:r>
              <a:rPr kumimoji="0" lang="es-MX" sz="16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</a:rPr>
              <a:t>eComm</a:t>
            </a:r>
            <a:r>
              <a:rPr kumimoji="0" lang="es-MX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a nivel Global</a:t>
            </a:r>
            <a:endParaRPr kumimoji="0" lang="es-PA" sz="160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3" name="Title 9"/>
          <p:cNvSpPr>
            <a:spLocks noGrp="1"/>
          </p:cNvSpPr>
          <p:nvPr>
            <p:ph type="title"/>
          </p:nvPr>
        </p:nvSpPr>
        <p:spPr>
          <a:xfrm>
            <a:off x="414000" y="201600"/>
            <a:ext cx="5305864" cy="712800"/>
          </a:xfrm>
        </p:spPr>
        <p:txBody>
          <a:bodyPr/>
          <a:lstStyle/>
          <a:p>
            <a:r>
              <a:rPr lang="es-PA" b="1" i="1" dirty="0"/>
              <a:t>El </a:t>
            </a:r>
            <a:r>
              <a:rPr lang="es-PA" b="1" i="1" dirty="0" err="1"/>
              <a:t>eComm</a:t>
            </a:r>
            <a:r>
              <a:rPr lang="es-PA" b="1" i="1" dirty="0"/>
              <a:t> Internacional</a:t>
            </a:r>
            <a:br>
              <a:rPr lang="es-PA" b="1" i="1" dirty="0"/>
            </a:br>
            <a:r>
              <a:rPr lang="es-PA" sz="1600" i="1" dirty="0"/>
              <a:t>La opción de mayor crecimiento para el sector </a:t>
            </a:r>
            <a:r>
              <a:rPr lang="es-PA" sz="1600" i="1" dirty="0" err="1" smtClean="0"/>
              <a:t>Retail</a:t>
            </a:r>
            <a:r>
              <a:rPr lang="es-PA" sz="1600" i="1" dirty="0" smtClean="0"/>
              <a:t> </a:t>
            </a:r>
            <a:endParaRPr lang="es-PA" sz="1600" i="1" dirty="0"/>
          </a:p>
        </p:txBody>
      </p:sp>
    </p:spTree>
    <p:extLst>
      <p:ext uri="{BB962C8B-B14F-4D97-AF65-F5344CB8AC3E}">
        <p14:creationId xmlns:p14="http://schemas.microsoft.com/office/powerpoint/2010/main" val="319481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C:\Users\santimar\Desktop\ecommerce-png-e-commerc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93" t="5610" r="8006" b="7142"/>
          <a:stretch/>
        </p:blipFill>
        <p:spPr bwMode="auto">
          <a:xfrm>
            <a:off x="5138244" y="2905126"/>
            <a:ext cx="2364470" cy="183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 bwMode="auto">
          <a:xfrm>
            <a:off x="1676400" y="2156348"/>
            <a:ext cx="5859450" cy="3563288"/>
          </a:xfrm>
          <a:prstGeom prst="roundRect">
            <a:avLst>
              <a:gd name="adj" fmla="val 6667"/>
            </a:avLst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A" sz="1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754454" y="2448353"/>
            <a:ext cx="3418754" cy="30049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  <a:spcAft>
                <a:spcPts val="500"/>
              </a:spcAft>
            </a:pPr>
            <a:r>
              <a:rPr lang="es-MX" sz="3200" b="1" i="1" dirty="0" smtClean="0">
                <a:solidFill>
                  <a:srgbClr val="C00000"/>
                </a:solidFill>
              </a:rPr>
              <a:t>20% </a:t>
            </a:r>
            <a:r>
              <a:rPr lang="es-MX" sz="2800" dirty="0" smtClean="0"/>
              <a:t>de las transacciones </a:t>
            </a:r>
            <a:r>
              <a:rPr lang="es-MX" sz="3200" b="1" i="1" dirty="0" smtClean="0">
                <a:solidFill>
                  <a:srgbClr val="C00000"/>
                </a:solidFill>
              </a:rPr>
              <a:t>Internacionales</a:t>
            </a:r>
            <a:r>
              <a:rPr lang="es-MX" sz="2800" dirty="0" smtClean="0"/>
              <a:t> tienen un carrito de compras con un valor superior a </a:t>
            </a:r>
            <a:r>
              <a:rPr lang="es-MX" sz="3200" b="1" i="1" dirty="0" smtClean="0">
                <a:solidFill>
                  <a:srgbClr val="C00000"/>
                </a:solidFill>
              </a:rPr>
              <a:t>US $ 200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44549" y="0"/>
            <a:ext cx="2307265" cy="30834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A" sz="14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59407" y="1269242"/>
            <a:ext cx="5965200" cy="545910"/>
          </a:xfrm>
          <a:prstGeom prst="roundRect">
            <a:avLst/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Datos sobre </a:t>
            </a:r>
            <a:r>
              <a:rPr kumimoji="0" lang="es-MX" sz="16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</a:rPr>
              <a:t>eComm</a:t>
            </a:r>
            <a:r>
              <a:rPr kumimoji="0" lang="es-MX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a nivel Global</a:t>
            </a:r>
            <a:endParaRPr kumimoji="0" lang="es-PA" sz="160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3" name="Title 9"/>
          <p:cNvSpPr>
            <a:spLocks noGrp="1"/>
          </p:cNvSpPr>
          <p:nvPr>
            <p:ph type="title"/>
          </p:nvPr>
        </p:nvSpPr>
        <p:spPr>
          <a:xfrm>
            <a:off x="414000" y="201600"/>
            <a:ext cx="5305864" cy="712800"/>
          </a:xfrm>
        </p:spPr>
        <p:txBody>
          <a:bodyPr/>
          <a:lstStyle/>
          <a:p>
            <a:r>
              <a:rPr lang="es-PA" b="1" i="1" dirty="0"/>
              <a:t>El </a:t>
            </a:r>
            <a:r>
              <a:rPr lang="es-PA" b="1" i="1" dirty="0" err="1"/>
              <a:t>eComm</a:t>
            </a:r>
            <a:r>
              <a:rPr lang="es-PA" b="1" i="1" dirty="0"/>
              <a:t> Internacional</a:t>
            </a:r>
            <a:br>
              <a:rPr lang="es-PA" b="1" i="1" dirty="0"/>
            </a:br>
            <a:r>
              <a:rPr lang="es-PA" sz="1600" i="1" dirty="0"/>
              <a:t>La opción de mayor crecimiento para el sector </a:t>
            </a:r>
            <a:r>
              <a:rPr lang="es-PA" sz="1600" i="1" dirty="0" err="1" smtClean="0"/>
              <a:t>Retail</a:t>
            </a:r>
            <a:r>
              <a:rPr lang="es-PA" sz="1600" i="1" dirty="0" smtClean="0"/>
              <a:t> </a:t>
            </a:r>
            <a:endParaRPr lang="es-PA" sz="1600" i="1" dirty="0"/>
          </a:p>
        </p:txBody>
      </p:sp>
    </p:spTree>
    <p:extLst>
      <p:ext uri="{BB962C8B-B14F-4D97-AF65-F5344CB8AC3E}">
        <p14:creationId xmlns:p14="http://schemas.microsoft.com/office/powerpoint/2010/main" val="250148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HL_PPT_4x3">
  <a:themeElements>
    <a:clrScheme name="hyperlinks">
      <a:dk1>
        <a:srgbClr val="000000"/>
      </a:dk1>
      <a:lt1>
        <a:srgbClr val="FFFFFF"/>
      </a:lt1>
      <a:dk2>
        <a:srgbClr val="B2B2B2"/>
      </a:dk2>
      <a:lt2>
        <a:srgbClr val="DADADA"/>
      </a:lt2>
      <a:accent1>
        <a:srgbClr val="969696"/>
      </a:accent1>
      <a:accent2>
        <a:srgbClr val="696969"/>
      </a:accent2>
      <a:accent3>
        <a:srgbClr val="FFCC00"/>
      </a:accent3>
      <a:accent4>
        <a:srgbClr val="D40511"/>
      </a:accent4>
      <a:accent5>
        <a:srgbClr val="EAEAEA"/>
      </a:accent5>
      <a:accent6>
        <a:srgbClr val="F8F8F8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 Klassisch 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36000" rIns="36000" bIns="36000" numCol="1" rtlCol="0" anchor="t" anchorCtr="0" compatLnSpc="1">
        <a:prstTxWarp prst="textNoShape">
          <a:avLst/>
        </a:prstTxWarp>
      </a:bodyPr>
      <a:lstStyle>
        <a:defPPr marL="0" marR="0" indent="0" algn="l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</a:defRPr>
        </a:defPPr>
      </a:lstStyle>
    </a:spDef>
    <a:lnDef>
      <a:spPr bwMode="auto">
        <a:solidFill>
          <a:schemeClr val="bg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/>
        </a:ln>
        <a:effectLst/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0000"/>
          </a:lnSpc>
          <a:spcAft>
            <a:spcPts val="500"/>
          </a:spcAft>
          <a:defRPr sz="1400" dirty="0" err="1" smtClean="0"/>
        </a:defPPr>
      </a:lstStyle>
    </a:txDef>
  </a:objectDefaults>
  <a:extraClrSchemeLst>
    <a:extraClrScheme>
      <a:clrScheme name="DPDHL_2010_color_scheme">
        <a:dk1>
          <a:srgbClr val="000000"/>
        </a:dk1>
        <a:lt1>
          <a:srgbClr val="FFFFFF"/>
        </a:lt1>
        <a:dk2>
          <a:srgbClr val="B2B2B2"/>
        </a:dk2>
        <a:lt2>
          <a:srgbClr val="DADADA"/>
        </a:lt2>
        <a:accent1>
          <a:srgbClr val="969696"/>
        </a:accent1>
        <a:accent2>
          <a:srgbClr val="696969"/>
        </a:accent2>
        <a:accent3>
          <a:srgbClr val="FFCC00"/>
        </a:accent3>
        <a:accent4>
          <a:srgbClr val="D40511"/>
        </a:accent4>
        <a:accent5>
          <a:srgbClr val="EAEAEA"/>
        </a:accent5>
        <a:accent6>
          <a:srgbClr val="F8F8F8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100% Postyellow">
      <a:srgbClr val="FFCC00"/>
    </a:custClr>
    <a:custClr name="70% Postyellow">
      <a:srgbClr val="FFDB4C"/>
    </a:custClr>
    <a:custClr name="45% Postyellow">
      <a:srgbClr val="FFE88C"/>
    </a:custClr>
    <a:custClr name="20% Postyellow">
      <a:srgbClr val="FFF5CC"/>
    </a:custClr>
    <a:custClr name="None">
      <a:srgbClr val="FFFFFF"/>
    </a:custClr>
    <a:custClr name="DHL Red">
      <a:srgbClr val="D40511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Black">
      <a:srgbClr val="000000"/>
    </a:custClr>
    <a:custClr name="60% Black">
      <a:srgbClr val="666666"/>
    </a:custClr>
    <a:custClr name="40% Black">
      <a:srgbClr val="999999"/>
    </a:custClr>
    <a:custClr name="25% Black">
      <a:srgbClr val="BFBFBF"/>
    </a:custClr>
    <a:custClr name="8% Black">
      <a:srgbClr val="E4E4E4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</a:custClrLst>
  <a:extLst>
    <a:ext uri="{05A4C25C-085E-4340-85A3-A5531E510DB2}">
      <thm15:themeFamily xmlns:thm15="http://schemas.microsoft.com/office/thememl/2012/main" xmlns="" name="DHL_PPT_4x3.potx" id="{7C8E855B-1EA4-441A-AFE6-4FD2703896F2}" vid="{0DB52780-A2CB-4DDD-9737-1BA74DDF94EA}"/>
    </a:ext>
  </a:extLst>
</a:theme>
</file>

<file path=ppt/theme/theme2.xml><?xml version="1.0" encoding="utf-8"?>
<a:theme xmlns:a="http://schemas.openxmlformats.org/drawingml/2006/main" name="1_DHL_PPT_4x3">
  <a:themeElements>
    <a:clrScheme name="hyperlinks">
      <a:dk1>
        <a:srgbClr val="000000"/>
      </a:dk1>
      <a:lt1>
        <a:srgbClr val="FFFFFF"/>
      </a:lt1>
      <a:dk2>
        <a:srgbClr val="B2B2B2"/>
      </a:dk2>
      <a:lt2>
        <a:srgbClr val="DADADA"/>
      </a:lt2>
      <a:accent1>
        <a:srgbClr val="969696"/>
      </a:accent1>
      <a:accent2>
        <a:srgbClr val="696969"/>
      </a:accent2>
      <a:accent3>
        <a:srgbClr val="FFCC00"/>
      </a:accent3>
      <a:accent4>
        <a:srgbClr val="D40511"/>
      </a:accent4>
      <a:accent5>
        <a:srgbClr val="EAEAEA"/>
      </a:accent5>
      <a:accent6>
        <a:srgbClr val="F8F8F8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 Klassisch 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36000" rIns="36000" bIns="36000" numCol="1" rtlCol="0" anchor="t" anchorCtr="0" compatLnSpc="1">
        <a:prstTxWarp prst="textNoShape">
          <a:avLst/>
        </a:prstTxWarp>
      </a:bodyPr>
      <a:lstStyle>
        <a:defPPr marL="0" marR="0" indent="0" algn="l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</a:defRPr>
        </a:defPPr>
      </a:lstStyle>
    </a:spDef>
    <a:lnDef>
      <a:spPr bwMode="auto">
        <a:solidFill>
          <a:schemeClr val="bg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/>
        </a:ln>
        <a:effectLst/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0000"/>
          </a:lnSpc>
          <a:spcAft>
            <a:spcPts val="500"/>
          </a:spcAft>
          <a:defRPr sz="1400" dirty="0" err="1" smtClean="0"/>
        </a:defPPr>
      </a:lstStyle>
    </a:txDef>
  </a:objectDefaults>
  <a:extraClrSchemeLst>
    <a:extraClrScheme>
      <a:clrScheme name="DPDHL_2010_color_scheme">
        <a:dk1>
          <a:srgbClr val="000000"/>
        </a:dk1>
        <a:lt1>
          <a:srgbClr val="FFFFFF"/>
        </a:lt1>
        <a:dk2>
          <a:srgbClr val="B2B2B2"/>
        </a:dk2>
        <a:lt2>
          <a:srgbClr val="DADADA"/>
        </a:lt2>
        <a:accent1>
          <a:srgbClr val="969696"/>
        </a:accent1>
        <a:accent2>
          <a:srgbClr val="696969"/>
        </a:accent2>
        <a:accent3>
          <a:srgbClr val="FFCC00"/>
        </a:accent3>
        <a:accent4>
          <a:srgbClr val="D40511"/>
        </a:accent4>
        <a:accent5>
          <a:srgbClr val="EAEAEA"/>
        </a:accent5>
        <a:accent6>
          <a:srgbClr val="F8F8F8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100% Postyellow">
      <a:srgbClr val="FFCC00"/>
    </a:custClr>
    <a:custClr name="70% Postyellow">
      <a:srgbClr val="FFDB4C"/>
    </a:custClr>
    <a:custClr name="45% Postyellow">
      <a:srgbClr val="FFE88C"/>
    </a:custClr>
    <a:custClr name="20% Postyellow">
      <a:srgbClr val="FFF5CC"/>
    </a:custClr>
    <a:custClr name="None">
      <a:srgbClr val="FFFFFF"/>
    </a:custClr>
    <a:custClr name="DHL Red">
      <a:srgbClr val="D40511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Black">
      <a:srgbClr val="000000"/>
    </a:custClr>
    <a:custClr name="60% Black">
      <a:srgbClr val="666666"/>
    </a:custClr>
    <a:custClr name="40% Black">
      <a:srgbClr val="999999"/>
    </a:custClr>
    <a:custClr name="25% Black">
      <a:srgbClr val="BFBFBF"/>
    </a:custClr>
    <a:custClr name="8% Black">
      <a:srgbClr val="E4E4E4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</a:custClrLst>
  <a:extLst>
    <a:ext uri="{05A4C25C-085E-4340-85A3-A5531E510DB2}">
      <thm15:themeFamily xmlns:thm15="http://schemas.microsoft.com/office/thememl/2012/main" xmlns="" name="DHL_PPT_4x3.potx" id="{7C8E855B-1EA4-441A-AFE6-4FD2703896F2}" vid="{0DB52780-A2CB-4DDD-9737-1BA74DDF94EA}"/>
    </a:ext>
  </a:extLst>
</a:theme>
</file>

<file path=ppt/theme/theme3.xml><?xml version="1.0" encoding="utf-8"?>
<a:theme xmlns:a="http://schemas.openxmlformats.org/drawingml/2006/main" name="Larissa-Design">
  <a:themeElements>
    <a:clrScheme name="DPDHL_Template">
      <a:dk1>
        <a:srgbClr val="000000"/>
      </a:dk1>
      <a:lt1>
        <a:srgbClr val="FFFFFF"/>
      </a:lt1>
      <a:dk2>
        <a:srgbClr val="B2B2B2"/>
      </a:dk2>
      <a:lt2>
        <a:srgbClr val="DADADA"/>
      </a:lt2>
      <a:accent1>
        <a:srgbClr val="969696"/>
      </a:accent1>
      <a:accent2>
        <a:srgbClr val="696969"/>
      </a:accent2>
      <a:accent3>
        <a:srgbClr val="FFCC00"/>
      </a:accent3>
      <a:accent4>
        <a:srgbClr val="D40511"/>
      </a:accent4>
      <a:accent5>
        <a:srgbClr val="EAEAEA"/>
      </a:accent5>
      <a:accent6>
        <a:srgbClr val="F8F8F8"/>
      </a:accent6>
      <a:hlink>
        <a:srgbClr val="FFCC00"/>
      </a:hlink>
      <a:folHlink>
        <a:srgbClr val="D40511"/>
      </a:folHlink>
    </a:clrScheme>
    <a:fontScheme name="DPDHL PowerPoint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DPDHL_Template">
      <a:dk1>
        <a:srgbClr val="000000"/>
      </a:dk1>
      <a:lt1>
        <a:srgbClr val="FFFFFF"/>
      </a:lt1>
      <a:dk2>
        <a:srgbClr val="B2B2B2"/>
      </a:dk2>
      <a:lt2>
        <a:srgbClr val="DADADA"/>
      </a:lt2>
      <a:accent1>
        <a:srgbClr val="969696"/>
      </a:accent1>
      <a:accent2>
        <a:srgbClr val="696969"/>
      </a:accent2>
      <a:accent3>
        <a:srgbClr val="FFCC00"/>
      </a:accent3>
      <a:accent4>
        <a:srgbClr val="D40511"/>
      </a:accent4>
      <a:accent5>
        <a:srgbClr val="EAEAEA"/>
      </a:accent5>
      <a:accent6>
        <a:srgbClr val="F8F8F8"/>
      </a:accent6>
      <a:hlink>
        <a:srgbClr val="FFCC00"/>
      </a:hlink>
      <a:folHlink>
        <a:srgbClr val="D40511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DHL_PPT_4x3</Template>
  <TotalTime>32334</TotalTime>
  <Words>810</Words>
  <Application>Microsoft Office PowerPoint</Application>
  <PresentationFormat>Presentación en pantalla (4:3)</PresentationFormat>
  <Paragraphs>134</Paragraphs>
  <Slides>20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3" baseType="lpstr">
      <vt:lpstr>DHL_PPT_4x3</vt:lpstr>
      <vt:lpstr>1_DHL_PPT_4x3</vt:lpstr>
      <vt:lpstr>think-cell Folie</vt:lpstr>
      <vt:lpstr>Presentación de PowerPoint</vt:lpstr>
      <vt:lpstr>El eComm Internacional La opción de mayor crecimiento para el sector Retail </vt:lpstr>
      <vt:lpstr>El eComm Internacional La opción de mayor crecimiento para el sector Retail </vt:lpstr>
      <vt:lpstr>El eComm Internacional La opción de mayor crecimiento para el sector Retail </vt:lpstr>
      <vt:lpstr>El eComm Internacional La opción de mayor crecimiento para el sector Retail </vt:lpstr>
      <vt:lpstr>El eComm Internacional La opción de mayor crecimiento para el sector Retail </vt:lpstr>
      <vt:lpstr>El eComm Internacional La opción de mayor crecimiento para el sector Retail </vt:lpstr>
      <vt:lpstr>El eComm Internacional La opción de mayor crecimiento para el sector Retail </vt:lpstr>
      <vt:lpstr>El eComm Internacional La opción de mayor crecimiento para el sector Retail </vt:lpstr>
      <vt:lpstr>El eComm Internacional La opción de mayor crecimiento para el sector Retail </vt:lpstr>
      <vt:lpstr>El eComm Internacional La opción de mayor crecimiento para el sector Retail </vt:lpstr>
      <vt:lpstr>El eComm Internacional La opción de mayor crecimiento para el sector Retail </vt:lpstr>
      <vt:lpstr>El eComm Internacional La opción de mayor crecimiento para el sector Retail </vt:lpstr>
      <vt:lpstr>El eComm Internacional La opción de mayor crecimiento para el sector Retail </vt:lpstr>
      <vt:lpstr>El eComm Internacional La opción de mayor crecimiento para el sector Retail </vt:lpstr>
      <vt:lpstr>El eComm Internacional La opción de mayor crecimiento para el sector Retail </vt:lpstr>
      <vt:lpstr>El eComm Internacional La opción de mayor crecimiento para el sector Retail </vt:lpstr>
      <vt:lpstr>El eComm Internacional La opción de mayor crecimiento para el sector Retail </vt:lpstr>
      <vt:lpstr>El eComm Internacional La opción de mayor crecimiento para el sector Retail </vt:lpstr>
      <vt:lpstr>El eComm Internacional La opción de mayor crecimiento para el sector Retail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Ground Ops Dashboard</dc:title>
  <dc:subject>Leading indicators monthly follow up</dc:subject>
  <dc:creator>Marcela Domato</dc:creator>
  <cp:lastModifiedBy>ITG06</cp:lastModifiedBy>
  <cp:revision>1075</cp:revision>
  <cp:lastPrinted>2017-04-20T19:36:49Z</cp:lastPrinted>
  <dcterms:created xsi:type="dcterms:W3CDTF">2015-02-06T08:33:39Z</dcterms:created>
  <dcterms:modified xsi:type="dcterms:W3CDTF">2017-04-28T12:51:19Z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fzeichnungsdatum">
    <vt:lpwstr>June 2013</vt:lpwstr>
  </property>
  <property fmtid="{D5CDD505-2E9C-101B-9397-08002B2CF9AE}" pid="3" name="Dokumentnummer">
    <vt:lpwstr>1.0</vt:lpwstr>
  </property>
  <property fmtid="{D5CDD505-2E9C-101B-9397-08002B2CF9AE}" pid="4" name="Office">
    <vt:lpwstr>2007/2010</vt:lpwstr>
  </property>
</Properties>
</file>