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629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5086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585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56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3811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189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683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178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991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425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0627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059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93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709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827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1895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656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10/22/2015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43544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5254" y="489874"/>
            <a:ext cx="10011028" cy="823771"/>
          </a:xfrm>
        </p:spPr>
        <p:txBody>
          <a:bodyPr/>
          <a:lstStyle/>
          <a:p>
            <a:r>
              <a:rPr lang="es-MX" b="1" dirty="0" smtClean="0"/>
              <a:t>Salario Base </a:t>
            </a:r>
            <a:endParaRPr lang="es-MX" b="1" dirty="0"/>
          </a:p>
        </p:txBody>
      </p:sp>
      <p:sp>
        <p:nvSpPr>
          <p:cNvPr id="4" name="CuadroTexto 3"/>
          <p:cNvSpPr txBox="1"/>
          <p:nvPr/>
        </p:nvSpPr>
        <p:spPr>
          <a:xfrm>
            <a:off x="734096" y="1455313"/>
            <a:ext cx="10856889" cy="830997"/>
          </a:xfrm>
          <a:prstGeom prst="rect">
            <a:avLst/>
          </a:prstGeom>
          <a:noFill/>
        </p:spPr>
        <p:txBody>
          <a:bodyPr wrap="square" rtlCol="0">
            <a:spAutoFit/>
          </a:bodyPr>
          <a:lstStyle/>
          <a:p>
            <a:r>
              <a:rPr lang="es-MX" sz="4800" dirty="0" smtClean="0">
                <a:solidFill>
                  <a:schemeClr val="bg1">
                    <a:lumMod val="95000"/>
                  </a:schemeClr>
                </a:solidFill>
              </a:rPr>
              <a:t>2000 2001 2002 2003 2004 2005 2006</a:t>
            </a:r>
            <a:endParaRPr lang="es-MX" sz="4800" dirty="0">
              <a:solidFill>
                <a:schemeClr val="bg1">
                  <a:lumMod val="95000"/>
                </a:schemeClr>
              </a:solidFill>
            </a:endParaRPr>
          </a:p>
        </p:txBody>
      </p:sp>
      <p:sp>
        <p:nvSpPr>
          <p:cNvPr id="5" name="Flecha abajo 4"/>
          <p:cNvSpPr/>
          <p:nvPr/>
        </p:nvSpPr>
        <p:spPr>
          <a:xfrm>
            <a:off x="1287885" y="2383211"/>
            <a:ext cx="399245" cy="901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856444" y="3557163"/>
            <a:ext cx="1262129" cy="461665"/>
          </a:xfrm>
          <a:prstGeom prst="rect">
            <a:avLst/>
          </a:prstGeom>
          <a:noFill/>
        </p:spPr>
        <p:txBody>
          <a:bodyPr wrap="square" rtlCol="0">
            <a:spAutoFit/>
          </a:bodyPr>
          <a:lstStyle/>
          <a:p>
            <a:r>
              <a:rPr lang="es-MX" sz="2400" dirty="0" smtClean="0">
                <a:solidFill>
                  <a:schemeClr val="bg1">
                    <a:lumMod val="95000"/>
                  </a:schemeClr>
                </a:solidFill>
              </a:rPr>
              <a:t>388.00</a:t>
            </a:r>
            <a:endParaRPr lang="es-MX" sz="2400" dirty="0">
              <a:solidFill>
                <a:schemeClr val="bg1">
                  <a:lumMod val="95000"/>
                </a:schemeClr>
              </a:solidFill>
            </a:endParaRPr>
          </a:p>
        </p:txBody>
      </p:sp>
      <p:sp>
        <p:nvSpPr>
          <p:cNvPr id="7" name="Flecha abajo 6"/>
          <p:cNvSpPr/>
          <p:nvPr/>
        </p:nvSpPr>
        <p:spPr>
          <a:xfrm>
            <a:off x="5853448" y="2383210"/>
            <a:ext cx="431444" cy="901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5490768" y="3557162"/>
            <a:ext cx="1412308" cy="461665"/>
          </a:xfrm>
          <a:prstGeom prst="rect">
            <a:avLst/>
          </a:prstGeom>
          <a:noFill/>
        </p:spPr>
        <p:txBody>
          <a:bodyPr wrap="square" rtlCol="0">
            <a:spAutoFit/>
          </a:bodyPr>
          <a:lstStyle/>
          <a:p>
            <a:r>
              <a:rPr lang="es-MX" sz="2400" dirty="0" smtClean="0">
                <a:solidFill>
                  <a:schemeClr val="bg1">
                    <a:lumMod val="95000"/>
                  </a:schemeClr>
                </a:solidFill>
              </a:rPr>
              <a:t>388.00</a:t>
            </a:r>
            <a:endParaRPr lang="es-MX" sz="2400" dirty="0">
              <a:solidFill>
                <a:schemeClr val="bg1">
                  <a:lumMod val="95000"/>
                </a:schemeClr>
              </a:solidFill>
            </a:endParaRPr>
          </a:p>
        </p:txBody>
      </p:sp>
      <p:sp>
        <p:nvSpPr>
          <p:cNvPr id="9" name="Flecha abajo 8"/>
          <p:cNvSpPr/>
          <p:nvPr/>
        </p:nvSpPr>
        <p:spPr>
          <a:xfrm>
            <a:off x="10451210" y="2286310"/>
            <a:ext cx="392801" cy="901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9984348" y="3557162"/>
            <a:ext cx="1326524" cy="461665"/>
          </a:xfrm>
          <a:prstGeom prst="rect">
            <a:avLst/>
          </a:prstGeom>
          <a:noFill/>
        </p:spPr>
        <p:txBody>
          <a:bodyPr wrap="square" rtlCol="0">
            <a:spAutoFit/>
          </a:bodyPr>
          <a:lstStyle/>
          <a:p>
            <a:r>
              <a:rPr lang="es-MX" sz="2400" dirty="0" smtClean="0">
                <a:solidFill>
                  <a:schemeClr val="bg1">
                    <a:lumMod val="95000"/>
                  </a:schemeClr>
                </a:solidFill>
              </a:rPr>
              <a:t>388.00</a:t>
            </a:r>
            <a:endParaRPr lang="es-MX" sz="2400" dirty="0">
              <a:solidFill>
                <a:schemeClr val="bg1">
                  <a:lumMod val="95000"/>
                </a:schemeClr>
              </a:solidFill>
            </a:endParaRPr>
          </a:p>
        </p:txBody>
      </p:sp>
      <p:sp>
        <p:nvSpPr>
          <p:cNvPr id="11" name="Flecha derecha 10"/>
          <p:cNvSpPr/>
          <p:nvPr/>
        </p:nvSpPr>
        <p:spPr>
          <a:xfrm>
            <a:off x="2686854" y="3304912"/>
            <a:ext cx="1944710" cy="504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erecha 11"/>
          <p:cNvSpPr/>
          <p:nvPr/>
        </p:nvSpPr>
        <p:spPr>
          <a:xfrm>
            <a:off x="7464917" y="3400023"/>
            <a:ext cx="1957589" cy="47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856444" y="4597181"/>
            <a:ext cx="10454428" cy="1384995"/>
          </a:xfrm>
          <a:prstGeom prst="rect">
            <a:avLst/>
          </a:prstGeom>
          <a:noFill/>
        </p:spPr>
        <p:txBody>
          <a:bodyPr wrap="square" rtlCol="0">
            <a:spAutoFit/>
          </a:bodyPr>
          <a:lstStyle/>
          <a:p>
            <a:r>
              <a:rPr lang="es-MX" sz="2800" dirty="0" smtClean="0">
                <a:solidFill>
                  <a:schemeClr val="bg1">
                    <a:lumMod val="95000"/>
                  </a:schemeClr>
                </a:solidFill>
              </a:rPr>
              <a:t>Durante este periodo no hubo incrementos salariales, por lo que las anualidades de los colegios se mantienen sin cambios.</a:t>
            </a:r>
            <a:endParaRPr lang="es-MX" sz="2800" dirty="0">
              <a:solidFill>
                <a:schemeClr val="bg1">
                  <a:lumMod val="95000"/>
                </a:schemeClr>
              </a:solidFill>
            </a:endParaRPr>
          </a:p>
        </p:txBody>
      </p:sp>
    </p:spTree>
    <p:extLst>
      <p:ext uri="{BB962C8B-B14F-4D97-AF65-F5344CB8AC3E}">
        <p14:creationId xmlns:p14="http://schemas.microsoft.com/office/powerpoint/2010/main" val="314491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521" y="733246"/>
            <a:ext cx="10341736" cy="4832092"/>
          </a:xfrm>
          <a:prstGeom prst="rect">
            <a:avLst/>
          </a:prstGeom>
          <a:noFill/>
        </p:spPr>
        <p:txBody>
          <a:bodyPr wrap="square" rtlCol="0">
            <a:spAutoFit/>
          </a:bodyPr>
          <a:lstStyle/>
          <a:p>
            <a:r>
              <a:rPr lang="es-MX" sz="2800" dirty="0" smtClean="0"/>
              <a:t>Debemos hacer constar que en el costo dado por la contraloría de 1,250.00 en el 2013 no se incluyo los costos de la beca universal que  en la actualidad detalla de la siguiente manera :</a:t>
            </a:r>
          </a:p>
          <a:p>
            <a:endParaRPr lang="es-MX" sz="2800" dirty="0"/>
          </a:p>
          <a:p>
            <a:r>
              <a:rPr lang="es-MX" sz="2800" dirty="0" smtClean="0"/>
              <a:t>                                             270.00 anuales para la primaria</a:t>
            </a:r>
          </a:p>
          <a:p>
            <a:r>
              <a:rPr lang="es-MX" sz="2800" dirty="0"/>
              <a:t> </a:t>
            </a:r>
            <a:r>
              <a:rPr lang="es-MX" sz="2800" dirty="0" smtClean="0"/>
              <a:t>                                            360.00 anuales para la premedia</a:t>
            </a:r>
          </a:p>
          <a:p>
            <a:r>
              <a:rPr lang="es-MX" sz="2800" dirty="0"/>
              <a:t> </a:t>
            </a:r>
            <a:r>
              <a:rPr lang="es-MX" sz="2800" dirty="0" smtClean="0"/>
              <a:t>                                            450.00 anuales para la media</a:t>
            </a:r>
          </a:p>
          <a:p>
            <a:endParaRPr lang="es-MX" sz="2800" dirty="0"/>
          </a:p>
          <a:p>
            <a:r>
              <a:rPr lang="es-MX" sz="2800" dirty="0" smtClean="0"/>
              <a:t>Todo lo cual incrementa significativamente los costos anuales por estudiante en el sector oficial.</a:t>
            </a:r>
            <a:endParaRPr lang="es-MX" sz="2800" dirty="0"/>
          </a:p>
        </p:txBody>
      </p:sp>
    </p:spTree>
    <p:extLst>
      <p:ext uri="{BB962C8B-B14F-4D97-AF65-F5344CB8AC3E}">
        <p14:creationId xmlns:p14="http://schemas.microsoft.com/office/powerpoint/2010/main" val="3247258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6519" y="425003"/>
            <a:ext cx="10225825" cy="1569660"/>
          </a:xfrm>
          <a:prstGeom prst="rect">
            <a:avLst/>
          </a:prstGeom>
          <a:noFill/>
        </p:spPr>
        <p:txBody>
          <a:bodyPr wrap="square" rtlCol="0">
            <a:spAutoFit/>
          </a:bodyPr>
          <a:lstStyle/>
          <a:p>
            <a:r>
              <a:rPr lang="es-MX" sz="2300" b="1" dirty="0" smtClean="0"/>
              <a:t>Nuestra propuesta consiste en que el Meduca amplié el limite máximo de la beca universal a $3,000.00 anuales y que al padre de familia se le reconozca el 50% de la respectiva  anualidad en cada colegio donde haya matriculado a su acudido</a:t>
            </a:r>
            <a:r>
              <a:rPr lang="es-MX" sz="2400" b="1" dirty="0" smtClean="0"/>
              <a:t>.</a:t>
            </a:r>
            <a:endParaRPr lang="es-MX" sz="2400" b="1" dirty="0"/>
          </a:p>
        </p:txBody>
      </p:sp>
      <p:sp>
        <p:nvSpPr>
          <p:cNvPr id="5" name="CuadroTexto 4"/>
          <p:cNvSpPr txBox="1"/>
          <p:nvPr/>
        </p:nvSpPr>
        <p:spPr>
          <a:xfrm>
            <a:off x="875763" y="2318197"/>
            <a:ext cx="10509161" cy="1938992"/>
          </a:xfrm>
          <a:prstGeom prst="rect">
            <a:avLst/>
          </a:prstGeom>
          <a:noFill/>
        </p:spPr>
        <p:txBody>
          <a:bodyPr wrap="square" rtlCol="0">
            <a:spAutoFit/>
          </a:bodyPr>
          <a:lstStyle/>
          <a:p>
            <a:r>
              <a:rPr lang="es-MX" sz="2000" b="1" dirty="0" smtClean="0"/>
              <a:t>Ejemplo: </a:t>
            </a:r>
            <a:r>
              <a:rPr lang="es-MX" sz="2000" dirty="0" smtClean="0"/>
              <a:t>A un estudiante matriculado en un centro educativo particular, cuya anualidad es de $1600.00 ; es decir que les corresponde una cuota mensual de $160.00 ;(son 10 cuotas anuales); el estado reconocería el 50% de dicho costo, es decir $80.00 mensuales por cada estudiante inscrito en el centro educativo privado.</a:t>
            </a:r>
          </a:p>
          <a:p>
            <a:r>
              <a:rPr lang="es-MX" sz="2000" dirty="0" smtClean="0"/>
              <a:t> </a:t>
            </a:r>
            <a:endParaRPr lang="es-MX" sz="2000" dirty="0"/>
          </a:p>
        </p:txBody>
      </p:sp>
      <p:sp>
        <p:nvSpPr>
          <p:cNvPr id="6" name="CuadroTexto 5"/>
          <p:cNvSpPr txBox="1"/>
          <p:nvPr/>
        </p:nvSpPr>
        <p:spPr>
          <a:xfrm>
            <a:off x="875763" y="4051127"/>
            <a:ext cx="10509161" cy="1323439"/>
          </a:xfrm>
          <a:prstGeom prst="rect">
            <a:avLst/>
          </a:prstGeom>
          <a:noFill/>
        </p:spPr>
        <p:txBody>
          <a:bodyPr wrap="square" rtlCol="0">
            <a:spAutoFit/>
          </a:bodyPr>
          <a:lstStyle/>
          <a:p>
            <a:r>
              <a:rPr lang="es-MX" sz="2000" dirty="0" smtClean="0"/>
              <a:t>Que los pagos pertinentes se efectúen el ultimo mes de cada trimestre(mayo, agosto y noviembre) con cheques a nombre del estudiante o acudiente y el centro escolar los cuales deben ser endosados por sus propietarios a fin de evitar su desvió para otros fines.</a:t>
            </a:r>
            <a:endParaRPr lang="es-MX" sz="2000" dirty="0"/>
          </a:p>
        </p:txBody>
      </p:sp>
      <p:sp>
        <p:nvSpPr>
          <p:cNvPr id="7" name="CuadroTexto 6"/>
          <p:cNvSpPr txBox="1"/>
          <p:nvPr/>
        </p:nvSpPr>
        <p:spPr>
          <a:xfrm>
            <a:off x="875763" y="5666953"/>
            <a:ext cx="9362941" cy="707886"/>
          </a:xfrm>
          <a:prstGeom prst="rect">
            <a:avLst/>
          </a:prstGeom>
          <a:noFill/>
        </p:spPr>
        <p:txBody>
          <a:bodyPr wrap="square" rtlCol="0">
            <a:spAutoFit/>
          </a:bodyPr>
          <a:lstStyle/>
          <a:p>
            <a:r>
              <a:rPr lang="es-MX" sz="2000" dirty="0" smtClean="0"/>
              <a:t>Todos los estudiantes acudientes y centros escolares deberán cumplir con la reglamentación de la ley 40 del 2010.</a:t>
            </a:r>
            <a:endParaRPr lang="es-MX" sz="2000" dirty="0"/>
          </a:p>
        </p:txBody>
      </p:sp>
    </p:spTree>
    <p:extLst>
      <p:ext uri="{BB962C8B-B14F-4D97-AF65-F5344CB8AC3E}">
        <p14:creationId xmlns:p14="http://schemas.microsoft.com/office/powerpoint/2010/main" val="213506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06827" y="2112136"/>
            <a:ext cx="8770513" cy="1938992"/>
          </a:xfrm>
          <a:prstGeom prst="rect">
            <a:avLst/>
          </a:prstGeom>
          <a:noFill/>
        </p:spPr>
        <p:txBody>
          <a:bodyPr wrap="square" lIns="91440" tIns="45720" rIns="91440" bIns="45720">
            <a:spAutoFit/>
          </a:bodyPr>
          <a:lstStyle/>
          <a:p>
            <a:pPr algn="ctr"/>
            <a:r>
              <a:rPr lang="es-ES" sz="1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a:t>
            </a:r>
            <a:endParaRPr lang="es-ES" sz="1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94534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88642" y="1195761"/>
            <a:ext cx="4533364" cy="461665"/>
          </a:xfrm>
          <a:prstGeom prst="rect">
            <a:avLst/>
          </a:prstGeom>
          <a:noFill/>
        </p:spPr>
        <p:txBody>
          <a:bodyPr wrap="square" rtlCol="0">
            <a:spAutoFit/>
          </a:bodyPr>
          <a:lstStyle/>
          <a:p>
            <a:r>
              <a:rPr lang="es-MX" sz="2400" dirty="0" smtClean="0">
                <a:solidFill>
                  <a:schemeClr val="bg1">
                    <a:lumMod val="95000"/>
                  </a:schemeClr>
                </a:solidFill>
              </a:rPr>
              <a:t>Aumento Presidente Torrijos </a:t>
            </a:r>
            <a:endParaRPr lang="es-MX" sz="2400" dirty="0">
              <a:solidFill>
                <a:schemeClr val="bg1">
                  <a:lumMod val="95000"/>
                </a:schemeClr>
              </a:solidFill>
            </a:endParaRPr>
          </a:p>
        </p:txBody>
      </p:sp>
      <p:sp>
        <p:nvSpPr>
          <p:cNvPr id="5" name="CuadroTexto 4"/>
          <p:cNvSpPr txBox="1"/>
          <p:nvPr/>
        </p:nvSpPr>
        <p:spPr>
          <a:xfrm>
            <a:off x="1139777" y="2349921"/>
            <a:ext cx="1081826" cy="523220"/>
          </a:xfrm>
          <a:prstGeom prst="rect">
            <a:avLst/>
          </a:prstGeom>
          <a:noFill/>
        </p:spPr>
        <p:txBody>
          <a:bodyPr wrap="square" rtlCol="0">
            <a:spAutoFit/>
          </a:bodyPr>
          <a:lstStyle/>
          <a:p>
            <a:r>
              <a:rPr lang="es-MX" sz="2800" dirty="0" smtClean="0"/>
              <a:t>2007</a:t>
            </a:r>
            <a:endParaRPr lang="es-MX" sz="2800" dirty="0"/>
          </a:p>
        </p:txBody>
      </p:sp>
      <p:sp>
        <p:nvSpPr>
          <p:cNvPr id="6" name="CuadroTexto 5"/>
          <p:cNvSpPr txBox="1"/>
          <p:nvPr/>
        </p:nvSpPr>
        <p:spPr>
          <a:xfrm>
            <a:off x="2752857" y="2349921"/>
            <a:ext cx="1184856" cy="523220"/>
          </a:xfrm>
          <a:prstGeom prst="rect">
            <a:avLst/>
          </a:prstGeom>
          <a:noFill/>
        </p:spPr>
        <p:txBody>
          <a:bodyPr wrap="square" rtlCol="0">
            <a:spAutoFit/>
          </a:bodyPr>
          <a:lstStyle/>
          <a:p>
            <a:r>
              <a:rPr lang="es-MX" sz="2800" dirty="0" smtClean="0"/>
              <a:t>2008</a:t>
            </a:r>
            <a:endParaRPr lang="es-MX" sz="2800" dirty="0"/>
          </a:p>
        </p:txBody>
      </p:sp>
      <p:sp>
        <p:nvSpPr>
          <p:cNvPr id="7" name="CuadroTexto 6"/>
          <p:cNvSpPr txBox="1"/>
          <p:nvPr/>
        </p:nvSpPr>
        <p:spPr>
          <a:xfrm>
            <a:off x="4320862" y="2381645"/>
            <a:ext cx="1101144" cy="523220"/>
          </a:xfrm>
          <a:prstGeom prst="rect">
            <a:avLst/>
          </a:prstGeom>
          <a:noFill/>
        </p:spPr>
        <p:txBody>
          <a:bodyPr wrap="square" rtlCol="0">
            <a:spAutoFit/>
          </a:bodyPr>
          <a:lstStyle/>
          <a:p>
            <a:r>
              <a:rPr lang="es-MX" sz="2800" dirty="0" smtClean="0"/>
              <a:t>2009</a:t>
            </a:r>
            <a:endParaRPr lang="es-MX" sz="2800" dirty="0"/>
          </a:p>
        </p:txBody>
      </p:sp>
      <p:sp>
        <p:nvSpPr>
          <p:cNvPr id="8" name="CuadroTexto 7"/>
          <p:cNvSpPr txBox="1"/>
          <p:nvPr/>
        </p:nvSpPr>
        <p:spPr>
          <a:xfrm>
            <a:off x="5752025" y="2381645"/>
            <a:ext cx="1043189" cy="523220"/>
          </a:xfrm>
          <a:prstGeom prst="rect">
            <a:avLst/>
          </a:prstGeom>
          <a:noFill/>
        </p:spPr>
        <p:txBody>
          <a:bodyPr wrap="square" rtlCol="0">
            <a:spAutoFit/>
          </a:bodyPr>
          <a:lstStyle/>
          <a:p>
            <a:r>
              <a:rPr lang="es-MX" sz="2800" dirty="0" smtClean="0"/>
              <a:t>2010</a:t>
            </a:r>
            <a:endParaRPr lang="es-MX" sz="2800" dirty="0"/>
          </a:p>
        </p:txBody>
      </p:sp>
      <p:sp>
        <p:nvSpPr>
          <p:cNvPr id="9" name="CuadroTexto 8"/>
          <p:cNvSpPr txBox="1"/>
          <p:nvPr/>
        </p:nvSpPr>
        <p:spPr>
          <a:xfrm>
            <a:off x="6104586" y="1195761"/>
            <a:ext cx="5422006" cy="461665"/>
          </a:xfrm>
          <a:prstGeom prst="rect">
            <a:avLst/>
          </a:prstGeom>
          <a:noFill/>
        </p:spPr>
        <p:txBody>
          <a:bodyPr wrap="square" rtlCol="0">
            <a:spAutoFit/>
          </a:bodyPr>
          <a:lstStyle/>
          <a:p>
            <a:r>
              <a:rPr lang="es-MX" sz="2400" dirty="0" smtClean="0">
                <a:solidFill>
                  <a:schemeClr val="bg1">
                    <a:lumMod val="95000"/>
                  </a:schemeClr>
                </a:solidFill>
              </a:rPr>
              <a:t>1er  Aumento Presidente Martinelli </a:t>
            </a:r>
            <a:endParaRPr lang="es-MX" sz="2400" dirty="0">
              <a:solidFill>
                <a:schemeClr val="bg1">
                  <a:lumMod val="95000"/>
                </a:schemeClr>
              </a:solidFill>
            </a:endParaRPr>
          </a:p>
        </p:txBody>
      </p:sp>
      <p:sp>
        <p:nvSpPr>
          <p:cNvPr id="10" name="CuadroTexto 9"/>
          <p:cNvSpPr txBox="1"/>
          <p:nvPr/>
        </p:nvSpPr>
        <p:spPr>
          <a:xfrm>
            <a:off x="6980350" y="2349921"/>
            <a:ext cx="1171977" cy="523220"/>
          </a:xfrm>
          <a:prstGeom prst="rect">
            <a:avLst/>
          </a:prstGeom>
          <a:noFill/>
        </p:spPr>
        <p:txBody>
          <a:bodyPr wrap="square" rtlCol="0">
            <a:spAutoFit/>
          </a:bodyPr>
          <a:lstStyle/>
          <a:p>
            <a:r>
              <a:rPr lang="es-MX" sz="2800" dirty="0" smtClean="0"/>
              <a:t>2011</a:t>
            </a:r>
            <a:endParaRPr lang="es-MX" sz="2800" dirty="0"/>
          </a:p>
        </p:txBody>
      </p:sp>
      <p:sp>
        <p:nvSpPr>
          <p:cNvPr id="11" name="CuadroTexto 10"/>
          <p:cNvSpPr txBox="1"/>
          <p:nvPr/>
        </p:nvSpPr>
        <p:spPr>
          <a:xfrm>
            <a:off x="8525815" y="2349921"/>
            <a:ext cx="1184856" cy="523220"/>
          </a:xfrm>
          <a:prstGeom prst="rect">
            <a:avLst/>
          </a:prstGeom>
          <a:noFill/>
        </p:spPr>
        <p:txBody>
          <a:bodyPr wrap="square" rtlCol="0">
            <a:spAutoFit/>
          </a:bodyPr>
          <a:lstStyle/>
          <a:p>
            <a:r>
              <a:rPr lang="es-MX" sz="2800" dirty="0" smtClean="0"/>
              <a:t>2012</a:t>
            </a:r>
            <a:endParaRPr lang="es-MX" sz="2800" dirty="0"/>
          </a:p>
        </p:txBody>
      </p:sp>
      <p:sp>
        <p:nvSpPr>
          <p:cNvPr id="12" name="CuadroTexto 11"/>
          <p:cNvSpPr txBox="1"/>
          <p:nvPr/>
        </p:nvSpPr>
        <p:spPr>
          <a:xfrm>
            <a:off x="10084159" y="2349921"/>
            <a:ext cx="1275008" cy="523220"/>
          </a:xfrm>
          <a:prstGeom prst="rect">
            <a:avLst/>
          </a:prstGeom>
          <a:noFill/>
        </p:spPr>
        <p:txBody>
          <a:bodyPr wrap="square" rtlCol="0">
            <a:spAutoFit/>
          </a:bodyPr>
          <a:lstStyle/>
          <a:p>
            <a:r>
              <a:rPr lang="es-MX" sz="2800" dirty="0" smtClean="0"/>
              <a:t>2013</a:t>
            </a:r>
            <a:endParaRPr lang="es-MX" sz="2800" dirty="0"/>
          </a:p>
        </p:txBody>
      </p:sp>
      <p:sp>
        <p:nvSpPr>
          <p:cNvPr id="13" name="Flecha abajo 12"/>
          <p:cNvSpPr/>
          <p:nvPr/>
        </p:nvSpPr>
        <p:spPr>
          <a:xfrm>
            <a:off x="1429549" y="1764406"/>
            <a:ext cx="257577" cy="585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1178402" y="3334803"/>
            <a:ext cx="965921" cy="461665"/>
          </a:xfrm>
          <a:prstGeom prst="rect">
            <a:avLst/>
          </a:prstGeom>
          <a:noFill/>
        </p:spPr>
        <p:txBody>
          <a:bodyPr wrap="square" rtlCol="0">
            <a:spAutoFit/>
          </a:bodyPr>
          <a:lstStyle/>
          <a:p>
            <a:r>
              <a:rPr lang="es-MX" sz="2400" dirty="0" smtClean="0"/>
              <a:t>55.00</a:t>
            </a:r>
            <a:endParaRPr lang="es-MX" sz="2400" dirty="0"/>
          </a:p>
        </p:txBody>
      </p:sp>
      <p:sp>
        <p:nvSpPr>
          <p:cNvPr id="15" name="CuadroTexto 14"/>
          <p:cNvSpPr txBox="1"/>
          <p:nvPr/>
        </p:nvSpPr>
        <p:spPr>
          <a:xfrm>
            <a:off x="2739978" y="3395410"/>
            <a:ext cx="1007774" cy="461665"/>
          </a:xfrm>
          <a:prstGeom prst="rect">
            <a:avLst/>
          </a:prstGeom>
          <a:noFill/>
        </p:spPr>
        <p:txBody>
          <a:bodyPr wrap="square" rtlCol="0">
            <a:spAutoFit/>
          </a:bodyPr>
          <a:lstStyle/>
          <a:p>
            <a:r>
              <a:rPr lang="es-MX" sz="2400" dirty="0" smtClean="0"/>
              <a:t>25.00</a:t>
            </a:r>
            <a:endParaRPr lang="es-MX" sz="2400" dirty="0"/>
          </a:p>
        </p:txBody>
      </p:sp>
      <p:sp>
        <p:nvSpPr>
          <p:cNvPr id="17" name="CuadroTexto 16"/>
          <p:cNvSpPr txBox="1"/>
          <p:nvPr/>
        </p:nvSpPr>
        <p:spPr>
          <a:xfrm>
            <a:off x="4343407" y="3454204"/>
            <a:ext cx="975568" cy="461665"/>
          </a:xfrm>
          <a:prstGeom prst="rect">
            <a:avLst/>
          </a:prstGeom>
          <a:noFill/>
        </p:spPr>
        <p:txBody>
          <a:bodyPr wrap="square" rtlCol="0">
            <a:spAutoFit/>
          </a:bodyPr>
          <a:lstStyle/>
          <a:p>
            <a:r>
              <a:rPr lang="es-MX" sz="2400" dirty="0" smtClean="0"/>
              <a:t>10.00</a:t>
            </a:r>
            <a:endParaRPr lang="es-MX" sz="2400" dirty="0"/>
          </a:p>
        </p:txBody>
      </p:sp>
      <p:sp>
        <p:nvSpPr>
          <p:cNvPr id="18" name="CuadroTexto 17"/>
          <p:cNvSpPr txBox="1"/>
          <p:nvPr/>
        </p:nvSpPr>
        <p:spPr>
          <a:xfrm>
            <a:off x="5911403" y="3454204"/>
            <a:ext cx="883811" cy="461665"/>
          </a:xfrm>
          <a:prstGeom prst="rect">
            <a:avLst/>
          </a:prstGeom>
          <a:noFill/>
        </p:spPr>
        <p:txBody>
          <a:bodyPr wrap="square" rtlCol="0">
            <a:spAutoFit/>
          </a:bodyPr>
          <a:lstStyle/>
          <a:p>
            <a:r>
              <a:rPr lang="es-MX" sz="2400" dirty="0" smtClean="0"/>
              <a:t>NO</a:t>
            </a:r>
            <a:endParaRPr lang="es-MX" sz="2400" dirty="0"/>
          </a:p>
        </p:txBody>
      </p:sp>
      <p:sp>
        <p:nvSpPr>
          <p:cNvPr id="19" name="CuadroTexto 18"/>
          <p:cNvSpPr txBox="1"/>
          <p:nvPr/>
        </p:nvSpPr>
        <p:spPr>
          <a:xfrm>
            <a:off x="7076940" y="3454203"/>
            <a:ext cx="978795" cy="461665"/>
          </a:xfrm>
          <a:prstGeom prst="rect">
            <a:avLst/>
          </a:prstGeom>
          <a:noFill/>
        </p:spPr>
        <p:txBody>
          <a:bodyPr wrap="square" rtlCol="0">
            <a:spAutoFit/>
          </a:bodyPr>
          <a:lstStyle/>
          <a:p>
            <a:r>
              <a:rPr lang="es-MX" sz="2400" dirty="0" smtClean="0"/>
              <a:t>40.00</a:t>
            </a:r>
            <a:endParaRPr lang="es-MX" sz="2400" dirty="0"/>
          </a:p>
        </p:txBody>
      </p:sp>
      <p:sp>
        <p:nvSpPr>
          <p:cNvPr id="20" name="CuadroTexto 19"/>
          <p:cNvSpPr txBox="1"/>
          <p:nvPr/>
        </p:nvSpPr>
        <p:spPr>
          <a:xfrm>
            <a:off x="8553179" y="3454202"/>
            <a:ext cx="985234" cy="461665"/>
          </a:xfrm>
          <a:prstGeom prst="rect">
            <a:avLst/>
          </a:prstGeom>
          <a:noFill/>
        </p:spPr>
        <p:txBody>
          <a:bodyPr wrap="square" rtlCol="0">
            <a:spAutoFit/>
          </a:bodyPr>
          <a:lstStyle/>
          <a:p>
            <a:r>
              <a:rPr lang="es-MX" sz="2400" dirty="0" smtClean="0"/>
              <a:t>40.00</a:t>
            </a:r>
            <a:endParaRPr lang="es-MX" sz="2400" dirty="0"/>
          </a:p>
        </p:txBody>
      </p:sp>
      <p:sp>
        <p:nvSpPr>
          <p:cNvPr id="21" name="CuadroTexto 20"/>
          <p:cNvSpPr txBox="1"/>
          <p:nvPr/>
        </p:nvSpPr>
        <p:spPr>
          <a:xfrm>
            <a:off x="10084159" y="3428447"/>
            <a:ext cx="940158" cy="465452"/>
          </a:xfrm>
          <a:prstGeom prst="rect">
            <a:avLst/>
          </a:prstGeom>
          <a:noFill/>
        </p:spPr>
        <p:txBody>
          <a:bodyPr wrap="square" rtlCol="0">
            <a:spAutoFit/>
          </a:bodyPr>
          <a:lstStyle/>
          <a:p>
            <a:r>
              <a:rPr lang="es-MX" sz="2400" dirty="0" smtClean="0"/>
              <a:t>40.00</a:t>
            </a:r>
            <a:endParaRPr lang="es-MX" sz="2400" dirty="0"/>
          </a:p>
        </p:txBody>
      </p:sp>
      <p:sp>
        <p:nvSpPr>
          <p:cNvPr id="22" name="Flecha abajo 21"/>
          <p:cNvSpPr/>
          <p:nvPr/>
        </p:nvSpPr>
        <p:spPr>
          <a:xfrm>
            <a:off x="4623515" y="1764405"/>
            <a:ext cx="270457" cy="585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abajo 22"/>
          <p:cNvSpPr/>
          <p:nvPr/>
        </p:nvSpPr>
        <p:spPr>
          <a:xfrm>
            <a:off x="1481064" y="3857075"/>
            <a:ext cx="206062" cy="617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abajo 23"/>
          <p:cNvSpPr/>
          <p:nvPr/>
        </p:nvSpPr>
        <p:spPr>
          <a:xfrm>
            <a:off x="3126345" y="3886471"/>
            <a:ext cx="196404" cy="588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abajo 24"/>
          <p:cNvSpPr/>
          <p:nvPr/>
        </p:nvSpPr>
        <p:spPr>
          <a:xfrm>
            <a:off x="4726546" y="3915867"/>
            <a:ext cx="194784" cy="558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p:cNvSpPr txBox="1"/>
          <p:nvPr/>
        </p:nvSpPr>
        <p:spPr>
          <a:xfrm>
            <a:off x="1017425" y="4662151"/>
            <a:ext cx="1204178" cy="461665"/>
          </a:xfrm>
          <a:prstGeom prst="rect">
            <a:avLst/>
          </a:prstGeom>
          <a:noFill/>
        </p:spPr>
        <p:txBody>
          <a:bodyPr wrap="square" rtlCol="0">
            <a:spAutoFit/>
          </a:bodyPr>
          <a:lstStyle/>
          <a:p>
            <a:r>
              <a:rPr lang="es-MX" sz="2400" dirty="0" smtClean="0"/>
              <a:t>443.00</a:t>
            </a:r>
            <a:endParaRPr lang="es-MX" sz="2400" dirty="0"/>
          </a:p>
        </p:txBody>
      </p:sp>
      <p:sp>
        <p:nvSpPr>
          <p:cNvPr id="27" name="CuadroTexto 26"/>
          <p:cNvSpPr txBox="1"/>
          <p:nvPr/>
        </p:nvSpPr>
        <p:spPr>
          <a:xfrm>
            <a:off x="2651437" y="4662151"/>
            <a:ext cx="1184856" cy="461665"/>
          </a:xfrm>
          <a:prstGeom prst="rect">
            <a:avLst/>
          </a:prstGeom>
          <a:noFill/>
        </p:spPr>
        <p:txBody>
          <a:bodyPr wrap="square" rtlCol="0">
            <a:spAutoFit/>
          </a:bodyPr>
          <a:lstStyle/>
          <a:p>
            <a:r>
              <a:rPr lang="es-MX" sz="2400" dirty="0" smtClean="0"/>
              <a:t>468.00</a:t>
            </a:r>
            <a:endParaRPr lang="es-MX" sz="2400" dirty="0"/>
          </a:p>
        </p:txBody>
      </p:sp>
      <p:sp>
        <p:nvSpPr>
          <p:cNvPr id="28" name="CuadroTexto 27"/>
          <p:cNvSpPr txBox="1"/>
          <p:nvPr/>
        </p:nvSpPr>
        <p:spPr>
          <a:xfrm>
            <a:off x="4251641" y="4662150"/>
            <a:ext cx="1159099" cy="461665"/>
          </a:xfrm>
          <a:prstGeom prst="rect">
            <a:avLst/>
          </a:prstGeom>
          <a:noFill/>
        </p:spPr>
        <p:txBody>
          <a:bodyPr wrap="square" rtlCol="0">
            <a:spAutoFit/>
          </a:bodyPr>
          <a:lstStyle/>
          <a:p>
            <a:r>
              <a:rPr lang="es-MX" sz="2400" dirty="0" smtClean="0"/>
              <a:t>478.00</a:t>
            </a:r>
            <a:endParaRPr lang="es-MX" sz="2400" dirty="0"/>
          </a:p>
        </p:txBody>
      </p:sp>
      <p:sp>
        <p:nvSpPr>
          <p:cNvPr id="29" name="CuadroTexto 28"/>
          <p:cNvSpPr txBox="1"/>
          <p:nvPr/>
        </p:nvSpPr>
        <p:spPr>
          <a:xfrm>
            <a:off x="6980350" y="4662149"/>
            <a:ext cx="1223494" cy="461665"/>
          </a:xfrm>
          <a:prstGeom prst="rect">
            <a:avLst/>
          </a:prstGeom>
          <a:noFill/>
        </p:spPr>
        <p:txBody>
          <a:bodyPr wrap="square" rtlCol="0">
            <a:spAutoFit/>
          </a:bodyPr>
          <a:lstStyle/>
          <a:p>
            <a:r>
              <a:rPr lang="es-MX" sz="2400" dirty="0" smtClean="0"/>
              <a:t>518.00</a:t>
            </a:r>
            <a:endParaRPr lang="es-MX" sz="2400" dirty="0"/>
          </a:p>
        </p:txBody>
      </p:sp>
      <p:sp>
        <p:nvSpPr>
          <p:cNvPr id="30" name="Flecha abajo 29"/>
          <p:cNvSpPr/>
          <p:nvPr/>
        </p:nvSpPr>
        <p:spPr>
          <a:xfrm>
            <a:off x="7481021" y="3915867"/>
            <a:ext cx="181909" cy="631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p:cNvSpPr txBox="1"/>
          <p:nvPr/>
        </p:nvSpPr>
        <p:spPr>
          <a:xfrm>
            <a:off x="8561232" y="4662146"/>
            <a:ext cx="1114022" cy="461665"/>
          </a:xfrm>
          <a:prstGeom prst="rect">
            <a:avLst/>
          </a:prstGeom>
          <a:noFill/>
        </p:spPr>
        <p:txBody>
          <a:bodyPr wrap="square" rtlCol="0">
            <a:spAutoFit/>
          </a:bodyPr>
          <a:lstStyle/>
          <a:p>
            <a:r>
              <a:rPr lang="es-MX" sz="2400" dirty="0" smtClean="0"/>
              <a:t>558.00</a:t>
            </a:r>
            <a:endParaRPr lang="es-MX" sz="2400" dirty="0"/>
          </a:p>
        </p:txBody>
      </p:sp>
      <p:sp>
        <p:nvSpPr>
          <p:cNvPr id="32" name="Flecha abajo 31"/>
          <p:cNvSpPr/>
          <p:nvPr/>
        </p:nvSpPr>
        <p:spPr>
          <a:xfrm>
            <a:off x="9045796" y="3915867"/>
            <a:ext cx="175477" cy="631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p:cNvSpPr txBox="1"/>
          <p:nvPr/>
        </p:nvSpPr>
        <p:spPr>
          <a:xfrm>
            <a:off x="10084159" y="4662145"/>
            <a:ext cx="1171976" cy="461665"/>
          </a:xfrm>
          <a:prstGeom prst="rect">
            <a:avLst/>
          </a:prstGeom>
          <a:noFill/>
        </p:spPr>
        <p:txBody>
          <a:bodyPr wrap="square" rtlCol="0">
            <a:spAutoFit/>
          </a:bodyPr>
          <a:lstStyle/>
          <a:p>
            <a:r>
              <a:rPr lang="es-MX" sz="2400" dirty="0" smtClean="0"/>
              <a:t>598.00</a:t>
            </a:r>
            <a:endParaRPr lang="es-MX" sz="2400" dirty="0"/>
          </a:p>
        </p:txBody>
      </p:sp>
      <p:sp>
        <p:nvSpPr>
          <p:cNvPr id="34" name="Flecha abajo 33"/>
          <p:cNvSpPr/>
          <p:nvPr/>
        </p:nvSpPr>
        <p:spPr>
          <a:xfrm>
            <a:off x="10502722" y="3915867"/>
            <a:ext cx="167425" cy="64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734096" y="5451832"/>
            <a:ext cx="11011436" cy="892552"/>
          </a:xfrm>
          <a:prstGeom prst="rect">
            <a:avLst/>
          </a:prstGeom>
          <a:noFill/>
        </p:spPr>
        <p:txBody>
          <a:bodyPr wrap="square" rtlCol="0">
            <a:spAutoFit/>
          </a:bodyPr>
          <a:lstStyle/>
          <a:p>
            <a:r>
              <a:rPr lang="es-MX" sz="2600" dirty="0" smtClean="0"/>
              <a:t>Del 2007 al 2013 se hacen 6 Aumentos Salariales a los docentes y 1 de Salario Mínimo.</a:t>
            </a:r>
            <a:endParaRPr lang="es-MX" sz="2600" dirty="0"/>
          </a:p>
        </p:txBody>
      </p:sp>
      <p:sp>
        <p:nvSpPr>
          <p:cNvPr id="39" name="Explosión 1 38"/>
          <p:cNvSpPr/>
          <p:nvPr/>
        </p:nvSpPr>
        <p:spPr>
          <a:xfrm>
            <a:off x="515155" y="5550795"/>
            <a:ext cx="218941" cy="231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Flecha abajo 39"/>
          <p:cNvSpPr/>
          <p:nvPr/>
        </p:nvSpPr>
        <p:spPr>
          <a:xfrm>
            <a:off x="7334520" y="1657427"/>
            <a:ext cx="328410" cy="665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Flecha abajo 40"/>
          <p:cNvSpPr/>
          <p:nvPr/>
        </p:nvSpPr>
        <p:spPr>
          <a:xfrm>
            <a:off x="10457647" y="1679394"/>
            <a:ext cx="264016" cy="61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2536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521" y="824248"/>
            <a:ext cx="7843234" cy="646331"/>
          </a:xfrm>
          <a:prstGeom prst="rect">
            <a:avLst/>
          </a:prstGeom>
          <a:noFill/>
        </p:spPr>
        <p:txBody>
          <a:bodyPr wrap="square" rtlCol="0">
            <a:spAutoFit/>
          </a:bodyPr>
          <a:lstStyle/>
          <a:p>
            <a:r>
              <a:rPr lang="es-MX" sz="3600" b="1" dirty="0" smtClean="0">
                <a:solidFill>
                  <a:schemeClr val="bg1">
                    <a:lumMod val="95000"/>
                  </a:schemeClr>
                </a:solidFill>
              </a:rPr>
              <a:t>2do Aumento Presidente Martinelli  </a:t>
            </a:r>
            <a:endParaRPr lang="es-MX" sz="3600" b="1" dirty="0">
              <a:solidFill>
                <a:schemeClr val="bg1">
                  <a:lumMod val="95000"/>
                </a:schemeClr>
              </a:solidFill>
            </a:endParaRPr>
          </a:p>
        </p:txBody>
      </p:sp>
      <p:sp>
        <p:nvSpPr>
          <p:cNvPr id="5" name="CuadroTexto 4"/>
          <p:cNvSpPr txBox="1"/>
          <p:nvPr/>
        </p:nvSpPr>
        <p:spPr>
          <a:xfrm>
            <a:off x="2021983" y="1468192"/>
            <a:ext cx="1468191" cy="461665"/>
          </a:xfrm>
          <a:prstGeom prst="rect">
            <a:avLst/>
          </a:prstGeom>
          <a:noFill/>
        </p:spPr>
        <p:txBody>
          <a:bodyPr wrap="square" rtlCol="0">
            <a:spAutoFit/>
          </a:bodyPr>
          <a:lstStyle/>
          <a:p>
            <a:r>
              <a:rPr lang="es-MX" sz="2400" dirty="0" smtClean="0"/>
              <a:t>2013</a:t>
            </a:r>
            <a:endParaRPr lang="es-MX" sz="2400" dirty="0"/>
          </a:p>
        </p:txBody>
      </p:sp>
      <p:sp>
        <p:nvSpPr>
          <p:cNvPr id="6" name="CuadroTexto 5"/>
          <p:cNvSpPr txBox="1"/>
          <p:nvPr/>
        </p:nvSpPr>
        <p:spPr>
          <a:xfrm>
            <a:off x="3593205" y="1468192"/>
            <a:ext cx="1442434" cy="461665"/>
          </a:xfrm>
          <a:prstGeom prst="rect">
            <a:avLst/>
          </a:prstGeom>
          <a:noFill/>
        </p:spPr>
        <p:txBody>
          <a:bodyPr wrap="square" rtlCol="0">
            <a:spAutoFit/>
          </a:bodyPr>
          <a:lstStyle/>
          <a:p>
            <a:r>
              <a:rPr lang="es-MX" sz="2400" dirty="0" smtClean="0"/>
              <a:t>2014</a:t>
            </a:r>
            <a:endParaRPr lang="es-MX" sz="2400" dirty="0"/>
          </a:p>
        </p:txBody>
      </p:sp>
      <p:sp>
        <p:nvSpPr>
          <p:cNvPr id="7" name="CuadroTexto 6"/>
          <p:cNvSpPr txBox="1"/>
          <p:nvPr/>
        </p:nvSpPr>
        <p:spPr>
          <a:xfrm>
            <a:off x="5164427" y="1468192"/>
            <a:ext cx="1210615" cy="461665"/>
          </a:xfrm>
          <a:prstGeom prst="rect">
            <a:avLst/>
          </a:prstGeom>
          <a:noFill/>
        </p:spPr>
        <p:txBody>
          <a:bodyPr wrap="square" rtlCol="0">
            <a:spAutoFit/>
          </a:bodyPr>
          <a:lstStyle/>
          <a:p>
            <a:r>
              <a:rPr lang="es-MX" sz="2400" dirty="0" smtClean="0"/>
              <a:t>2015</a:t>
            </a:r>
            <a:endParaRPr lang="es-MX" sz="2400" dirty="0"/>
          </a:p>
        </p:txBody>
      </p:sp>
      <p:sp>
        <p:nvSpPr>
          <p:cNvPr id="9" name="CuadroTexto 8"/>
          <p:cNvSpPr txBox="1"/>
          <p:nvPr/>
        </p:nvSpPr>
        <p:spPr>
          <a:xfrm>
            <a:off x="2021983" y="2408349"/>
            <a:ext cx="1017431" cy="461665"/>
          </a:xfrm>
          <a:prstGeom prst="rect">
            <a:avLst/>
          </a:prstGeom>
          <a:noFill/>
        </p:spPr>
        <p:txBody>
          <a:bodyPr wrap="square" rtlCol="0">
            <a:spAutoFit/>
          </a:bodyPr>
          <a:lstStyle/>
          <a:p>
            <a:r>
              <a:rPr lang="es-MX" sz="2400" dirty="0" smtClean="0"/>
              <a:t>40.00</a:t>
            </a:r>
            <a:endParaRPr lang="es-MX" sz="2400" dirty="0"/>
          </a:p>
        </p:txBody>
      </p:sp>
      <p:sp>
        <p:nvSpPr>
          <p:cNvPr id="10" name="CuadroTexto 9"/>
          <p:cNvSpPr txBox="1"/>
          <p:nvPr/>
        </p:nvSpPr>
        <p:spPr>
          <a:xfrm>
            <a:off x="3696236" y="2408348"/>
            <a:ext cx="978795" cy="461665"/>
          </a:xfrm>
          <a:prstGeom prst="rect">
            <a:avLst/>
          </a:prstGeom>
          <a:noFill/>
        </p:spPr>
        <p:txBody>
          <a:bodyPr wrap="square" rtlCol="0">
            <a:spAutoFit/>
          </a:bodyPr>
          <a:lstStyle/>
          <a:p>
            <a:r>
              <a:rPr lang="es-MX" sz="2400" dirty="0" smtClean="0"/>
              <a:t>NO</a:t>
            </a:r>
            <a:endParaRPr lang="es-MX" sz="2400" dirty="0"/>
          </a:p>
        </p:txBody>
      </p:sp>
      <p:sp>
        <p:nvSpPr>
          <p:cNvPr id="11" name="CuadroTexto 10"/>
          <p:cNvSpPr txBox="1"/>
          <p:nvPr/>
        </p:nvSpPr>
        <p:spPr>
          <a:xfrm>
            <a:off x="5035639" y="2408348"/>
            <a:ext cx="1120463" cy="461665"/>
          </a:xfrm>
          <a:prstGeom prst="rect">
            <a:avLst/>
          </a:prstGeom>
          <a:noFill/>
        </p:spPr>
        <p:txBody>
          <a:bodyPr wrap="square" rtlCol="0">
            <a:spAutoFit/>
          </a:bodyPr>
          <a:lstStyle/>
          <a:p>
            <a:r>
              <a:rPr lang="es-MX" sz="2400" dirty="0" smtClean="0"/>
              <a:t>300.00</a:t>
            </a:r>
            <a:endParaRPr lang="es-MX" sz="2400" dirty="0"/>
          </a:p>
        </p:txBody>
      </p:sp>
      <p:sp>
        <p:nvSpPr>
          <p:cNvPr id="12" name="Flecha abajo 11"/>
          <p:cNvSpPr/>
          <p:nvPr/>
        </p:nvSpPr>
        <p:spPr>
          <a:xfrm>
            <a:off x="2379371" y="3155324"/>
            <a:ext cx="302653" cy="75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1893193" y="4314422"/>
            <a:ext cx="1275008" cy="461665"/>
          </a:xfrm>
          <a:prstGeom prst="rect">
            <a:avLst/>
          </a:prstGeom>
          <a:noFill/>
        </p:spPr>
        <p:txBody>
          <a:bodyPr wrap="square" rtlCol="0">
            <a:spAutoFit/>
          </a:bodyPr>
          <a:lstStyle/>
          <a:p>
            <a:r>
              <a:rPr lang="es-MX" sz="2400" dirty="0" smtClean="0"/>
              <a:t>598.00</a:t>
            </a:r>
            <a:endParaRPr lang="es-MX" sz="2400" dirty="0"/>
          </a:p>
        </p:txBody>
      </p:sp>
      <p:sp>
        <p:nvSpPr>
          <p:cNvPr id="14" name="Flecha abajo 13"/>
          <p:cNvSpPr/>
          <p:nvPr/>
        </p:nvSpPr>
        <p:spPr>
          <a:xfrm>
            <a:off x="5422006" y="3155323"/>
            <a:ext cx="309093" cy="75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5035639" y="4314422"/>
            <a:ext cx="1120463" cy="461665"/>
          </a:xfrm>
          <a:prstGeom prst="rect">
            <a:avLst/>
          </a:prstGeom>
          <a:noFill/>
        </p:spPr>
        <p:txBody>
          <a:bodyPr wrap="square" rtlCol="0">
            <a:spAutoFit/>
          </a:bodyPr>
          <a:lstStyle/>
          <a:p>
            <a:r>
              <a:rPr lang="es-MX" sz="2400" dirty="0" smtClean="0"/>
              <a:t>898.00</a:t>
            </a:r>
            <a:endParaRPr lang="es-MX" sz="2400" dirty="0"/>
          </a:p>
        </p:txBody>
      </p:sp>
      <p:sp>
        <p:nvSpPr>
          <p:cNvPr id="16" name="Flecha izquierda 15"/>
          <p:cNvSpPr/>
          <p:nvPr/>
        </p:nvSpPr>
        <p:spPr>
          <a:xfrm>
            <a:off x="6503830" y="1607886"/>
            <a:ext cx="1455313" cy="321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p:cNvSpPr txBox="1"/>
          <p:nvPr/>
        </p:nvSpPr>
        <p:spPr>
          <a:xfrm>
            <a:off x="8023540" y="1607886"/>
            <a:ext cx="3747752" cy="3108543"/>
          </a:xfrm>
          <a:prstGeom prst="rect">
            <a:avLst/>
          </a:prstGeom>
          <a:noFill/>
        </p:spPr>
        <p:txBody>
          <a:bodyPr wrap="square" rtlCol="0">
            <a:spAutoFit/>
          </a:bodyPr>
          <a:lstStyle/>
          <a:p>
            <a:pPr algn="just"/>
            <a:r>
              <a:rPr lang="es-MX" sz="2800" dirty="0" smtClean="0"/>
              <a:t>Incremento salarial al sector oficial en base a que los docentes presenten certificados su plan de mejoras en cada Centro Educativo.</a:t>
            </a:r>
            <a:endParaRPr lang="es-MX" sz="2800" dirty="0"/>
          </a:p>
        </p:txBody>
      </p:sp>
    </p:spTree>
    <p:extLst>
      <p:ext uri="{BB962C8B-B14F-4D97-AF65-F5344CB8AC3E}">
        <p14:creationId xmlns:p14="http://schemas.microsoft.com/office/powerpoint/2010/main" val="239166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15155" y="554295"/>
            <a:ext cx="11500833" cy="461665"/>
          </a:xfrm>
          <a:prstGeom prst="rect">
            <a:avLst/>
          </a:prstGeom>
          <a:noFill/>
        </p:spPr>
        <p:txBody>
          <a:bodyPr wrap="square" rtlCol="0">
            <a:spAutoFit/>
          </a:bodyPr>
          <a:lstStyle/>
          <a:p>
            <a:r>
              <a:rPr lang="es-MX" sz="2400" b="1" dirty="0" smtClean="0">
                <a:solidFill>
                  <a:schemeClr val="bg1">
                    <a:lumMod val="95000"/>
                  </a:schemeClr>
                </a:solidFill>
              </a:rPr>
              <a:t>Variación del Salario del Docente de primaria del </a:t>
            </a:r>
            <a:r>
              <a:rPr lang="es-MX" sz="2400" b="1" dirty="0" smtClean="0">
                <a:solidFill>
                  <a:schemeClr val="bg1">
                    <a:lumMod val="95000"/>
                  </a:schemeClr>
                </a:solidFill>
              </a:rPr>
              <a:t>2006 </a:t>
            </a:r>
            <a:r>
              <a:rPr lang="es-MX" sz="2400" b="1" dirty="0" smtClean="0">
                <a:solidFill>
                  <a:schemeClr val="bg1">
                    <a:lumMod val="95000"/>
                  </a:schemeClr>
                </a:solidFill>
              </a:rPr>
              <a:t>al 2015.</a:t>
            </a:r>
            <a:endParaRPr lang="es-MX" sz="2400" b="1" dirty="0">
              <a:solidFill>
                <a:schemeClr val="bg1">
                  <a:lumMod val="95000"/>
                </a:schemeClr>
              </a:solidFill>
            </a:endParaRPr>
          </a:p>
        </p:txBody>
      </p:sp>
      <p:sp>
        <p:nvSpPr>
          <p:cNvPr id="7" name="CuadroTexto 6"/>
          <p:cNvSpPr txBox="1"/>
          <p:nvPr/>
        </p:nvSpPr>
        <p:spPr>
          <a:xfrm>
            <a:off x="637504" y="3685818"/>
            <a:ext cx="1171977" cy="461665"/>
          </a:xfrm>
          <a:prstGeom prst="rect">
            <a:avLst/>
          </a:prstGeom>
          <a:noFill/>
        </p:spPr>
        <p:txBody>
          <a:bodyPr wrap="square" rtlCol="0">
            <a:spAutoFit/>
          </a:bodyPr>
          <a:lstStyle/>
          <a:p>
            <a:r>
              <a:rPr lang="es-MX" sz="2400" dirty="0" smtClean="0"/>
              <a:t>510.00</a:t>
            </a:r>
            <a:endParaRPr lang="es-MX" sz="2400" dirty="0"/>
          </a:p>
        </p:txBody>
      </p:sp>
      <p:sp>
        <p:nvSpPr>
          <p:cNvPr id="11" name="Flecha doblada hacia arriba 10"/>
          <p:cNvSpPr/>
          <p:nvPr/>
        </p:nvSpPr>
        <p:spPr>
          <a:xfrm rot="10800000">
            <a:off x="1596981" y="2408344"/>
            <a:ext cx="927278" cy="34901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erecha 11"/>
          <p:cNvSpPr/>
          <p:nvPr/>
        </p:nvSpPr>
        <p:spPr>
          <a:xfrm>
            <a:off x="1596980" y="5547772"/>
            <a:ext cx="840347" cy="437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2975019" y="2318195"/>
            <a:ext cx="1159099" cy="461665"/>
          </a:xfrm>
          <a:prstGeom prst="rect">
            <a:avLst/>
          </a:prstGeom>
          <a:noFill/>
        </p:spPr>
        <p:txBody>
          <a:bodyPr wrap="square" rtlCol="0">
            <a:spAutoFit/>
          </a:bodyPr>
          <a:lstStyle/>
          <a:p>
            <a:r>
              <a:rPr lang="es-MX" sz="2400" dirty="0" smtClean="0"/>
              <a:t>2006</a:t>
            </a:r>
            <a:endParaRPr lang="es-MX" sz="2400" dirty="0"/>
          </a:p>
        </p:txBody>
      </p:sp>
      <p:sp>
        <p:nvSpPr>
          <p:cNvPr id="14" name="CuadroTexto 13"/>
          <p:cNvSpPr txBox="1"/>
          <p:nvPr/>
        </p:nvSpPr>
        <p:spPr>
          <a:xfrm>
            <a:off x="2975019" y="3065416"/>
            <a:ext cx="1030310" cy="461665"/>
          </a:xfrm>
          <a:prstGeom prst="rect">
            <a:avLst/>
          </a:prstGeom>
          <a:noFill/>
        </p:spPr>
        <p:txBody>
          <a:bodyPr wrap="square" rtlCol="0">
            <a:spAutoFit/>
          </a:bodyPr>
          <a:lstStyle/>
          <a:p>
            <a:r>
              <a:rPr lang="es-MX" sz="2400" dirty="0" smtClean="0"/>
              <a:t>2009</a:t>
            </a:r>
            <a:endParaRPr lang="es-MX" sz="2400" dirty="0"/>
          </a:p>
        </p:txBody>
      </p:sp>
      <p:sp>
        <p:nvSpPr>
          <p:cNvPr id="16" name="CuadroTexto 15"/>
          <p:cNvSpPr txBox="1"/>
          <p:nvPr/>
        </p:nvSpPr>
        <p:spPr>
          <a:xfrm>
            <a:off x="2897746" y="4097448"/>
            <a:ext cx="888643" cy="461665"/>
          </a:xfrm>
          <a:prstGeom prst="rect">
            <a:avLst/>
          </a:prstGeom>
          <a:noFill/>
        </p:spPr>
        <p:txBody>
          <a:bodyPr wrap="square" rtlCol="0">
            <a:spAutoFit/>
          </a:bodyPr>
          <a:lstStyle/>
          <a:p>
            <a:r>
              <a:rPr lang="es-MX" sz="2400" dirty="0" smtClean="0"/>
              <a:t>2013</a:t>
            </a:r>
            <a:endParaRPr lang="es-MX" sz="2400" dirty="0"/>
          </a:p>
        </p:txBody>
      </p:sp>
      <p:sp>
        <p:nvSpPr>
          <p:cNvPr id="17" name="CuadroTexto 16"/>
          <p:cNvSpPr txBox="1"/>
          <p:nvPr/>
        </p:nvSpPr>
        <p:spPr>
          <a:xfrm>
            <a:off x="2862330" y="5415036"/>
            <a:ext cx="1043188" cy="461665"/>
          </a:xfrm>
          <a:prstGeom prst="rect">
            <a:avLst/>
          </a:prstGeom>
          <a:noFill/>
        </p:spPr>
        <p:txBody>
          <a:bodyPr wrap="square" rtlCol="0">
            <a:spAutoFit/>
          </a:bodyPr>
          <a:lstStyle/>
          <a:p>
            <a:r>
              <a:rPr lang="es-MX" sz="2400" dirty="0" smtClean="0"/>
              <a:t>2015</a:t>
            </a:r>
            <a:endParaRPr lang="es-MX" sz="2400" dirty="0"/>
          </a:p>
        </p:txBody>
      </p:sp>
      <p:sp>
        <p:nvSpPr>
          <p:cNvPr id="18" name="Flecha derecha 17"/>
          <p:cNvSpPr/>
          <p:nvPr/>
        </p:nvSpPr>
        <p:spPr>
          <a:xfrm>
            <a:off x="4172754" y="2402396"/>
            <a:ext cx="1365160"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derecha 18"/>
          <p:cNvSpPr/>
          <p:nvPr/>
        </p:nvSpPr>
        <p:spPr>
          <a:xfrm>
            <a:off x="4121237" y="3254159"/>
            <a:ext cx="1468191" cy="27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derecha 19"/>
          <p:cNvSpPr/>
          <p:nvPr/>
        </p:nvSpPr>
        <p:spPr>
          <a:xfrm>
            <a:off x="4134118" y="4330291"/>
            <a:ext cx="1455313" cy="20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20"/>
          <p:cNvSpPr/>
          <p:nvPr/>
        </p:nvSpPr>
        <p:spPr>
          <a:xfrm>
            <a:off x="4050401" y="5547772"/>
            <a:ext cx="1416677"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p:cNvSpPr txBox="1"/>
          <p:nvPr/>
        </p:nvSpPr>
        <p:spPr>
          <a:xfrm>
            <a:off x="5917841" y="2286979"/>
            <a:ext cx="1159099" cy="461665"/>
          </a:xfrm>
          <a:prstGeom prst="rect">
            <a:avLst/>
          </a:prstGeom>
          <a:noFill/>
        </p:spPr>
        <p:txBody>
          <a:bodyPr wrap="square" rtlCol="0">
            <a:spAutoFit/>
          </a:bodyPr>
          <a:lstStyle/>
          <a:p>
            <a:r>
              <a:rPr lang="es-MX" sz="2400" dirty="0" smtClean="0"/>
              <a:t>388.00</a:t>
            </a:r>
            <a:endParaRPr lang="es-MX" sz="2400" dirty="0"/>
          </a:p>
        </p:txBody>
      </p:sp>
      <p:sp>
        <p:nvSpPr>
          <p:cNvPr id="24" name="CuadroTexto 23"/>
          <p:cNvSpPr txBox="1"/>
          <p:nvPr/>
        </p:nvSpPr>
        <p:spPr>
          <a:xfrm>
            <a:off x="5859884" y="3165239"/>
            <a:ext cx="1223493" cy="461665"/>
          </a:xfrm>
          <a:prstGeom prst="rect">
            <a:avLst/>
          </a:prstGeom>
          <a:noFill/>
        </p:spPr>
        <p:txBody>
          <a:bodyPr wrap="square" rtlCol="0">
            <a:spAutoFit/>
          </a:bodyPr>
          <a:lstStyle/>
          <a:p>
            <a:r>
              <a:rPr lang="es-MX" sz="2400" dirty="0" smtClean="0"/>
              <a:t>478.00</a:t>
            </a:r>
            <a:endParaRPr lang="es-MX" sz="2400" dirty="0"/>
          </a:p>
        </p:txBody>
      </p:sp>
      <p:sp>
        <p:nvSpPr>
          <p:cNvPr id="25" name="CuadroTexto 24"/>
          <p:cNvSpPr txBox="1"/>
          <p:nvPr/>
        </p:nvSpPr>
        <p:spPr>
          <a:xfrm>
            <a:off x="5885645" y="4202485"/>
            <a:ext cx="1210614" cy="461665"/>
          </a:xfrm>
          <a:prstGeom prst="rect">
            <a:avLst/>
          </a:prstGeom>
          <a:noFill/>
        </p:spPr>
        <p:txBody>
          <a:bodyPr wrap="square" rtlCol="0">
            <a:spAutoFit/>
          </a:bodyPr>
          <a:lstStyle/>
          <a:p>
            <a:r>
              <a:rPr lang="es-MX" sz="2400" dirty="0" smtClean="0"/>
              <a:t>598.00</a:t>
            </a:r>
            <a:endParaRPr lang="es-MX" sz="2400" dirty="0"/>
          </a:p>
        </p:txBody>
      </p:sp>
      <p:sp>
        <p:nvSpPr>
          <p:cNvPr id="26" name="CuadroTexto 25"/>
          <p:cNvSpPr txBox="1"/>
          <p:nvPr/>
        </p:nvSpPr>
        <p:spPr>
          <a:xfrm>
            <a:off x="5892081" y="5385611"/>
            <a:ext cx="1159098" cy="461665"/>
          </a:xfrm>
          <a:prstGeom prst="rect">
            <a:avLst/>
          </a:prstGeom>
          <a:noFill/>
        </p:spPr>
        <p:txBody>
          <a:bodyPr wrap="square" rtlCol="0">
            <a:spAutoFit/>
          </a:bodyPr>
          <a:lstStyle/>
          <a:p>
            <a:r>
              <a:rPr lang="es-MX" sz="2400" dirty="0" smtClean="0"/>
              <a:t>898.00</a:t>
            </a:r>
            <a:endParaRPr lang="es-MX" sz="2400" dirty="0"/>
          </a:p>
        </p:txBody>
      </p:sp>
      <p:sp>
        <p:nvSpPr>
          <p:cNvPr id="27" name="Flecha doblada 26"/>
          <p:cNvSpPr/>
          <p:nvPr/>
        </p:nvSpPr>
        <p:spPr>
          <a:xfrm rot="10800000">
            <a:off x="7443983" y="2524259"/>
            <a:ext cx="493344" cy="10266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Menos 27"/>
          <p:cNvSpPr/>
          <p:nvPr/>
        </p:nvSpPr>
        <p:spPr>
          <a:xfrm>
            <a:off x="7076940" y="2267640"/>
            <a:ext cx="1008497" cy="46166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Flecha doblada 29"/>
          <p:cNvSpPr/>
          <p:nvPr/>
        </p:nvSpPr>
        <p:spPr>
          <a:xfrm rot="10800000">
            <a:off x="7392473" y="3738337"/>
            <a:ext cx="544854" cy="925813"/>
          </a:xfrm>
          <a:prstGeom prst="bentArrow">
            <a:avLst>
              <a:gd name="adj1" fmla="val 25000"/>
              <a:gd name="adj2" fmla="val 2608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9" name="Menos 28"/>
          <p:cNvSpPr/>
          <p:nvPr/>
        </p:nvSpPr>
        <p:spPr>
          <a:xfrm>
            <a:off x="7066029" y="3537985"/>
            <a:ext cx="1021377" cy="37866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doblada 31"/>
          <p:cNvSpPr/>
          <p:nvPr/>
        </p:nvSpPr>
        <p:spPr>
          <a:xfrm rot="10800000">
            <a:off x="7392471" y="4786244"/>
            <a:ext cx="544854" cy="9804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1" name="Menos 30"/>
          <p:cNvSpPr/>
          <p:nvPr/>
        </p:nvSpPr>
        <p:spPr>
          <a:xfrm>
            <a:off x="7051179" y="4574756"/>
            <a:ext cx="1002060" cy="43858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Más 1"/>
          <p:cNvSpPr/>
          <p:nvPr/>
        </p:nvSpPr>
        <p:spPr>
          <a:xfrm>
            <a:off x="8229600" y="5013340"/>
            <a:ext cx="476518" cy="4016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ás 2"/>
          <p:cNvSpPr/>
          <p:nvPr/>
        </p:nvSpPr>
        <p:spPr>
          <a:xfrm>
            <a:off x="8229600" y="3916651"/>
            <a:ext cx="476518" cy="413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Más 4"/>
          <p:cNvSpPr/>
          <p:nvPr/>
        </p:nvSpPr>
        <p:spPr>
          <a:xfrm>
            <a:off x="8297933" y="2729305"/>
            <a:ext cx="476518" cy="4359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9135057" y="2690939"/>
            <a:ext cx="1030310" cy="474299"/>
          </a:xfrm>
          <a:prstGeom prst="rect">
            <a:avLst/>
          </a:prstGeom>
          <a:noFill/>
        </p:spPr>
        <p:txBody>
          <a:bodyPr wrap="square" rtlCol="0">
            <a:spAutoFit/>
          </a:bodyPr>
          <a:lstStyle/>
          <a:p>
            <a:r>
              <a:rPr lang="es-MX" sz="2400" dirty="0" smtClean="0"/>
              <a:t>23%</a:t>
            </a:r>
            <a:endParaRPr lang="es-MX" sz="2400" dirty="0"/>
          </a:p>
        </p:txBody>
      </p:sp>
      <p:sp>
        <p:nvSpPr>
          <p:cNvPr id="8" name="CuadroTexto 7"/>
          <p:cNvSpPr txBox="1"/>
          <p:nvPr/>
        </p:nvSpPr>
        <p:spPr>
          <a:xfrm>
            <a:off x="9135057" y="3884817"/>
            <a:ext cx="858949" cy="477308"/>
          </a:xfrm>
          <a:prstGeom prst="rect">
            <a:avLst/>
          </a:prstGeom>
          <a:noFill/>
        </p:spPr>
        <p:txBody>
          <a:bodyPr wrap="square" rtlCol="0">
            <a:spAutoFit/>
          </a:bodyPr>
          <a:lstStyle/>
          <a:p>
            <a:r>
              <a:rPr lang="es-MX" sz="2400" dirty="0" smtClean="0"/>
              <a:t>25%</a:t>
            </a:r>
            <a:endParaRPr lang="es-MX" sz="2400" dirty="0"/>
          </a:p>
        </p:txBody>
      </p:sp>
      <p:sp>
        <p:nvSpPr>
          <p:cNvPr id="9" name="CuadroTexto 8"/>
          <p:cNvSpPr txBox="1"/>
          <p:nvPr/>
        </p:nvSpPr>
        <p:spPr>
          <a:xfrm>
            <a:off x="9135057" y="4923946"/>
            <a:ext cx="918336" cy="461665"/>
          </a:xfrm>
          <a:prstGeom prst="rect">
            <a:avLst/>
          </a:prstGeom>
          <a:noFill/>
        </p:spPr>
        <p:txBody>
          <a:bodyPr wrap="square" rtlCol="0">
            <a:spAutoFit/>
          </a:bodyPr>
          <a:lstStyle/>
          <a:p>
            <a:r>
              <a:rPr lang="es-MX" sz="2400" dirty="0" smtClean="0"/>
              <a:t>50%</a:t>
            </a:r>
            <a:endParaRPr lang="es-MX" sz="2400" dirty="0"/>
          </a:p>
        </p:txBody>
      </p:sp>
      <p:sp>
        <p:nvSpPr>
          <p:cNvPr id="10" name="Flecha izquierda 9"/>
          <p:cNvSpPr/>
          <p:nvPr/>
        </p:nvSpPr>
        <p:spPr>
          <a:xfrm>
            <a:off x="8297933" y="2318195"/>
            <a:ext cx="2108197" cy="31503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15" name="Rectángulo 14"/>
          <p:cNvSpPr/>
          <p:nvPr/>
        </p:nvSpPr>
        <p:spPr>
          <a:xfrm>
            <a:off x="10212938" y="2406761"/>
            <a:ext cx="164925" cy="33599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3" name="Flecha izquierda 22"/>
          <p:cNvSpPr/>
          <p:nvPr/>
        </p:nvSpPr>
        <p:spPr>
          <a:xfrm>
            <a:off x="8416343" y="5577197"/>
            <a:ext cx="1983341" cy="29950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3" name="CuadroTexto 32"/>
          <p:cNvSpPr txBox="1"/>
          <p:nvPr/>
        </p:nvSpPr>
        <p:spPr>
          <a:xfrm>
            <a:off x="10650823" y="3680880"/>
            <a:ext cx="1233860" cy="461665"/>
          </a:xfrm>
          <a:prstGeom prst="rect">
            <a:avLst/>
          </a:prstGeom>
          <a:noFill/>
        </p:spPr>
        <p:txBody>
          <a:bodyPr wrap="square" rtlCol="0">
            <a:spAutoFit/>
          </a:bodyPr>
          <a:lstStyle/>
          <a:p>
            <a:r>
              <a:rPr lang="es-MX" sz="2400" dirty="0" smtClean="0"/>
              <a:t>231.4%</a:t>
            </a:r>
            <a:endParaRPr lang="es-MX" sz="2400" dirty="0"/>
          </a:p>
        </p:txBody>
      </p:sp>
    </p:spTree>
    <p:extLst>
      <p:ext uri="{BB962C8B-B14F-4D97-AF65-F5344CB8AC3E}">
        <p14:creationId xmlns:p14="http://schemas.microsoft.com/office/powerpoint/2010/main" val="87467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2580" y="643943"/>
            <a:ext cx="9787944" cy="830997"/>
          </a:xfrm>
          <a:prstGeom prst="rect">
            <a:avLst/>
          </a:prstGeom>
          <a:noFill/>
        </p:spPr>
        <p:txBody>
          <a:bodyPr wrap="square" rtlCol="0">
            <a:spAutoFit/>
          </a:bodyPr>
          <a:lstStyle/>
          <a:p>
            <a:r>
              <a:rPr lang="es-MX" sz="2400" b="1" dirty="0" smtClean="0">
                <a:solidFill>
                  <a:schemeClr val="bg1">
                    <a:lumMod val="95000"/>
                  </a:schemeClr>
                </a:solidFill>
              </a:rPr>
              <a:t>Variación de la cuotas en 12° grado de media por los incrementos a las anualidades (C.B.C.V) </a:t>
            </a:r>
            <a:endParaRPr lang="es-MX" sz="2400" b="1" dirty="0">
              <a:solidFill>
                <a:schemeClr val="bg1">
                  <a:lumMod val="95000"/>
                </a:schemeClr>
              </a:solidFill>
            </a:endParaRPr>
          </a:p>
        </p:txBody>
      </p:sp>
      <p:sp>
        <p:nvSpPr>
          <p:cNvPr id="5" name="CuadroTexto 4"/>
          <p:cNvSpPr txBox="1"/>
          <p:nvPr/>
        </p:nvSpPr>
        <p:spPr>
          <a:xfrm>
            <a:off x="75666" y="3663052"/>
            <a:ext cx="850006" cy="461665"/>
          </a:xfrm>
          <a:prstGeom prst="rect">
            <a:avLst/>
          </a:prstGeom>
          <a:noFill/>
        </p:spPr>
        <p:txBody>
          <a:bodyPr wrap="square" rtlCol="0">
            <a:spAutoFit/>
          </a:bodyPr>
          <a:lstStyle/>
          <a:p>
            <a:r>
              <a:rPr lang="es-MX" sz="2400" dirty="0" smtClean="0"/>
              <a:t>55%</a:t>
            </a:r>
            <a:endParaRPr lang="es-MX" sz="2400" dirty="0"/>
          </a:p>
        </p:txBody>
      </p:sp>
      <p:sp>
        <p:nvSpPr>
          <p:cNvPr id="9" name="Rectángulo 8"/>
          <p:cNvSpPr/>
          <p:nvPr/>
        </p:nvSpPr>
        <p:spPr>
          <a:xfrm>
            <a:off x="887031" y="3271233"/>
            <a:ext cx="193183" cy="1562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887032" y="3135017"/>
            <a:ext cx="1341014" cy="321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887031" y="4571865"/>
            <a:ext cx="1341015"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2291642" y="3065170"/>
            <a:ext cx="1043189" cy="461665"/>
          </a:xfrm>
          <a:prstGeom prst="rect">
            <a:avLst/>
          </a:prstGeom>
          <a:noFill/>
        </p:spPr>
        <p:txBody>
          <a:bodyPr wrap="square" rtlCol="0">
            <a:spAutoFit/>
          </a:bodyPr>
          <a:lstStyle/>
          <a:p>
            <a:r>
              <a:rPr lang="es-MX" sz="2400" dirty="0" smtClean="0"/>
              <a:t>35%</a:t>
            </a:r>
            <a:endParaRPr lang="es-MX" sz="2400" dirty="0"/>
          </a:p>
        </p:txBody>
      </p:sp>
      <p:sp>
        <p:nvSpPr>
          <p:cNvPr id="11" name="CuadroTexto 10"/>
          <p:cNvSpPr txBox="1"/>
          <p:nvPr/>
        </p:nvSpPr>
        <p:spPr>
          <a:xfrm>
            <a:off x="2199072" y="4458256"/>
            <a:ext cx="1043189" cy="463639"/>
          </a:xfrm>
          <a:prstGeom prst="rect">
            <a:avLst/>
          </a:prstGeom>
          <a:noFill/>
        </p:spPr>
        <p:txBody>
          <a:bodyPr wrap="square" rtlCol="0">
            <a:spAutoFit/>
          </a:bodyPr>
          <a:lstStyle/>
          <a:p>
            <a:r>
              <a:rPr lang="es-MX" sz="2400" dirty="0" smtClean="0"/>
              <a:t>14.7%</a:t>
            </a:r>
            <a:endParaRPr lang="es-MX" sz="2400" dirty="0"/>
          </a:p>
        </p:txBody>
      </p:sp>
      <p:sp>
        <p:nvSpPr>
          <p:cNvPr id="14" name="Rectángulo 13"/>
          <p:cNvSpPr/>
          <p:nvPr/>
        </p:nvSpPr>
        <p:spPr>
          <a:xfrm>
            <a:off x="3164975" y="2806172"/>
            <a:ext cx="173860" cy="1134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derecha 12"/>
          <p:cNvSpPr/>
          <p:nvPr/>
        </p:nvSpPr>
        <p:spPr>
          <a:xfrm>
            <a:off x="3164176" y="3665853"/>
            <a:ext cx="1062506" cy="336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erecha 11"/>
          <p:cNvSpPr/>
          <p:nvPr/>
        </p:nvSpPr>
        <p:spPr>
          <a:xfrm>
            <a:off x="3173830" y="2704666"/>
            <a:ext cx="1081825" cy="309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3189131" y="4211009"/>
            <a:ext cx="173860" cy="1082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erecha 14"/>
          <p:cNvSpPr/>
          <p:nvPr/>
        </p:nvSpPr>
        <p:spPr>
          <a:xfrm>
            <a:off x="3173830" y="4044590"/>
            <a:ext cx="1043197"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derecha 16"/>
          <p:cNvSpPr/>
          <p:nvPr/>
        </p:nvSpPr>
        <p:spPr>
          <a:xfrm>
            <a:off x="3200057" y="5046210"/>
            <a:ext cx="1043197" cy="358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p:cNvSpPr txBox="1"/>
          <p:nvPr/>
        </p:nvSpPr>
        <p:spPr>
          <a:xfrm>
            <a:off x="4295055" y="2631065"/>
            <a:ext cx="1094705" cy="523220"/>
          </a:xfrm>
          <a:prstGeom prst="rect">
            <a:avLst/>
          </a:prstGeom>
          <a:noFill/>
        </p:spPr>
        <p:txBody>
          <a:bodyPr wrap="square" rtlCol="0">
            <a:spAutoFit/>
          </a:bodyPr>
          <a:lstStyle/>
          <a:p>
            <a:r>
              <a:rPr lang="es-MX" sz="2800" dirty="0" smtClean="0"/>
              <a:t>2006</a:t>
            </a:r>
            <a:endParaRPr lang="es-MX" sz="2800" dirty="0"/>
          </a:p>
        </p:txBody>
      </p:sp>
      <p:sp>
        <p:nvSpPr>
          <p:cNvPr id="19" name="CuadroTexto 18"/>
          <p:cNvSpPr txBox="1"/>
          <p:nvPr/>
        </p:nvSpPr>
        <p:spPr>
          <a:xfrm>
            <a:off x="4256886" y="3718908"/>
            <a:ext cx="1094705" cy="523220"/>
          </a:xfrm>
          <a:prstGeom prst="rect">
            <a:avLst/>
          </a:prstGeom>
          <a:noFill/>
        </p:spPr>
        <p:txBody>
          <a:bodyPr wrap="square" rtlCol="0">
            <a:spAutoFit/>
          </a:bodyPr>
          <a:lstStyle/>
          <a:p>
            <a:r>
              <a:rPr lang="es-MX" sz="2800" dirty="0" smtClean="0"/>
              <a:t>2013</a:t>
            </a:r>
            <a:endParaRPr lang="es-MX" sz="2800" dirty="0"/>
          </a:p>
        </p:txBody>
      </p:sp>
      <p:sp>
        <p:nvSpPr>
          <p:cNvPr id="20" name="CuadroTexto 19"/>
          <p:cNvSpPr txBox="1"/>
          <p:nvPr/>
        </p:nvSpPr>
        <p:spPr>
          <a:xfrm>
            <a:off x="4269298" y="4920792"/>
            <a:ext cx="1120462" cy="523220"/>
          </a:xfrm>
          <a:prstGeom prst="rect">
            <a:avLst/>
          </a:prstGeom>
          <a:noFill/>
        </p:spPr>
        <p:txBody>
          <a:bodyPr wrap="square" rtlCol="0">
            <a:spAutoFit/>
          </a:bodyPr>
          <a:lstStyle/>
          <a:p>
            <a:r>
              <a:rPr lang="es-MX" sz="2800" dirty="0" smtClean="0"/>
              <a:t>2015</a:t>
            </a:r>
            <a:endParaRPr lang="es-MX" sz="2800" dirty="0"/>
          </a:p>
        </p:txBody>
      </p:sp>
      <p:sp>
        <p:nvSpPr>
          <p:cNvPr id="21" name="Flecha derecha 20"/>
          <p:cNvSpPr/>
          <p:nvPr/>
        </p:nvSpPr>
        <p:spPr>
          <a:xfrm>
            <a:off x="5342283" y="2778634"/>
            <a:ext cx="945008"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derecha 21"/>
          <p:cNvSpPr/>
          <p:nvPr/>
        </p:nvSpPr>
        <p:spPr>
          <a:xfrm>
            <a:off x="5338074" y="3853843"/>
            <a:ext cx="945008" cy="228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derecha 22"/>
          <p:cNvSpPr/>
          <p:nvPr/>
        </p:nvSpPr>
        <p:spPr>
          <a:xfrm>
            <a:off x="5323493" y="5046210"/>
            <a:ext cx="919251" cy="221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6466012" y="2673352"/>
            <a:ext cx="978794" cy="461665"/>
          </a:xfrm>
          <a:prstGeom prst="rect">
            <a:avLst/>
          </a:prstGeom>
          <a:noFill/>
        </p:spPr>
        <p:txBody>
          <a:bodyPr wrap="square" rtlCol="0">
            <a:spAutoFit/>
          </a:bodyPr>
          <a:lstStyle/>
          <a:p>
            <a:r>
              <a:rPr lang="es-MX" sz="2400" dirty="0" smtClean="0"/>
              <a:t>85.00</a:t>
            </a:r>
            <a:endParaRPr lang="es-MX" sz="2400" dirty="0"/>
          </a:p>
        </p:txBody>
      </p:sp>
      <p:sp>
        <p:nvSpPr>
          <p:cNvPr id="25" name="CuadroTexto 24"/>
          <p:cNvSpPr txBox="1"/>
          <p:nvPr/>
        </p:nvSpPr>
        <p:spPr>
          <a:xfrm>
            <a:off x="6324339" y="3663052"/>
            <a:ext cx="1120432" cy="461665"/>
          </a:xfrm>
          <a:prstGeom prst="rect">
            <a:avLst/>
          </a:prstGeom>
          <a:noFill/>
        </p:spPr>
        <p:txBody>
          <a:bodyPr wrap="square" rtlCol="0">
            <a:spAutoFit/>
          </a:bodyPr>
          <a:lstStyle/>
          <a:p>
            <a:r>
              <a:rPr lang="es-MX" sz="2400" dirty="0" smtClean="0"/>
              <a:t>115.00</a:t>
            </a:r>
            <a:endParaRPr lang="es-MX" sz="2400" dirty="0"/>
          </a:p>
        </p:txBody>
      </p:sp>
      <p:sp>
        <p:nvSpPr>
          <p:cNvPr id="26" name="CuadroTexto 25"/>
          <p:cNvSpPr txBox="1"/>
          <p:nvPr/>
        </p:nvSpPr>
        <p:spPr>
          <a:xfrm>
            <a:off x="6282525" y="4874161"/>
            <a:ext cx="1120462" cy="461665"/>
          </a:xfrm>
          <a:prstGeom prst="rect">
            <a:avLst/>
          </a:prstGeom>
          <a:noFill/>
        </p:spPr>
        <p:txBody>
          <a:bodyPr wrap="square" rtlCol="0">
            <a:spAutoFit/>
          </a:bodyPr>
          <a:lstStyle/>
          <a:p>
            <a:r>
              <a:rPr lang="es-MX" sz="2400" dirty="0" smtClean="0"/>
              <a:t>132.00</a:t>
            </a:r>
            <a:endParaRPr lang="es-MX" sz="2400" dirty="0"/>
          </a:p>
        </p:txBody>
      </p:sp>
      <p:sp>
        <p:nvSpPr>
          <p:cNvPr id="27" name="Flecha izquierda 26"/>
          <p:cNvSpPr/>
          <p:nvPr/>
        </p:nvSpPr>
        <p:spPr>
          <a:xfrm>
            <a:off x="7738574" y="2764811"/>
            <a:ext cx="1094706" cy="300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8681961" y="2833457"/>
            <a:ext cx="151319" cy="1079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Flecha izquierda 28"/>
          <p:cNvSpPr/>
          <p:nvPr/>
        </p:nvSpPr>
        <p:spPr>
          <a:xfrm>
            <a:off x="7751454" y="3677046"/>
            <a:ext cx="1081826" cy="3012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Flecha izquierda 29"/>
          <p:cNvSpPr/>
          <p:nvPr/>
        </p:nvSpPr>
        <p:spPr>
          <a:xfrm>
            <a:off x="7777212" y="4060506"/>
            <a:ext cx="1056068" cy="3010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8657475" y="4143543"/>
            <a:ext cx="165005" cy="105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izquierda 31"/>
          <p:cNvSpPr/>
          <p:nvPr/>
        </p:nvSpPr>
        <p:spPr>
          <a:xfrm>
            <a:off x="7828728" y="4984346"/>
            <a:ext cx="1004552" cy="3089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p:cNvSpPr txBox="1"/>
          <p:nvPr/>
        </p:nvSpPr>
        <p:spPr>
          <a:xfrm>
            <a:off x="8933019" y="3000775"/>
            <a:ext cx="949813" cy="461665"/>
          </a:xfrm>
          <a:prstGeom prst="rect">
            <a:avLst/>
          </a:prstGeom>
          <a:noFill/>
        </p:spPr>
        <p:txBody>
          <a:bodyPr wrap="square" rtlCol="0">
            <a:spAutoFit/>
          </a:bodyPr>
          <a:lstStyle/>
          <a:p>
            <a:r>
              <a:rPr lang="es-MX" sz="2400" dirty="0" smtClean="0"/>
              <a:t>30.00</a:t>
            </a:r>
            <a:endParaRPr lang="es-MX" sz="2400" dirty="0"/>
          </a:p>
        </p:txBody>
      </p:sp>
      <p:sp>
        <p:nvSpPr>
          <p:cNvPr id="34" name="CuadroTexto 33"/>
          <p:cNvSpPr txBox="1"/>
          <p:nvPr/>
        </p:nvSpPr>
        <p:spPr>
          <a:xfrm>
            <a:off x="8963696" y="4571865"/>
            <a:ext cx="978794" cy="461665"/>
          </a:xfrm>
          <a:prstGeom prst="rect">
            <a:avLst/>
          </a:prstGeom>
          <a:noFill/>
        </p:spPr>
        <p:txBody>
          <a:bodyPr wrap="square" rtlCol="0">
            <a:spAutoFit/>
          </a:bodyPr>
          <a:lstStyle/>
          <a:p>
            <a:r>
              <a:rPr lang="es-MX" sz="2400" dirty="0" smtClean="0"/>
              <a:t>17.00</a:t>
            </a:r>
            <a:endParaRPr lang="es-MX" sz="2400" dirty="0"/>
          </a:p>
        </p:txBody>
      </p:sp>
      <p:sp>
        <p:nvSpPr>
          <p:cNvPr id="35" name="Flecha izquierda 34"/>
          <p:cNvSpPr/>
          <p:nvPr/>
        </p:nvSpPr>
        <p:spPr>
          <a:xfrm>
            <a:off x="9942490" y="3052133"/>
            <a:ext cx="1236372" cy="372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10985679" y="3154284"/>
            <a:ext cx="193183" cy="157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lecha izquierda 36"/>
          <p:cNvSpPr/>
          <p:nvPr/>
        </p:nvSpPr>
        <p:spPr>
          <a:xfrm>
            <a:off x="9942490" y="4587612"/>
            <a:ext cx="1236372" cy="396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11178861" y="3853843"/>
            <a:ext cx="946619" cy="461665"/>
          </a:xfrm>
          <a:prstGeom prst="rect">
            <a:avLst/>
          </a:prstGeom>
          <a:noFill/>
        </p:spPr>
        <p:txBody>
          <a:bodyPr wrap="square" rtlCol="0">
            <a:spAutoFit/>
          </a:bodyPr>
          <a:lstStyle/>
          <a:p>
            <a:r>
              <a:rPr lang="es-MX" sz="2400" dirty="0" smtClean="0"/>
              <a:t>47.00</a:t>
            </a:r>
            <a:endParaRPr lang="es-MX" sz="2400" dirty="0"/>
          </a:p>
        </p:txBody>
      </p:sp>
    </p:spTree>
    <p:extLst>
      <p:ext uri="{BB962C8B-B14F-4D97-AF65-F5344CB8AC3E}">
        <p14:creationId xmlns:p14="http://schemas.microsoft.com/office/powerpoint/2010/main" val="187138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3898" r="16706"/>
          <a:stretch/>
        </p:blipFill>
        <p:spPr>
          <a:xfrm>
            <a:off x="1107582" y="927278"/>
            <a:ext cx="9182637" cy="5499279"/>
          </a:xfrm>
          <a:prstGeom prst="rect">
            <a:avLst/>
          </a:prstGeom>
        </p:spPr>
      </p:pic>
    </p:spTree>
    <p:extLst>
      <p:ext uri="{BB962C8B-B14F-4D97-AF65-F5344CB8AC3E}">
        <p14:creationId xmlns:p14="http://schemas.microsoft.com/office/powerpoint/2010/main" val="4059013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3785" t="928" r="14126" b="11694"/>
          <a:stretch/>
        </p:blipFill>
        <p:spPr>
          <a:xfrm>
            <a:off x="940157" y="1361618"/>
            <a:ext cx="10264462" cy="5129334"/>
          </a:xfrm>
          <a:prstGeom prst="rect">
            <a:avLst/>
          </a:prstGeom>
        </p:spPr>
      </p:pic>
    </p:spTree>
    <p:extLst>
      <p:ext uri="{BB962C8B-B14F-4D97-AF65-F5344CB8AC3E}">
        <p14:creationId xmlns:p14="http://schemas.microsoft.com/office/powerpoint/2010/main" val="148024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4944" t="17147" r="13795"/>
          <a:stretch/>
        </p:blipFill>
        <p:spPr>
          <a:xfrm>
            <a:off x="940157" y="1287887"/>
            <a:ext cx="10277341" cy="5383369"/>
          </a:xfrm>
          <a:prstGeom prst="rect">
            <a:avLst/>
          </a:prstGeom>
        </p:spPr>
      </p:pic>
    </p:spTree>
    <p:extLst>
      <p:ext uri="{BB962C8B-B14F-4D97-AF65-F5344CB8AC3E}">
        <p14:creationId xmlns:p14="http://schemas.microsoft.com/office/powerpoint/2010/main" val="24002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0310" y="528034"/>
            <a:ext cx="9878096" cy="1532586"/>
          </a:xfrm>
        </p:spPr>
        <p:txBody>
          <a:bodyPr/>
          <a:lstStyle/>
          <a:p>
            <a:r>
              <a:rPr lang="es-MX" dirty="0" smtClean="0"/>
              <a:t>El Gobierno Central y Costo por Alumno, según nivel de Educación año 2009-20013.</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71974920"/>
              </p:ext>
            </p:extLst>
          </p:nvPr>
        </p:nvGraphicFramePr>
        <p:xfrm>
          <a:off x="244701" y="2498502"/>
          <a:ext cx="11771288" cy="4091344"/>
        </p:xfrm>
        <a:graphic>
          <a:graphicData uri="http://schemas.openxmlformats.org/drawingml/2006/table">
            <a:tbl>
              <a:tblPr firstRow="1" bandRow="1">
                <a:tableStyleId>{5C22544A-7EE6-4342-B048-85BDC9FD1C3A}</a:tableStyleId>
              </a:tblPr>
              <a:tblGrid>
                <a:gridCol w="3670477"/>
                <a:gridCol w="1510037"/>
                <a:gridCol w="1741231"/>
                <a:gridCol w="1698060"/>
                <a:gridCol w="1582938"/>
                <a:gridCol w="1568545"/>
              </a:tblGrid>
              <a:tr h="501027">
                <a:tc>
                  <a:txBody>
                    <a:bodyPr/>
                    <a:lstStyle/>
                    <a:p>
                      <a:r>
                        <a:rPr lang="es-MX" dirty="0" smtClean="0"/>
                        <a:t>Nivel de Educación</a:t>
                      </a:r>
                      <a:r>
                        <a:rPr lang="es-MX" baseline="0" dirty="0" smtClean="0"/>
                        <a:t> </a:t>
                      </a:r>
                      <a:endParaRPr lang="es-MX" dirty="0"/>
                    </a:p>
                  </a:txBody>
                  <a:tcPr anchor="ctr"/>
                </a:tc>
                <a:tc gridSpan="5">
                  <a:txBody>
                    <a:bodyPr/>
                    <a:lstStyle/>
                    <a:p>
                      <a:pPr lvl="0" algn="r"/>
                      <a:r>
                        <a:rPr lang="es-MX" sz="2000" dirty="0" smtClean="0"/>
                        <a:t>Gastos</a:t>
                      </a:r>
                      <a:r>
                        <a:rPr lang="es-MX" sz="2000" baseline="0" dirty="0" smtClean="0"/>
                        <a:t> y Costo por alumno efectuados por el Gobierno Central  </a:t>
                      </a:r>
                      <a:endParaRPr lang="es-MX" sz="2000" dirty="0"/>
                    </a:p>
                  </a:txBody>
                  <a:tcPr/>
                </a:tc>
                <a:tc hMerge="1">
                  <a:txBody>
                    <a:bodyPr/>
                    <a:lstStyle/>
                    <a:p>
                      <a:pPr lvl="0" algn="r"/>
                      <a:endParaRPr lang="es-MX" dirty="0"/>
                    </a:p>
                  </a:txBody>
                  <a:tcPr/>
                </a:tc>
                <a:tc hMerge="1">
                  <a:txBody>
                    <a:bodyPr/>
                    <a:lstStyle/>
                    <a:p>
                      <a:pPr lvl="0" algn="r"/>
                      <a:endParaRPr lang="es-MX" dirty="0"/>
                    </a:p>
                  </a:txBody>
                  <a:tcPr/>
                </a:tc>
                <a:tc hMerge="1">
                  <a:txBody>
                    <a:bodyPr/>
                    <a:lstStyle/>
                    <a:p>
                      <a:pPr lvl="0" algn="r"/>
                      <a:endParaRPr lang="es-MX" dirty="0"/>
                    </a:p>
                  </a:txBody>
                  <a:tcPr/>
                </a:tc>
                <a:tc hMerge="1">
                  <a:txBody>
                    <a:bodyPr/>
                    <a:lstStyle/>
                    <a:p>
                      <a:pPr lvl="0" algn="r"/>
                      <a:endParaRPr lang="es-MX" dirty="0"/>
                    </a:p>
                  </a:txBody>
                  <a:tcPr/>
                </a:tc>
              </a:tr>
              <a:tr h="501027">
                <a:tc>
                  <a:txBody>
                    <a:bodyPr/>
                    <a:lstStyle/>
                    <a:p>
                      <a:r>
                        <a:rPr lang="es-MX" b="1" dirty="0" smtClean="0"/>
                        <a:t>Preescolar y Primaria</a:t>
                      </a:r>
                      <a:endParaRPr lang="es-MX" b="1" dirty="0"/>
                    </a:p>
                  </a:txBody>
                  <a:tcPr/>
                </a:tc>
                <a:tc>
                  <a:txBody>
                    <a:bodyPr/>
                    <a:lstStyle/>
                    <a:p>
                      <a:pPr algn="ctr"/>
                      <a:r>
                        <a:rPr lang="es-MX" b="1" dirty="0" smtClean="0"/>
                        <a:t>2009</a:t>
                      </a:r>
                      <a:endParaRPr lang="es-MX" b="1" dirty="0"/>
                    </a:p>
                  </a:txBody>
                  <a:tcPr/>
                </a:tc>
                <a:tc>
                  <a:txBody>
                    <a:bodyPr/>
                    <a:lstStyle/>
                    <a:p>
                      <a:pPr algn="ctr"/>
                      <a:r>
                        <a:rPr lang="es-MX" b="1" dirty="0" smtClean="0"/>
                        <a:t>2010</a:t>
                      </a:r>
                      <a:endParaRPr lang="es-MX" b="1" dirty="0"/>
                    </a:p>
                  </a:txBody>
                  <a:tcPr/>
                </a:tc>
                <a:tc>
                  <a:txBody>
                    <a:bodyPr/>
                    <a:lstStyle/>
                    <a:p>
                      <a:pPr algn="ctr"/>
                      <a:r>
                        <a:rPr lang="es-MX" b="1" dirty="0" smtClean="0"/>
                        <a:t>2011</a:t>
                      </a:r>
                      <a:endParaRPr lang="es-MX" b="1" dirty="0"/>
                    </a:p>
                  </a:txBody>
                  <a:tcPr/>
                </a:tc>
                <a:tc>
                  <a:txBody>
                    <a:bodyPr/>
                    <a:lstStyle/>
                    <a:p>
                      <a:pPr algn="ctr"/>
                      <a:r>
                        <a:rPr lang="es-MX" b="1" dirty="0" smtClean="0"/>
                        <a:t>2012</a:t>
                      </a:r>
                      <a:endParaRPr lang="es-MX" b="1" dirty="0"/>
                    </a:p>
                  </a:txBody>
                  <a:tcPr/>
                </a:tc>
                <a:tc>
                  <a:txBody>
                    <a:bodyPr/>
                    <a:lstStyle/>
                    <a:p>
                      <a:pPr algn="ctr"/>
                      <a:r>
                        <a:rPr lang="es-MX" b="1" dirty="0" smtClean="0"/>
                        <a:t>2013</a:t>
                      </a:r>
                      <a:endParaRPr lang="es-MX" b="1" dirty="0"/>
                    </a:p>
                  </a:txBody>
                  <a:tcPr/>
                </a:tc>
              </a:tr>
              <a:tr h="569168">
                <a:tc>
                  <a:txBody>
                    <a:bodyPr/>
                    <a:lstStyle/>
                    <a:p>
                      <a:r>
                        <a:rPr lang="es-MX" sz="1600" dirty="0" smtClean="0"/>
                        <a:t>Matricula</a:t>
                      </a:r>
                      <a:r>
                        <a:rPr lang="es-MX" sz="1600" baseline="0" dirty="0" smtClean="0"/>
                        <a:t>(Numero de alumno)</a:t>
                      </a:r>
                      <a:endParaRPr lang="es-MX" sz="1600" dirty="0"/>
                    </a:p>
                  </a:txBody>
                  <a:tcPr/>
                </a:tc>
                <a:tc>
                  <a:txBody>
                    <a:bodyPr/>
                    <a:lstStyle/>
                    <a:p>
                      <a:pPr algn="ctr"/>
                      <a:r>
                        <a:rPr lang="es-MX" dirty="0" smtClean="0"/>
                        <a:t>462,950</a:t>
                      </a:r>
                      <a:endParaRPr lang="es-MX" dirty="0"/>
                    </a:p>
                  </a:txBody>
                  <a:tcPr/>
                </a:tc>
                <a:tc>
                  <a:txBody>
                    <a:bodyPr/>
                    <a:lstStyle/>
                    <a:p>
                      <a:pPr algn="ctr"/>
                      <a:r>
                        <a:rPr lang="es-MX" dirty="0" smtClean="0"/>
                        <a:t>465,721</a:t>
                      </a:r>
                      <a:endParaRPr lang="es-MX" dirty="0"/>
                    </a:p>
                  </a:txBody>
                  <a:tcPr/>
                </a:tc>
                <a:tc>
                  <a:txBody>
                    <a:bodyPr/>
                    <a:lstStyle/>
                    <a:p>
                      <a:pPr algn="ctr"/>
                      <a:r>
                        <a:rPr lang="es-MX" dirty="0" smtClean="0"/>
                        <a:t>460,947</a:t>
                      </a:r>
                      <a:endParaRPr lang="es-MX" dirty="0"/>
                    </a:p>
                  </a:txBody>
                  <a:tcPr/>
                </a:tc>
                <a:tc>
                  <a:txBody>
                    <a:bodyPr/>
                    <a:lstStyle/>
                    <a:p>
                      <a:pPr algn="ctr"/>
                      <a:r>
                        <a:rPr lang="es-MX" dirty="0" smtClean="0"/>
                        <a:t>463,921</a:t>
                      </a:r>
                      <a:endParaRPr lang="es-MX" dirty="0"/>
                    </a:p>
                  </a:txBody>
                  <a:tcPr/>
                </a:tc>
                <a:tc>
                  <a:txBody>
                    <a:bodyPr/>
                    <a:lstStyle/>
                    <a:p>
                      <a:pPr algn="ctr"/>
                      <a:r>
                        <a:rPr lang="es-MX" dirty="0" smtClean="0"/>
                        <a:t>459,523</a:t>
                      </a:r>
                      <a:endParaRPr lang="es-MX" dirty="0"/>
                    </a:p>
                  </a:txBody>
                  <a:tcPr/>
                </a:tc>
              </a:tr>
              <a:tr h="596175">
                <a:tc>
                  <a:txBody>
                    <a:bodyPr/>
                    <a:lstStyle/>
                    <a:p>
                      <a:r>
                        <a:rPr lang="es-MX" dirty="0" smtClean="0"/>
                        <a:t>Costo</a:t>
                      </a:r>
                      <a:r>
                        <a:rPr lang="es-MX" baseline="0" dirty="0" smtClean="0"/>
                        <a:t> por alumno(en balboas)</a:t>
                      </a:r>
                      <a:endParaRPr lang="es-MX" dirty="0"/>
                    </a:p>
                  </a:txBody>
                  <a:tcPr/>
                </a:tc>
                <a:tc>
                  <a:txBody>
                    <a:bodyPr/>
                    <a:lstStyle/>
                    <a:p>
                      <a:pPr algn="ctr"/>
                      <a:r>
                        <a:rPr lang="es-MX" dirty="0" smtClean="0"/>
                        <a:t>606.64</a:t>
                      </a:r>
                      <a:endParaRPr lang="es-MX" dirty="0"/>
                    </a:p>
                  </a:txBody>
                  <a:tcPr/>
                </a:tc>
                <a:tc>
                  <a:txBody>
                    <a:bodyPr/>
                    <a:lstStyle/>
                    <a:p>
                      <a:pPr algn="ctr"/>
                      <a:r>
                        <a:rPr lang="es-MX" dirty="0" smtClean="0"/>
                        <a:t>626.45</a:t>
                      </a:r>
                      <a:endParaRPr lang="es-MX" dirty="0"/>
                    </a:p>
                  </a:txBody>
                  <a:tcPr/>
                </a:tc>
                <a:tc>
                  <a:txBody>
                    <a:bodyPr/>
                    <a:lstStyle/>
                    <a:p>
                      <a:pPr algn="ctr"/>
                      <a:r>
                        <a:rPr lang="es-MX" dirty="0" smtClean="0"/>
                        <a:t>712.80</a:t>
                      </a:r>
                      <a:endParaRPr lang="es-MX" dirty="0"/>
                    </a:p>
                  </a:txBody>
                  <a:tcPr/>
                </a:tc>
                <a:tc>
                  <a:txBody>
                    <a:bodyPr/>
                    <a:lstStyle/>
                    <a:p>
                      <a:pPr algn="ctr"/>
                      <a:r>
                        <a:rPr lang="es-MX" dirty="0" smtClean="0"/>
                        <a:t>790.43</a:t>
                      </a:r>
                      <a:endParaRPr lang="es-MX" dirty="0"/>
                    </a:p>
                  </a:txBody>
                  <a:tcPr/>
                </a:tc>
                <a:tc>
                  <a:txBody>
                    <a:bodyPr/>
                    <a:lstStyle/>
                    <a:p>
                      <a:pPr algn="ctr"/>
                      <a:r>
                        <a:rPr lang="es-MX" dirty="0" smtClean="0"/>
                        <a:t>805.04</a:t>
                      </a:r>
                      <a:endParaRPr lang="es-MX" dirty="0"/>
                    </a:p>
                  </a:txBody>
                  <a:tcPr/>
                </a:tc>
              </a:tr>
              <a:tr h="501027">
                <a:tc>
                  <a:txBody>
                    <a:bodyPr/>
                    <a:lstStyle/>
                    <a:p>
                      <a:r>
                        <a:rPr lang="es-MX" b="1" dirty="0" smtClean="0"/>
                        <a:t>Premedia</a:t>
                      </a:r>
                      <a:r>
                        <a:rPr lang="es-MX" b="1" baseline="0" dirty="0" smtClean="0"/>
                        <a:t> y Media</a:t>
                      </a:r>
                      <a:endParaRPr lang="es-MX" b="1"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71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smtClean="0"/>
                        <a:t>Matricula</a:t>
                      </a:r>
                      <a:r>
                        <a:rPr lang="es-MX" sz="1800" baseline="0" dirty="0" smtClean="0"/>
                        <a:t>(Numero de alumno)</a:t>
                      </a:r>
                      <a:endParaRPr lang="es-MX" sz="1800" dirty="0" smtClean="0"/>
                    </a:p>
                    <a:p>
                      <a:endParaRPr lang="es-MX" dirty="0"/>
                    </a:p>
                  </a:txBody>
                  <a:tcPr/>
                </a:tc>
                <a:tc>
                  <a:txBody>
                    <a:bodyPr/>
                    <a:lstStyle/>
                    <a:p>
                      <a:pPr algn="ctr"/>
                      <a:r>
                        <a:rPr lang="es-MX" dirty="0" smtClean="0"/>
                        <a:t>225,209</a:t>
                      </a:r>
                      <a:endParaRPr lang="es-MX" dirty="0"/>
                    </a:p>
                  </a:txBody>
                  <a:tcPr/>
                </a:tc>
                <a:tc>
                  <a:txBody>
                    <a:bodyPr/>
                    <a:lstStyle/>
                    <a:p>
                      <a:pPr algn="ctr"/>
                      <a:r>
                        <a:rPr lang="es-MX" dirty="0" smtClean="0"/>
                        <a:t>237,226</a:t>
                      </a:r>
                      <a:endParaRPr lang="es-MX" dirty="0"/>
                    </a:p>
                  </a:txBody>
                  <a:tcPr/>
                </a:tc>
                <a:tc>
                  <a:txBody>
                    <a:bodyPr/>
                    <a:lstStyle/>
                    <a:p>
                      <a:pPr algn="ctr"/>
                      <a:r>
                        <a:rPr lang="es-MX" dirty="0" smtClean="0"/>
                        <a:t>239,506</a:t>
                      </a:r>
                      <a:endParaRPr lang="es-MX" dirty="0"/>
                    </a:p>
                  </a:txBody>
                  <a:tcPr/>
                </a:tc>
                <a:tc>
                  <a:txBody>
                    <a:bodyPr/>
                    <a:lstStyle/>
                    <a:p>
                      <a:pPr algn="ctr"/>
                      <a:r>
                        <a:rPr lang="es-MX" dirty="0" smtClean="0"/>
                        <a:t>249,400</a:t>
                      </a:r>
                      <a:endParaRPr lang="es-MX" dirty="0"/>
                    </a:p>
                  </a:txBody>
                  <a:tcPr/>
                </a:tc>
                <a:tc>
                  <a:txBody>
                    <a:bodyPr/>
                    <a:lstStyle/>
                    <a:p>
                      <a:pPr algn="ctr"/>
                      <a:r>
                        <a:rPr lang="es-MX" dirty="0" smtClean="0"/>
                        <a:t>259,264</a:t>
                      </a:r>
                      <a:endParaRPr lang="es-MX" dirty="0"/>
                    </a:p>
                  </a:txBody>
                  <a:tcPr/>
                </a:tc>
              </a:tr>
              <a:tr h="711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Costo</a:t>
                      </a:r>
                      <a:r>
                        <a:rPr lang="es-MX" baseline="0" dirty="0" smtClean="0"/>
                        <a:t> por alumno(en balboas)</a:t>
                      </a:r>
                      <a:endParaRPr lang="es-MX" dirty="0" smtClean="0"/>
                    </a:p>
                    <a:p>
                      <a:endParaRPr lang="es-MX" dirty="0"/>
                    </a:p>
                  </a:txBody>
                  <a:tcPr/>
                </a:tc>
                <a:tc>
                  <a:txBody>
                    <a:bodyPr/>
                    <a:lstStyle/>
                    <a:p>
                      <a:pPr algn="ctr"/>
                      <a:r>
                        <a:rPr lang="es-MX" dirty="0" smtClean="0"/>
                        <a:t>1,009.96</a:t>
                      </a:r>
                      <a:endParaRPr lang="es-MX" dirty="0"/>
                    </a:p>
                  </a:txBody>
                  <a:tcPr/>
                </a:tc>
                <a:tc>
                  <a:txBody>
                    <a:bodyPr/>
                    <a:lstStyle/>
                    <a:p>
                      <a:pPr algn="ctr"/>
                      <a:r>
                        <a:rPr lang="es-MX" dirty="0" smtClean="0"/>
                        <a:t>1,021.29</a:t>
                      </a:r>
                      <a:endParaRPr lang="es-MX" dirty="0"/>
                    </a:p>
                  </a:txBody>
                  <a:tcPr/>
                </a:tc>
                <a:tc>
                  <a:txBody>
                    <a:bodyPr/>
                    <a:lstStyle/>
                    <a:p>
                      <a:pPr algn="ctr"/>
                      <a:r>
                        <a:rPr lang="es-MX" dirty="0" smtClean="0"/>
                        <a:t>1,119.56</a:t>
                      </a:r>
                      <a:endParaRPr lang="es-MX" dirty="0"/>
                    </a:p>
                  </a:txBody>
                  <a:tcPr/>
                </a:tc>
                <a:tc>
                  <a:txBody>
                    <a:bodyPr/>
                    <a:lstStyle/>
                    <a:p>
                      <a:pPr algn="ctr"/>
                      <a:r>
                        <a:rPr lang="es-MX" dirty="0" smtClean="0"/>
                        <a:t>1,198.84</a:t>
                      </a:r>
                      <a:endParaRPr lang="es-MX" dirty="0"/>
                    </a:p>
                  </a:txBody>
                  <a:tcPr/>
                </a:tc>
                <a:tc>
                  <a:txBody>
                    <a:bodyPr/>
                    <a:lstStyle/>
                    <a:p>
                      <a:pPr algn="ctr"/>
                      <a:r>
                        <a:rPr lang="es-MX" dirty="0" smtClean="0"/>
                        <a:t>1,249.52</a:t>
                      </a:r>
                      <a:endParaRPr lang="es-MX" dirty="0"/>
                    </a:p>
                  </a:txBody>
                  <a:tcPr/>
                </a:tc>
              </a:tr>
            </a:tbl>
          </a:graphicData>
        </a:graphic>
      </p:graphicFrame>
    </p:spTree>
    <p:extLst>
      <p:ext uri="{BB962C8B-B14F-4D97-AF65-F5344CB8AC3E}">
        <p14:creationId xmlns:p14="http://schemas.microsoft.com/office/powerpoint/2010/main" val="24485863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1582</TotalTime>
  <Words>494</Words>
  <Application>Microsoft Office PowerPoint</Application>
  <PresentationFormat>Panorámica</PresentationFormat>
  <Paragraphs>113</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Century Gothic</vt:lpstr>
      <vt:lpstr>Wingdings 3</vt:lpstr>
      <vt:lpstr>Sala de reuniones Ion</vt:lpstr>
      <vt:lpstr>Salario Base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Gobierno Central y Costo por Alumno, según nivel de Educación año 2009-20013.</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Salario Base</dc:title>
  <dc:creator>Romulo Raul Alvarado Aguilar</dc:creator>
  <cp:lastModifiedBy>Romulo Raul Alvarado Aguilar</cp:lastModifiedBy>
  <cp:revision>34</cp:revision>
  <dcterms:created xsi:type="dcterms:W3CDTF">2015-10-21T16:19:10Z</dcterms:created>
  <dcterms:modified xsi:type="dcterms:W3CDTF">2015-10-23T16:18:54Z</dcterms:modified>
</cp:coreProperties>
</file>