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9" r:id="rId2"/>
    <p:sldId id="316" r:id="rId3"/>
    <p:sldId id="408" r:id="rId4"/>
    <p:sldId id="409" r:id="rId5"/>
    <p:sldId id="491" r:id="rId6"/>
    <p:sldId id="345" r:id="rId7"/>
    <p:sldId id="262" r:id="rId8"/>
    <p:sldId id="492" r:id="rId9"/>
    <p:sldId id="493" r:id="rId10"/>
    <p:sldId id="369" r:id="rId11"/>
    <p:sldId id="379" r:id="rId12"/>
    <p:sldId id="401" r:id="rId13"/>
    <p:sldId id="412" r:id="rId14"/>
    <p:sldId id="348" r:id="rId15"/>
    <p:sldId id="545" r:id="rId16"/>
    <p:sldId id="494" r:id="rId17"/>
    <p:sldId id="495" r:id="rId18"/>
    <p:sldId id="496" r:id="rId19"/>
    <p:sldId id="497" r:id="rId20"/>
    <p:sldId id="498" r:id="rId21"/>
    <p:sldId id="499" r:id="rId22"/>
    <p:sldId id="500" r:id="rId23"/>
    <p:sldId id="501" r:id="rId24"/>
    <p:sldId id="546" r:id="rId25"/>
    <p:sldId id="512" r:id="rId26"/>
    <p:sldId id="515" r:id="rId27"/>
    <p:sldId id="516" r:id="rId28"/>
    <p:sldId id="519" r:id="rId29"/>
    <p:sldId id="517" r:id="rId30"/>
    <p:sldId id="520" r:id="rId31"/>
    <p:sldId id="518" r:id="rId32"/>
    <p:sldId id="521" r:id="rId33"/>
    <p:sldId id="524" r:id="rId34"/>
    <p:sldId id="533" r:id="rId35"/>
    <p:sldId id="535" r:id="rId36"/>
    <p:sldId id="537" r:id="rId37"/>
    <p:sldId id="538" r:id="rId38"/>
    <p:sldId id="539" r:id="rId39"/>
    <p:sldId id="540" r:id="rId40"/>
    <p:sldId id="541" r:id="rId41"/>
    <p:sldId id="547" r:id="rId42"/>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Tovar" initials="RT" lastIdx="1" clrIdx="0">
    <p:extLst>
      <p:ext uri="{19B8F6BF-5375-455C-9EA6-DF929625EA0E}">
        <p15:presenceInfo xmlns:p15="http://schemas.microsoft.com/office/powerpoint/2012/main" userId="S-1-5-21-2722801254-4081306110-2248571159-1613" providerId="AD"/>
      </p:ext>
    </p:extLst>
  </p:cmAuthor>
  <p:cmAuthor id="2" name="Ricardo Tovar" initials="RT [2]" lastIdx="1" clrIdx="1">
    <p:extLst>
      <p:ext uri="{19B8F6BF-5375-455C-9EA6-DF929625EA0E}">
        <p15:presenceInfo xmlns:p15="http://schemas.microsoft.com/office/powerpoint/2012/main" userId="Ricardo Tov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16" autoAdjust="0"/>
    <p:restoredTop sz="94127" autoAdjust="0"/>
  </p:normalViewPr>
  <p:slideViewPr>
    <p:cSldViewPr showGuides="1">
      <p:cViewPr varScale="1">
        <p:scale>
          <a:sx n="53" d="100"/>
          <a:sy n="53" d="100"/>
        </p:scale>
        <p:origin x="1286" y="5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48489-5652-40E9-A217-0B77A268BE34}" type="datetimeFigureOut">
              <a:rPr lang="es-PA" smtClean="0"/>
              <a:t>06/30/2017</a:t>
            </a:fld>
            <a:endParaRPr lang="es-PA"/>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01C67-95CE-4C00-A9C7-B536EB4810B8}" type="slidenum">
              <a:rPr lang="es-PA" smtClean="0"/>
              <a:t>‹Nº›</a:t>
            </a:fld>
            <a:endParaRPr lang="es-PA"/>
          </a:p>
        </p:txBody>
      </p:sp>
    </p:spTree>
    <p:extLst>
      <p:ext uri="{BB962C8B-B14F-4D97-AF65-F5344CB8AC3E}">
        <p14:creationId xmlns:p14="http://schemas.microsoft.com/office/powerpoint/2010/main" val="424807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sz="700" dirty="0"/>
              <a:t>Si bien bajo el consumo o se mantuvo, aun es mayor a la producción mundial creando un déficit en la disponibilidad de café para el próximo año.</a:t>
            </a:r>
          </a:p>
        </p:txBody>
      </p:sp>
      <p:sp>
        <p:nvSpPr>
          <p:cNvPr id="4" name="Marcador de número de diapositiva 3"/>
          <p:cNvSpPr>
            <a:spLocks noGrp="1"/>
          </p:cNvSpPr>
          <p:nvPr>
            <p:ph type="sldNum" sz="quarter" idx="10"/>
          </p:nvPr>
        </p:nvSpPr>
        <p:spPr/>
        <p:txBody>
          <a:bodyPr/>
          <a:lstStyle/>
          <a:p>
            <a:fld id="{1AA01C67-95CE-4C00-A9C7-B536EB4810B8}" type="slidenum">
              <a:rPr lang="es-PA" smtClean="0"/>
              <a:t>3</a:t>
            </a:fld>
            <a:endParaRPr lang="es-PA"/>
          </a:p>
        </p:txBody>
      </p:sp>
    </p:spTree>
    <p:extLst>
      <p:ext uri="{BB962C8B-B14F-4D97-AF65-F5344CB8AC3E}">
        <p14:creationId xmlns:p14="http://schemas.microsoft.com/office/powerpoint/2010/main" val="166994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1AA01C67-95CE-4C00-A9C7-B536EB4810B8}" type="slidenum">
              <a:rPr lang="es-PA" smtClean="0"/>
              <a:t>6</a:t>
            </a:fld>
            <a:endParaRPr lang="es-PA"/>
          </a:p>
        </p:txBody>
      </p:sp>
    </p:spTree>
    <p:extLst>
      <p:ext uri="{BB962C8B-B14F-4D97-AF65-F5344CB8AC3E}">
        <p14:creationId xmlns:p14="http://schemas.microsoft.com/office/powerpoint/2010/main" val="407908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1AA01C67-95CE-4C00-A9C7-B536EB4810B8}" type="slidenum">
              <a:rPr lang="es-PA" smtClean="0"/>
              <a:t>7</a:t>
            </a:fld>
            <a:endParaRPr lang="es-PA"/>
          </a:p>
        </p:txBody>
      </p:sp>
    </p:spTree>
    <p:extLst>
      <p:ext uri="{BB962C8B-B14F-4D97-AF65-F5344CB8AC3E}">
        <p14:creationId xmlns:p14="http://schemas.microsoft.com/office/powerpoint/2010/main" val="156357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1AA01C67-95CE-4C00-A9C7-B536EB4810B8}" type="slidenum">
              <a:rPr lang="es-PA" smtClean="0"/>
              <a:t>8</a:t>
            </a:fld>
            <a:endParaRPr lang="es-PA"/>
          </a:p>
        </p:txBody>
      </p:sp>
    </p:spTree>
    <p:extLst>
      <p:ext uri="{BB962C8B-B14F-4D97-AF65-F5344CB8AC3E}">
        <p14:creationId xmlns:p14="http://schemas.microsoft.com/office/powerpoint/2010/main" val="196138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1AA01C67-95CE-4C00-A9C7-B536EB4810B8}" type="slidenum">
              <a:rPr lang="es-PA" smtClean="0"/>
              <a:t>9</a:t>
            </a:fld>
            <a:endParaRPr lang="es-PA"/>
          </a:p>
        </p:txBody>
      </p:sp>
    </p:spTree>
    <p:extLst>
      <p:ext uri="{BB962C8B-B14F-4D97-AF65-F5344CB8AC3E}">
        <p14:creationId xmlns:p14="http://schemas.microsoft.com/office/powerpoint/2010/main" val="269537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1AA01C67-95CE-4C00-A9C7-B536EB4810B8}" type="slidenum">
              <a:rPr lang="es-PA" smtClean="0"/>
              <a:t>12</a:t>
            </a:fld>
            <a:endParaRPr lang="es-PA"/>
          </a:p>
        </p:txBody>
      </p:sp>
    </p:spTree>
    <p:extLst>
      <p:ext uri="{BB962C8B-B14F-4D97-AF65-F5344CB8AC3E}">
        <p14:creationId xmlns:p14="http://schemas.microsoft.com/office/powerpoint/2010/main" val="225856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10"/>
          </p:nvPr>
        </p:nvSpPr>
        <p:spPr/>
        <p:txBody>
          <a:bodyPr/>
          <a:lstStyle/>
          <a:p>
            <a:fld id="{1AA01C67-95CE-4C00-A9C7-B536EB4810B8}" type="slidenum">
              <a:rPr lang="es-PA" smtClean="0"/>
              <a:t>14</a:t>
            </a:fld>
            <a:endParaRPr lang="es-PA"/>
          </a:p>
        </p:txBody>
      </p:sp>
    </p:spTree>
    <p:extLst>
      <p:ext uri="{BB962C8B-B14F-4D97-AF65-F5344CB8AC3E}">
        <p14:creationId xmlns:p14="http://schemas.microsoft.com/office/powerpoint/2010/main" val="69427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A"/>
          </a:p>
        </p:txBody>
      </p:sp>
      <p:sp>
        <p:nvSpPr>
          <p:cNvPr id="4" name="3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52432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355161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282987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4" name="Picture 2" descr="C:\Users\user\Desktop\Mis Documentos\CLIENTES VELKIS\#BONLAC\2016\EPA\Plantilla\epa_powerpoint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hasCustomPrompt="1"/>
          </p:nvPr>
        </p:nvSpPr>
        <p:spPr>
          <a:xfrm>
            <a:off x="5105400" y="1905001"/>
            <a:ext cx="3504629" cy="762000"/>
          </a:xfrm>
        </p:spPr>
        <p:txBody>
          <a:bodyPr anchor="t">
            <a:normAutofit/>
          </a:bodyPr>
          <a:lstStyle>
            <a:lvl1pPr algn="ctr">
              <a:defRPr sz="2800" b="1" cap="all">
                <a:solidFill>
                  <a:schemeClr val="bg1"/>
                </a:solidFill>
              </a:defRPr>
            </a:lvl1pPr>
          </a:lstStyle>
          <a:p>
            <a:r>
              <a:rPr lang="es-ES" dirty="0"/>
              <a:t>TITULO</a:t>
            </a:r>
            <a:endParaRPr lang="es-PA" dirty="0"/>
          </a:p>
        </p:txBody>
      </p:sp>
    </p:spTree>
    <p:extLst>
      <p:ext uri="{BB962C8B-B14F-4D97-AF65-F5344CB8AC3E}">
        <p14:creationId xmlns:p14="http://schemas.microsoft.com/office/powerpoint/2010/main" val="173422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Diseño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0350" y="123827"/>
            <a:ext cx="6559550" cy="1133474"/>
          </a:xfrm>
        </p:spPr>
        <p:txBody>
          <a:bodyPr/>
          <a:lstStyle/>
          <a:p>
            <a:r>
              <a:rPr lang="es-ES"/>
              <a:t>Haga clic para modificar el estilo de título del patrón</a:t>
            </a:r>
            <a:endParaRPr lang="es-CO" dirty="0"/>
          </a:p>
        </p:txBody>
      </p:sp>
      <p:sp>
        <p:nvSpPr>
          <p:cNvPr id="6" name="Marcador de contenido 5"/>
          <p:cNvSpPr>
            <a:spLocks noGrp="1"/>
          </p:cNvSpPr>
          <p:nvPr>
            <p:ph sz="quarter" idx="10"/>
          </p:nvPr>
        </p:nvSpPr>
        <p:spPr>
          <a:xfrm>
            <a:off x="628650" y="2070100"/>
            <a:ext cx="7886700" cy="44577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8911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Dos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solidFill>
                  <a:srgbClr val="00B0F0"/>
                </a:solidFill>
              </a:defRPr>
            </a:lvl1pPr>
          </a:lstStyle>
          <a:p>
            <a:r>
              <a:rPr lang="es-ES" dirty="0"/>
              <a:t>TITULO</a:t>
            </a:r>
            <a:endParaRPr lang="es-PA" dirty="0"/>
          </a:p>
        </p:txBody>
      </p:sp>
      <p:sp>
        <p:nvSpPr>
          <p:cNvPr id="3" name="2 Marcador de contenido"/>
          <p:cNvSpPr>
            <a:spLocks noGrp="1"/>
          </p:cNvSpPr>
          <p:nvPr>
            <p:ph sz="half" idx="1" hasCustomPrompt="1"/>
          </p:nvPr>
        </p:nvSpPr>
        <p:spPr>
          <a:xfrm>
            <a:off x="457200" y="1600200"/>
            <a:ext cx="8077200" cy="4525963"/>
          </a:xfrm>
        </p:spPr>
        <p:txBody>
          <a:bodyPr>
            <a:normAutofit/>
          </a:bodyPr>
          <a:lstStyle>
            <a:lvl1pPr>
              <a:defRPr sz="1600" baseline="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CONTENIDO DEL TEXTO</a:t>
            </a:r>
            <a:endParaRPr lang="es-PA" dirty="0"/>
          </a:p>
        </p:txBody>
      </p:sp>
      <p:pic>
        <p:nvPicPr>
          <p:cNvPr id="4" name="Picture 2" descr="C:\Users\user\Desktop\Mis Documentos\CLIENTES VELKIS\#BONLAC\2016\EPA\Plantilla\epa_powerpoint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075"/>
            <a:ext cx="9143999" cy="682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33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3" name="Picture 2" descr="C:\Users\user\Desktop\Mis Documentos\CLIENTES VELKIS\#BONLAC\2016\EPA\Plantilla\epa_powerpoint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hasCustomPrompt="1"/>
          </p:nvPr>
        </p:nvSpPr>
        <p:spPr>
          <a:xfrm>
            <a:off x="5562600" y="1371600"/>
            <a:ext cx="2819400" cy="1470025"/>
          </a:xfrm>
          <a:ln>
            <a:noFill/>
          </a:ln>
        </p:spPr>
        <p:txBody>
          <a:bodyPr/>
          <a:lstStyle>
            <a:lvl1pPr>
              <a:defRPr>
                <a:solidFill>
                  <a:schemeClr val="bg1"/>
                </a:solidFill>
              </a:defRPr>
            </a:lvl1pPr>
          </a:lstStyle>
          <a:p>
            <a:r>
              <a:rPr lang="es-ES" dirty="0"/>
              <a:t>TITULO</a:t>
            </a:r>
            <a:endParaRPr lang="es-PA" dirty="0"/>
          </a:p>
        </p:txBody>
      </p:sp>
    </p:spTree>
    <p:extLst>
      <p:ext uri="{BB962C8B-B14F-4D97-AF65-F5344CB8AC3E}">
        <p14:creationId xmlns:p14="http://schemas.microsoft.com/office/powerpoint/2010/main" val="21046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13208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111458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4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386181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6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403456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254118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64028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391243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2025A83-C12A-44D4-867F-FF2C7DF1439F}" type="datetimeFigureOut">
              <a:rPr lang="es-PA" smtClean="0"/>
              <a:pPr/>
              <a:t>06/30/2017</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88D6130A-01B2-456C-8169-766007144B97}" type="slidenum">
              <a:rPr lang="es-PA" smtClean="0"/>
              <a:pPr/>
              <a:t>‹Nº›</a:t>
            </a:fld>
            <a:endParaRPr lang="es-PA"/>
          </a:p>
        </p:txBody>
      </p:sp>
    </p:spTree>
    <p:extLst>
      <p:ext uri="{BB962C8B-B14F-4D97-AF65-F5344CB8AC3E}">
        <p14:creationId xmlns:p14="http://schemas.microsoft.com/office/powerpoint/2010/main" val="43665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25A83-C12A-44D4-867F-FF2C7DF1439F}" type="datetimeFigureOut">
              <a:rPr lang="es-PA" smtClean="0"/>
              <a:pPr/>
              <a:t>06/30/2017</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6130A-01B2-456C-8169-766007144B97}" type="slidenum">
              <a:rPr lang="es-PA" smtClean="0"/>
              <a:pPr/>
              <a:t>‹Nº›</a:t>
            </a:fld>
            <a:endParaRPr lang="es-PA"/>
          </a:p>
        </p:txBody>
      </p:sp>
      <p:pic>
        <p:nvPicPr>
          <p:cNvPr id="8" name="7 Imagen"/>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Tree>
    <p:extLst>
      <p:ext uri="{BB962C8B-B14F-4D97-AF65-F5344CB8AC3E}">
        <p14:creationId xmlns:p14="http://schemas.microsoft.com/office/powerpoint/2010/main" val="350343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C:\Users\rtovar\Documents\Cafe%20Duran\MIDA\Cafe%20Renacimiento%202014-15.xlsx!PRODUCTORES!F19C2:F26C11" TargetMode="Externa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file:///C:\Users\rtovar\Documents\Cafe%20Duran\MIDA\Cafe%20Renacimiento%202014-15.xlsx!Certificados%20Agricolas!F4C2:F11C8"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file:///C:\Users\rtovar\Documents\Cafe%20Duran\MIDA\Cafe%20Renacimiento%202014-15.xlsx!MIDA!F3C1:F15C15"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file:///C:\Users\rtovar\Documents\Cafe%20Duran\MIDA\Cafe%20Renacimiento%202014-15.xlsx!MIDA!F19C1:F31C15"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file:///C:\Users\rtovar\Documents\Cafe%20Duran\MIDA\Cafe%20Renacimiento%202014-15.xlsx!MIDA!F84C1:F110C15"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file:///C:\Users\rtovar\Documents\Cafe%20Duran\MIDA\Cafe%20Renacimiento%202014-15.xlsx!MIDA!F34C1:F80C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076056" y="2564904"/>
            <a:ext cx="3816424" cy="1754326"/>
          </a:xfrm>
          <a:prstGeom prst="rect">
            <a:avLst/>
          </a:prstGeom>
          <a:noFill/>
        </p:spPr>
        <p:txBody>
          <a:bodyPr wrap="square" rtlCol="0">
            <a:spAutoFit/>
          </a:bodyPr>
          <a:lstStyle/>
          <a:p>
            <a:pPr algn="ctr"/>
            <a:r>
              <a:rPr lang="es-PA" sz="3600" b="1" dirty="0">
                <a:solidFill>
                  <a:schemeClr val="bg1"/>
                </a:solidFill>
                <a:latin typeface="Arial Narrow" pitchFamily="34" charset="0"/>
                <a:ea typeface="Tahoma" pitchFamily="34" charset="0"/>
                <a:cs typeface="Arial" pitchFamily="34" charset="0"/>
              </a:rPr>
              <a:t>ESTRATEGIA   PARA CAFÉ ARABICA   2017-18</a:t>
            </a:r>
          </a:p>
        </p:txBody>
      </p:sp>
    </p:spTree>
    <p:extLst>
      <p:ext uri="{BB962C8B-B14F-4D97-AF65-F5344CB8AC3E}">
        <p14:creationId xmlns:p14="http://schemas.microsoft.com/office/powerpoint/2010/main" val="262319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993099" y="273223"/>
            <a:ext cx="7200800" cy="461665"/>
          </a:xfrm>
          <a:prstGeom prst="rect">
            <a:avLst/>
          </a:prstGeom>
          <a:noFill/>
        </p:spPr>
        <p:txBody>
          <a:bodyPr wrap="square" rtlCol="0">
            <a:spAutoFit/>
          </a:bodyPr>
          <a:lstStyle/>
          <a:p>
            <a:pPr algn="ctr"/>
            <a:r>
              <a:rPr lang="es-PA" sz="2400" b="1" dirty="0">
                <a:solidFill>
                  <a:srgbClr val="00B0F0"/>
                </a:solidFill>
                <a:latin typeface="Arial Narrow" pitchFamily="34" charset="0"/>
              </a:rPr>
              <a:t>PRODUCTORES DE CAFÉ ARABICO</a:t>
            </a:r>
            <a:endParaRPr lang="es-PA" b="1" dirty="0">
              <a:solidFill>
                <a:srgbClr val="00B0F0"/>
              </a:solidFill>
              <a:latin typeface="Arial Narrow" pitchFamily="34" charset="0"/>
            </a:endParaRPr>
          </a:p>
        </p:txBody>
      </p:sp>
      <p:sp>
        <p:nvSpPr>
          <p:cNvPr id="7" name="6 CuadroTexto"/>
          <p:cNvSpPr txBox="1"/>
          <p:nvPr/>
        </p:nvSpPr>
        <p:spPr>
          <a:xfrm>
            <a:off x="467544" y="3504884"/>
            <a:ext cx="8136904" cy="279307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Font typeface="Arial" pitchFamily="34" charset="0"/>
              <a:buChar char="•"/>
            </a:pPr>
            <a:r>
              <a:rPr lang="es-PA" dirty="0"/>
              <a:t> 202 Productores Grandes representan el </a:t>
            </a:r>
            <a:r>
              <a:rPr lang="es-PA" dirty="0">
                <a:solidFill>
                  <a:srgbClr val="FF0000"/>
                </a:solidFill>
              </a:rPr>
              <a:t>14%</a:t>
            </a:r>
            <a:r>
              <a:rPr lang="es-PA" dirty="0"/>
              <a:t> del total con el </a:t>
            </a:r>
            <a:r>
              <a:rPr lang="es-PA" dirty="0">
                <a:solidFill>
                  <a:srgbClr val="00B050"/>
                </a:solidFill>
              </a:rPr>
              <a:t>62%</a:t>
            </a:r>
            <a:r>
              <a:rPr lang="es-PA" dirty="0"/>
              <a:t> de la producción en  </a:t>
            </a:r>
            <a:r>
              <a:rPr lang="es-PA" dirty="0">
                <a:solidFill>
                  <a:srgbClr val="002060"/>
                </a:solidFill>
              </a:rPr>
              <a:t>48%</a:t>
            </a:r>
            <a:r>
              <a:rPr lang="es-PA" dirty="0"/>
              <a:t> de las tierras sembradas de Café Arábica.</a:t>
            </a:r>
          </a:p>
          <a:p>
            <a:pPr algn="just">
              <a:buFont typeface="Arial" pitchFamily="34" charset="0"/>
              <a:buChar char="•"/>
            </a:pPr>
            <a:endParaRPr lang="es-PA" sz="1050" dirty="0"/>
          </a:p>
          <a:p>
            <a:pPr algn="just">
              <a:buFont typeface="Arial" pitchFamily="34" charset="0"/>
              <a:buChar char="•"/>
            </a:pPr>
            <a:r>
              <a:rPr lang="es-PA" dirty="0"/>
              <a:t> 547 Productores Medianos son el </a:t>
            </a:r>
            <a:r>
              <a:rPr lang="es-PA" dirty="0">
                <a:solidFill>
                  <a:srgbClr val="FF0000"/>
                </a:solidFill>
              </a:rPr>
              <a:t>37%</a:t>
            </a:r>
            <a:r>
              <a:rPr lang="es-PA" dirty="0"/>
              <a:t> del total, con el </a:t>
            </a:r>
            <a:r>
              <a:rPr lang="es-PA" dirty="0">
                <a:solidFill>
                  <a:srgbClr val="00B050"/>
                </a:solidFill>
              </a:rPr>
              <a:t>24%</a:t>
            </a:r>
            <a:r>
              <a:rPr lang="es-PA" dirty="0"/>
              <a:t>  de la producción en </a:t>
            </a:r>
            <a:r>
              <a:rPr lang="es-PA" dirty="0">
                <a:solidFill>
                  <a:srgbClr val="002060"/>
                </a:solidFill>
              </a:rPr>
              <a:t>27%</a:t>
            </a:r>
            <a:r>
              <a:rPr lang="es-PA" dirty="0"/>
              <a:t> de las tierras sembradas de Café Arábica.</a:t>
            </a:r>
          </a:p>
          <a:p>
            <a:pPr algn="just">
              <a:buFont typeface="Arial" pitchFamily="34" charset="0"/>
              <a:buChar char="•"/>
            </a:pPr>
            <a:endParaRPr lang="es-PA" sz="1050" dirty="0"/>
          </a:p>
          <a:p>
            <a:pPr algn="just">
              <a:buFont typeface="Arial" pitchFamily="34" charset="0"/>
              <a:buChar char="•"/>
            </a:pPr>
            <a:r>
              <a:rPr lang="es-PA" dirty="0"/>
              <a:t> 726 Productores Pequeños son el </a:t>
            </a:r>
            <a:r>
              <a:rPr lang="es-PA" dirty="0">
                <a:solidFill>
                  <a:srgbClr val="FF0000"/>
                </a:solidFill>
              </a:rPr>
              <a:t>49%</a:t>
            </a:r>
            <a:r>
              <a:rPr lang="es-PA" dirty="0"/>
              <a:t> del total con  solo el </a:t>
            </a:r>
            <a:r>
              <a:rPr lang="es-PA" dirty="0">
                <a:solidFill>
                  <a:srgbClr val="00B050"/>
                </a:solidFill>
              </a:rPr>
              <a:t>13%</a:t>
            </a:r>
            <a:r>
              <a:rPr lang="es-PA" dirty="0"/>
              <a:t> de la producción en el </a:t>
            </a:r>
            <a:r>
              <a:rPr lang="es-PA" dirty="0">
                <a:solidFill>
                  <a:srgbClr val="002060"/>
                </a:solidFill>
              </a:rPr>
              <a:t>25%</a:t>
            </a:r>
            <a:r>
              <a:rPr lang="es-PA" dirty="0"/>
              <a:t> de las tierras sembradas de café Arábica. </a:t>
            </a:r>
          </a:p>
          <a:p>
            <a:pPr algn="just">
              <a:buFont typeface="Arial" pitchFamily="34" charset="0"/>
              <a:buChar char="•"/>
            </a:pPr>
            <a:endParaRPr lang="es-PA" sz="1050" dirty="0"/>
          </a:p>
          <a:p>
            <a:pPr algn="just">
              <a:buFont typeface="Arial" pitchFamily="34" charset="0"/>
              <a:buChar char="•"/>
            </a:pPr>
            <a:r>
              <a:rPr lang="es-PA" dirty="0"/>
              <a:t>Café Duran compra al </a:t>
            </a:r>
            <a:r>
              <a:rPr lang="es-PA" dirty="0">
                <a:solidFill>
                  <a:srgbClr val="FF0000"/>
                </a:solidFill>
              </a:rPr>
              <a:t>68% </a:t>
            </a:r>
            <a:r>
              <a:rPr lang="es-PA" dirty="0"/>
              <a:t>de los productores (1,008) de Café Arábico y compra el </a:t>
            </a:r>
            <a:r>
              <a:rPr lang="es-PA" dirty="0">
                <a:solidFill>
                  <a:srgbClr val="00B050"/>
                </a:solidFill>
              </a:rPr>
              <a:t>44% </a:t>
            </a:r>
            <a:r>
              <a:rPr lang="es-PA" dirty="0"/>
              <a:t>de la producción de arábico nacional.</a:t>
            </a:r>
          </a:p>
        </p:txBody>
      </p:sp>
      <p:sp>
        <p:nvSpPr>
          <p:cNvPr id="8" name="CuadroTexto 7"/>
          <p:cNvSpPr txBox="1"/>
          <p:nvPr/>
        </p:nvSpPr>
        <p:spPr>
          <a:xfrm>
            <a:off x="251520" y="6381328"/>
            <a:ext cx="6776032" cy="338554"/>
          </a:xfrm>
          <a:prstGeom prst="rect">
            <a:avLst/>
          </a:prstGeom>
          <a:noFill/>
        </p:spPr>
        <p:txBody>
          <a:bodyPr wrap="square" rtlCol="0">
            <a:spAutoFit/>
          </a:bodyPr>
          <a:lstStyle/>
          <a:p>
            <a:r>
              <a:rPr lang="es-PA" sz="1600" dirty="0">
                <a:solidFill>
                  <a:srgbClr val="00B050"/>
                </a:solidFill>
              </a:rPr>
              <a:t>Fuente: Departamento técnico del MIDA al 27 de mayo del 2017.</a:t>
            </a:r>
          </a:p>
        </p:txBody>
      </p:sp>
      <p:graphicFrame>
        <p:nvGraphicFramePr>
          <p:cNvPr id="3" name="Objeto 2"/>
          <p:cNvGraphicFramePr>
            <a:graphicFrameLocks noChangeAspect="1"/>
          </p:cNvGraphicFramePr>
          <p:nvPr>
            <p:extLst>
              <p:ext uri="{D42A27DB-BD31-4B8C-83A1-F6EECF244321}">
                <p14:modId xmlns:p14="http://schemas.microsoft.com/office/powerpoint/2010/main" val="16251782"/>
              </p:ext>
            </p:extLst>
          </p:nvPr>
        </p:nvGraphicFramePr>
        <p:xfrm>
          <a:off x="1281131" y="783365"/>
          <a:ext cx="6624736" cy="2629384"/>
        </p:xfrm>
        <a:graphic>
          <a:graphicData uri="http://schemas.openxmlformats.org/presentationml/2006/ole">
            <mc:AlternateContent xmlns:mc="http://schemas.openxmlformats.org/markup-compatibility/2006">
              <mc:Choice xmlns:v="urn:schemas-microsoft-com:vml" Requires="v">
                <p:oleObj spid="_x0000_s37350" name="Worksheet" r:id="rId3" imgW="5128229" imgH="2034435" progId="Excel.Sheet.12">
                  <p:link updateAutomatic="1"/>
                </p:oleObj>
              </mc:Choice>
              <mc:Fallback>
                <p:oleObj name="Worksheet" r:id="rId3" imgW="5128229" imgH="2034435" progId="Excel.Sheet.12">
                  <p:link updateAutomatic="1"/>
                  <p:pic>
                    <p:nvPicPr>
                      <p:cNvPr id="0" name=""/>
                      <p:cNvPicPr/>
                      <p:nvPr/>
                    </p:nvPicPr>
                    <p:blipFill>
                      <a:blip r:embed="rId4"/>
                      <a:stretch>
                        <a:fillRect/>
                      </a:stretch>
                    </p:blipFill>
                    <p:spPr>
                      <a:xfrm>
                        <a:off x="1281131" y="783365"/>
                        <a:ext cx="6624736" cy="2629384"/>
                      </a:xfrm>
                      <a:prstGeom prst="rect">
                        <a:avLst/>
                      </a:prstGeom>
                    </p:spPr>
                  </p:pic>
                </p:oleObj>
              </mc:Fallback>
            </mc:AlternateContent>
          </a:graphicData>
        </a:graphic>
      </p:graphicFrame>
    </p:spTree>
    <p:extLst>
      <p:ext uri="{BB962C8B-B14F-4D97-AF65-F5344CB8AC3E}">
        <p14:creationId xmlns:p14="http://schemas.microsoft.com/office/powerpoint/2010/main" val="3902713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04548" y="188640"/>
            <a:ext cx="7200800" cy="461665"/>
          </a:xfrm>
          <a:prstGeom prst="rect">
            <a:avLst/>
          </a:prstGeom>
          <a:noFill/>
        </p:spPr>
        <p:txBody>
          <a:bodyPr wrap="square" rtlCol="0">
            <a:spAutoFit/>
          </a:bodyPr>
          <a:lstStyle/>
          <a:p>
            <a:pPr algn="ctr"/>
            <a:r>
              <a:rPr lang="es-PA" sz="2400" b="1" dirty="0">
                <a:solidFill>
                  <a:srgbClr val="00B0F0"/>
                </a:solidFill>
                <a:latin typeface="Arial Narrow" pitchFamily="34" charset="0"/>
              </a:rPr>
              <a:t>NUESTRO OBJETIVO</a:t>
            </a:r>
            <a:endParaRPr lang="es-PA" b="1" dirty="0">
              <a:solidFill>
                <a:srgbClr val="00B0F0"/>
              </a:solidFill>
              <a:latin typeface="Arial Narrow" pitchFamily="34" charset="0"/>
            </a:endParaRPr>
          </a:p>
        </p:txBody>
      </p:sp>
      <p:sp>
        <p:nvSpPr>
          <p:cNvPr id="5" name="4 CuadroTexto"/>
          <p:cNvSpPr txBox="1"/>
          <p:nvPr/>
        </p:nvSpPr>
        <p:spPr>
          <a:xfrm>
            <a:off x="1004548" y="836712"/>
            <a:ext cx="7200800" cy="5262979"/>
          </a:xfrm>
          <a:prstGeom prst="rect">
            <a:avLst/>
          </a:prstGeom>
          <a:solidFill>
            <a:srgbClr val="FFFF99"/>
          </a:solidFill>
          <a:ln w="76200">
            <a:solidFill>
              <a:srgbClr val="FFC000"/>
            </a:solidFill>
          </a:ln>
          <a:scene3d>
            <a:camera prst="orthographicFront"/>
            <a:lightRig rig="threePt" dir="t"/>
          </a:scene3d>
          <a:sp3d>
            <a:bevelT prst="relaxedInset"/>
          </a:sp3d>
        </p:spPr>
        <p:txBody>
          <a:bodyPr wrap="square" rtlCol="0">
            <a:spAutoFit/>
          </a:bodyPr>
          <a:lstStyle/>
          <a:p>
            <a:pPr marL="342900" indent="-342900" algn="just">
              <a:buFont typeface="Arial" panose="020B0604020202020204" pitchFamily="34" charset="0"/>
              <a:buChar char="•"/>
            </a:pPr>
            <a:r>
              <a:rPr lang="es-PA" sz="2400" dirty="0"/>
              <a:t>Tener una participación activa en el sostenimiento de la  la Caficultura Panameña</a:t>
            </a:r>
          </a:p>
          <a:p>
            <a:pPr marL="342900" indent="-342900" algn="just">
              <a:buFont typeface="Arial" panose="020B0604020202020204" pitchFamily="34" charset="0"/>
              <a:buChar char="•"/>
            </a:pPr>
            <a:endParaRPr lang="es-PA" sz="2400" dirty="0"/>
          </a:p>
          <a:p>
            <a:pPr marL="342900" indent="-342900" algn="just">
              <a:buFont typeface="Arial" panose="020B0604020202020204" pitchFamily="34" charset="0"/>
              <a:buChar char="•"/>
            </a:pPr>
            <a:r>
              <a:rPr lang="es-PA" sz="2400" dirty="0"/>
              <a:t>Fomentar la producción nacional de café para buscar que nuestro abastecimiento sea con Café 100% origen Panameño.</a:t>
            </a:r>
          </a:p>
          <a:p>
            <a:pPr marL="342900" indent="-342900" algn="just">
              <a:buFont typeface="Arial" panose="020B0604020202020204" pitchFamily="34" charset="0"/>
              <a:buChar char="•"/>
            </a:pPr>
            <a:endParaRPr lang="es-PA" sz="2400" dirty="0"/>
          </a:p>
          <a:p>
            <a:pPr marL="342900" indent="-342900" algn="just">
              <a:buFont typeface="Arial" panose="020B0604020202020204" pitchFamily="34" charset="0"/>
              <a:buChar char="•"/>
            </a:pPr>
            <a:r>
              <a:rPr lang="es-PA" sz="2400" dirty="0"/>
              <a:t>Apoyar al pequeño productor garantizándole la compra de su producto a un precio justo</a:t>
            </a:r>
          </a:p>
          <a:p>
            <a:pPr algn="just"/>
            <a:endParaRPr lang="es-PA" sz="2400" dirty="0"/>
          </a:p>
          <a:p>
            <a:pPr marL="342900" indent="-342900" algn="just">
              <a:buFont typeface="Arial" panose="020B0604020202020204" pitchFamily="34" charset="0"/>
              <a:buChar char="•"/>
            </a:pPr>
            <a:r>
              <a:rPr lang="es-PA" sz="2400" dirty="0"/>
              <a:t>Optimizar el uso de nuestras instalaciones adquiriendo la mayor cantidad de café Cerezo.</a:t>
            </a:r>
          </a:p>
          <a:p>
            <a:pPr algn="just"/>
            <a:endParaRPr lang="es-PA" sz="2400" dirty="0"/>
          </a:p>
          <a:p>
            <a:pPr algn="just"/>
            <a:endParaRPr lang="es-PA" sz="2400" dirty="0"/>
          </a:p>
        </p:txBody>
      </p:sp>
    </p:spTree>
    <p:extLst>
      <p:ext uri="{BB962C8B-B14F-4D97-AF65-F5344CB8AC3E}">
        <p14:creationId xmlns:p14="http://schemas.microsoft.com/office/powerpoint/2010/main" val="205297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05408" y="1196752"/>
            <a:ext cx="7239000" cy="4401205"/>
          </a:xfrm>
          <a:prstGeom prst="rect">
            <a:avLst/>
          </a:prstGeom>
          <a:noFill/>
        </p:spPr>
        <p:txBody>
          <a:bodyPr wrap="square" rtlCol="0">
            <a:spAutoFit/>
          </a:bodyPr>
          <a:lstStyle/>
          <a:p>
            <a:pPr algn="just"/>
            <a:r>
              <a:rPr lang="es-PA" sz="2000" b="1" dirty="0"/>
              <a:t>En seguimiento con nuestra objetivo de sostener la caficultura nacional, incrementando las compras de café en cereza y  apoyando a los pequeños productores a mejorar sus ingresos con buenos manejos en sus fincas, se implemento desde la cosecha 2015-16 el plan de incentivos con Certificados Agrícolas:</a:t>
            </a:r>
          </a:p>
          <a:p>
            <a:pPr algn="just"/>
            <a:endParaRPr lang="es-PA" sz="2000" dirty="0"/>
          </a:p>
          <a:p>
            <a:pPr marL="457200" indent="-457200" algn="just">
              <a:buFont typeface="Arial" panose="020B0604020202020204" pitchFamily="34" charset="0"/>
              <a:buChar char="•"/>
            </a:pPr>
            <a:r>
              <a:rPr lang="es-PA" sz="2000" dirty="0"/>
              <a:t>Manteniendo el precio base, entregamos Certificados Agricola a los pequeños productores de $10.00 por quintal  con el objetivo que fuera re invertido en las fincas de café.</a:t>
            </a:r>
          </a:p>
          <a:p>
            <a:pPr marL="457200" indent="-457200" algn="just">
              <a:buFont typeface="Arial" panose="020B0604020202020204" pitchFamily="34" charset="0"/>
              <a:buChar char="•"/>
            </a:pPr>
            <a:endParaRPr lang="es-PA" sz="2000" dirty="0"/>
          </a:p>
          <a:p>
            <a:pPr marL="457200" indent="-457200" algn="just">
              <a:buFont typeface="Arial" panose="020B0604020202020204" pitchFamily="34" charset="0"/>
              <a:buChar char="•"/>
            </a:pPr>
            <a:r>
              <a:rPr lang="es-PA" sz="2000" dirty="0"/>
              <a:t>Con los proveedores de contrato mantuvimos los términos negociados de precio  con un incentivo en certificados agrícolas por valor de $5.00 .</a:t>
            </a:r>
          </a:p>
          <a:p>
            <a:pPr marL="457200" indent="-457200" algn="just">
              <a:buFont typeface="+mj-lt"/>
              <a:buAutoNum type="arabicPeriod"/>
            </a:pPr>
            <a:endParaRPr lang="es-PA" sz="2000" dirty="0"/>
          </a:p>
        </p:txBody>
      </p:sp>
      <p:sp>
        <p:nvSpPr>
          <p:cNvPr id="7" name="6 CuadroTexto"/>
          <p:cNvSpPr txBox="1"/>
          <p:nvPr/>
        </p:nvSpPr>
        <p:spPr>
          <a:xfrm>
            <a:off x="1005408" y="476672"/>
            <a:ext cx="7239000"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RESULTADO DEL PLAN DE INCENTIVOS 2016-17</a:t>
            </a:r>
          </a:p>
        </p:txBody>
      </p:sp>
    </p:spTree>
    <p:extLst>
      <p:ext uri="{BB962C8B-B14F-4D97-AF65-F5344CB8AC3E}">
        <p14:creationId xmlns:p14="http://schemas.microsoft.com/office/powerpoint/2010/main" val="208773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CuadroTexto"/>
          <p:cNvSpPr txBox="1"/>
          <p:nvPr/>
        </p:nvSpPr>
        <p:spPr>
          <a:xfrm>
            <a:off x="990600" y="214290"/>
            <a:ext cx="7239000"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CERTIFICADO AGRICOLA 2016-17</a:t>
            </a:r>
          </a:p>
        </p:txBody>
      </p:sp>
      <p:sp>
        <p:nvSpPr>
          <p:cNvPr id="4" name="CuadroTexto 3"/>
          <p:cNvSpPr txBox="1"/>
          <p:nvPr/>
        </p:nvSpPr>
        <p:spPr>
          <a:xfrm>
            <a:off x="489491" y="3528202"/>
            <a:ext cx="7998735" cy="3385542"/>
          </a:xfrm>
          <a:prstGeom prst="rect">
            <a:avLst/>
          </a:prstGeom>
          <a:noFill/>
        </p:spPr>
        <p:txBody>
          <a:bodyPr wrap="square" rtlCol="0">
            <a:spAutoFit/>
          </a:bodyPr>
          <a:lstStyle/>
          <a:p>
            <a:pPr marL="285750" indent="-285750" algn="just">
              <a:buFont typeface="Arial" panose="020B0604020202020204" pitchFamily="34" charset="0"/>
              <a:buChar char="•"/>
            </a:pPr>
            <a:r>
              <a:rPr lang="es-PA" sz="2000" dirty="0"/>
              <a:t>Finalizado el primer año de los Bonos,  se redimieron el 86% de los bonos entregados a los productores.</a:t>
            </a:r>
          </a:p>
          <a:p>
            <a:pPr marL="285750" indent="-285750" algn="just">
              <a:buFont typeface="Arial" panose="020B0604020202020204" pitchFamily="34" charset="0"/>
              <a:buChar char="•"/>
            </a:pPr>
            <a:endParaRPr lang="es-PA" sz="2000" dirty="0"/>
          </a:p>
          <a:p>
            <a:pPr marL="285750" indent="-285750" algn="just">
              <a:buFont typeface="Arial" panose="020B0604020202020204" pitchFamily="34" charset="0"/>
              <a:buChar char="•"/>
            </a:pPr>
            <a:r>
              <a:rPr lang="es-PA" sz="2000" dirty="0"/>
              <a:t>Este segundo año entregamos mas temprano los bonos, 24 de abril,  para que fueran utilizados en la primera fertilización de las fincas.</a:t>
            </a:r>
          </a:p>
          <a:p>
            <a:pPr marL="285750" indent="-285750" algn="just">
              <a:buFont typeface="Arial" panose="020B0604020202020204" pitchFamily="34" charset="0"/>
              <a:buChar char="•"/>
            </a:pPr>
            <a:endParaRPr lang="es-PA" sz="2000" dirty="0"/>
          </a:p>
          <a:p>
            <a:pPr marL="285750" indent="-285750" algn="just">
              <a:buFont typeface="Arial" panose="020B0604020202020204" pitchFamily="34" charset="0"/>
              <a:buChar char="•"/>
            </a:pPr>
            <a:r>
              <a:rPr lang="es-PA" sz="2000" dirty="0"/>
              <a:t>Han sido muchos los agradecimientos recibidos por los productores y felicitaciones por técnicos del MIDA por  bonificar con Certificados Agrícolas.</a:t>
            </a:r>
          </a:p>
          <a:p>
            <a:pPr algn="just"/>
            <a:endParaRPr lang="es-PA" sz="2000" dirty="0"/>
          </a:p>
          <a:p>
            <a:pPr algn="just"/>
            <a:endParaRPr lang="es-PA" sz="1400" dirty="0"/>
          </a:p>
        </p:txBody>
      </p:sp>
      <p:graphicFrame>
        <p:nvGraphicFramePr>
          <p:cNvPr id="5" name="Objeto 4"/>
          <p:cNvGraphicFramePr>
            <a:graphicFrameLocks noChangeAspect="1"/>
          </p:cNvGraphicFramePr>
          <p:nvPr>
            <p:extLst>
              <p:ext uri="{D42A27DB-BD31-4B8C-83A1-F6EECF244321}">
                <p14:modId xmlns:p14="http://schemas.microsoft.com/office/powerpoint/2010/main" val="3790956350"/>
              </p:ext>
            </p:extLst>
          </p:nvPr>
        </p:nvGraphicFramePr>
        <p:xfrm>
          <a:off x="489491" y="908720"/>
          <a:ext cx="7998735" cy="2448272"/>
        </p:xfrm>
        <a:graphic>
          <a:graphicData uri="http://schemas.openxmlformats.org/presentationml/2006/ole">
            <mc:AlternateContent xmlns:mc="http://schemas.openxmlformats.org/markup-compatibility/2006">
              <mc:Choice xmlns:v="urn:schemas-microsoft-com:vml" Requires="v">
                <p:oleObj spid="_x0000_s76919" name="Worksheet" r:id="rId3" imgW="4853969" imgH="1485930" progId="Excel.Sheet.12">
                  <p:link updateAutomatic="1"/>
                </p:oleObj>
              </mc:Choice>
              <mc:Fallback>
                <p:oleObj name="Worksheet" r:id="rId3" imgW="4853969" imgH="1485930" progId="Excel.Sheet.12">
                  <p:link updateAutomatic="1"/>
                  <p:pic>
                    <p:nvPicPr>
                      <p:cNvPr id="0" name=""/>
                      <p:cNvPicPr/>
                      <p:nvPr/>
                    </p:nvPicPr>
                    <p:blipFill>
                      <a:blip r:embed="rId4"/>
                      <a:stretch>
                        <a:fillRect/>
                      </a:stretch>
                    </p:blipFill>
                    <p:spPr>
                      <a:xfrm>
                        <a:off x="489491" y="908720"/>
                        <a:ext cx="7998735" cy="2448272"/>
                      </a:xfrm>
                      <a:prstGeom prst="rect">
                        <a:avLst/>
                      </a:prstGeom>
                    </p:spPr>
                  </p:pic>
                </p:oleObj>
              </mc:Fallback>
            </mc:AlternateContent>
          </a:graphicData>
        </a:graphic>
      </p:graphicFrame>
    </p:spTree>
    <p:extLst>
      <p:ext uri="{BB962C8B-B14F-4D97-AF65-F5344CB8AC3E}">
        <p14:creationId xmlns:p14="http://schemas.microsoft.com/office/powerpoint/2010/main" val="65387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1052736"/>
            <a:ext cx="7920880" cy="4708981"/>
          </a:xfrm>
          <a:prstGeom prst="rect">
            <a:avLst/>
          </a:prstGeom>
          <a:noFill/>
        </p:spPr>
        <p:txBody>
          <a:bodyPr wrap="square" rtlCol="0">
            <a:spAutoFit/>
          </a:bodyPr>
          <a:lstStyle/>
          <a:p>
            <a:pPr marL="342900" indent="-342900" algn="just">
              <a:buFont typeface="Arial" panose="020B0604020202020204" pitchFamily="34" charset="0"/>
              <a:buChar char="•"/>
            </a:pPr>
            <a:r>
              <a:rPr lang="es-PA" sz="2000" dirty="0"/>
              <a:t>Es el año alto del periodo bianual en la producción de Café, por lo que se debería tener una mejora en la producción, basados en la floración registrada en marzo se espera un ligero incremento en la producción de café y que la cosecha va a iniciar mas temprano.</a:t>
            </a:r>
          </a:p>
          <a:p>
            <a:pPr marL="342900" indent="-342900" algn="just">
              <a:buFont typeface="Arial" panose="020B0604020202020204" pitchFamily="34" charset="0"/>
              <a:buChar char="•"/>
            </a:pPr>
            <a:endParaRPr lang="es-PA" sz="2000" dirty="0"/>
          </a:p>
          <a:p>
            <a:pPr marL="342900" indent="-342900" algn="just">
              <a:buFont typeface="Arial" panose="020B0604020202020204" pitchFamily="34" charset="0"/>
              <a:buChar char="•"/>
            </a:pPr>
            <a:r>
              <a:rPr lang="es-PA" sz="2000" dirty="0"/>
              <a:t>Los precios internacionales aun no son un incentivo a la exportación y solo los productores con compromisos establecidos y los café especiales estarán exportando sus productos.</a:t>
            </a:r>
          </a:p>
          <a:p>
            <a:pPr marL="342900" indent="-342900" algn="just">
              <a:buFont typeface="Arial" panose="020B0604020202020204" pitchFamily="34" charset="0"/>
              <a:buChar char="•"/>
            </a:pPr>
            <a:endParaRPr lang="es-PA" sz="2000" dirty="0"/>
          </a:p>
          <a:p>
            <a:pPr marL="342900" indent="-342900" algn="just">
              <a:buFont typeface="Arial" panose="020B0604020202020204" pitchFamily="34" charset="0"/>
              <a:buChar char="•"/>
            </a:pPr>
            <a:r>
              <a:rPr lang="es-PA" sz="2000" dirty="0"/>
              <a:t>Nosotros estimamos una producción de Café Arábica de 120,000 qq para el 2017-18.</a:t>
            </a:r>
          </a:p>
          <a:p>
            <a:pPr marL="342900" indent="-342900" algn="just">
              <a:buFont typeface="Arial" panose="020B0604020202020204" pitchFamily="34" charset="0"/>
              <a:buChar char="•"/>
            </a:pPr>
            <a:endParaRPr lang="es-PA" sz="2000" dirty="0"/>
          </a:p>
          <a:p>
            <a:pPr marL="342900" indent="-342900" algn="just">
              <a:buFont typeface="Arial" panose="020B0604020202020204" pitchFamily="34" charset="0"/>
              <a:buChar char="•"/>
            </a:pPr>
            <a:r>
              <a:rPr lang="es-PA" sz="2000" dirty="0"/>
              <a:t>El MIDA estima un incremento de 5% en la producción para el próximo año para 129,300 qq de arábico </a:t>
            </a:r>
          </a:p>
          <a:p>
            <a:pPr marL="342900" indent="-342900" algn="just">
              <a:buFont typeface="Arial" panose="020B0604020202020204" pitchFamily="34" charset="0"/>
              <a:buChar char="•"/>
            </a:pPr>
            <a:endParaRPr lang="es-PA" sz="2000" dirty="0"/>
          </a:p>
        </p:txBody>
      </p:sp>
      <p:sp>
        <p:nvSpPr>
          <p:cNvPr id="7" name="6 CuadroTexto"/>
          <p:cNvSpPr txBox="1"/>
          <p:nvPr/>
        </p:nvSpPr>
        <p:spPr>
          <a:xfrm>
            <a:off x="990600" y="214290"/>
            <a:ext cx="7239000"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 ESPECTATIVAS PARA COSECHA 2017-18</a:t>
            </a:r>
          </a:p>
        </p:txBody>
      </p:sp>
    </p:spTree>
    <p:extLst>
      <p:ext uri="{BB962C8B-B14F-4D97-AF65-F5344CB8AC3E}">
        <p14:creationId xmlns:p14="http://schemas.microsoft.com/office/powerpoint/2010/main" val="275084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Mis Documentos\CLIENTES VELKIS\#BONLAC\2016\EPA\Plantilla\epa_powerpo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3779912" y="1196752"/>
            <a:ext cx="4968552" cy="1470025"/>
          </a:xfrm>
        </p:spPr>
        <p:txBody>
          <a:bodyPr>
            <a:normAutofit/>
          </a:bodyPr>
          <a:lstStyle/>
          <a:p>
            <a:r>
              <a:rPr lang="es-PA" dirty="0"/>
              <a:t>CACAO EN PANAMA</a:t>
            </a:r>
          </a:p>
        </p:txBody>
      </p:sp>
    </p:spTree>
    <p:extLst>
      <p:ext uri="{BB962C8B-B14F-4D97-AF65-F5344CB8AC3E}">
        <p14:creationId xmlns:p14="http://schemas.microsoft.com/office/powerpoint/2010/main" val="292034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Mis Documentos\CLIENTES VELKIS\#BONLAC\2016\EPA\Plantilla\epa_powerpoi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27784" y="2420888"/>
            <a:ext cx="6516216" cy="2631490"/>
          </a:xfrm>
          <a:prstGeom prst="rect">
            <a:avLst/>
          </a:prstGeom>
          <a:noFill/>
        </p:spPr>
        <p:txBody>
          <a:bodyPr wrap="square" rtlCol="0">
            <a:spAutoFit/>
          </a:bodyPr>
          <a:lstStyle/>
          <a:p>
            <a:pPr marL="571500" indent="-571500" algn="ctr">
              <a:buFont typeface="+mj-lt"/>
              <a:buAutoNum type="romanUcPeriod"/>
            </a:pPr>
            <a:r>
              <a:rPr lang="en-US" sz="3300" b="1" dirty="0">
                <a:solidFill>
                  <a:schemeClr val="bg1"/>
                </a:solidFill>
                <a:latin typeface="Arial"/>
                <a:cs typeface="Arial"/>
              </a:rPr>
              <a:t>EL CACAO EN PANAMA</a:t>
            </a:r>
          </a:p>
          <a:p>
            <a:r>
              <a:rPr lang="en-US" sz="3300" b="1" dirty="0">
                <a:solidFill>
                  <a:schemeClr val="bg1"/>
                </a:solidFill>
                <a:latin typeface="Arial"/>
                <a:cs typeface="Arial"/>
              </a:rPr>
              <a:t>	- </a:t>
            </a:r>
            <a:r>
              <a:rPr lang="en-US" sz="3300" b="1" dirty="0" err="1">
                <a:solidFill>
                  <a:schemeClr val="bg1"/>
                </a:solidFill>
                <a:latin typeface="Arial"/>
                <a:cs typeface="Arial"/>
              </a:rPr>
              <a:t>Producción</a:t>
            </a:r>
            <a:endParaRPr lang="en-US" sz="3300" b="1" dirty="0">
              <a:solidFill>
                <a:schemeClr val="bg1"/>
              </a:solidFill>
              <a:latin typeface="Arial"/>
              <a:cs typeface="Arial"/>
            </a:endParaRPr>
          </a:p>
          <a:p>
            <a:r>
              <a:rPr lang="en-US" sz="3300" b="1" dirty="0">
                <a:solidFill>
                  <a:schemeClr val="bg1"/>
                </a:solidFill>
                <a:latin typeface="Arial"/>
                <a:cs typeface="Arial"/>
              </a:rPr>
              <a:t>	- </a:t>
            </a:r>
            <a:r>
              <a:rPr lang="en-US" sz="3300" b="1" dirty="0" err="1">
                <a:solidFill>
                  <a:schemeClr val="bg1"/>
                </a:solidFill>
                <a:latin typeface="Arial"/>
                <a:cs typeface="Arial"/>
              </a:rPr>
              <a:t>Comercialización</a:t>
            </a:r>
            <a:endParaRPr lang="en-US" sz="3300" b="1" dirty="0">
              <a:solidFill>
                <a:schemeClr val="bg1"/>
              </a:solidFill>
              <a:latin typeface="Arial"/>
              <a:cs typeface="Arial"/>
            </a:endParaRPr>
          </a:p>
          <a:p>
            <a:r>
              <a:rPr lang="en-US" sz="3300" b="1" dirty="0">
                <a:solidFill>
                  <a:schemeClr val="bg1"/>
                </a:solidFill>
                <a:latin typeface="Arial"/>
                <a:cs typeface="Arial"/>
              </a:rPr>
              <a:t>	- </a:t>
            </a:r>
            <a:r>
              <a:rPr lang="en-US" sz="3300" b="1" dirty="0" err="1">
                <a:solidFill>
                  <a:schemeClr val="bg1"/>
                </a:solidFill>
                <a:latin typeface="Arial"/>
                <a:cs typeface="Arial"/>
              </a:rPr>
              <a:t>Problemas</a:t>
            </a:r>
            <a:r>
              <a:rPr lang="en-US" sz="3300" b="1" dirty="0">
                <a:solidFill>
                  <a:schemeClr val="bg1"/>
                </a:solidFill>
                <a:latin typeface="Arial"/>
                <a:cs typeface="Arial"/>
              </a:rPr>
              <a:t> que </a:t>
            </a:r>
            <a:r>
              <a:rPr lang="en-US" sz="3300" b="1" dirty="0" err="1">
                <a:solidFill>
                  <a:schemeClr val="bg1"/>
                </a:solidFill>
                <a:latin typeface="Arial"/>
                <a:cs typeface="Arial"/>
              </a:rPr>
              <a:t>enfrenta</a:t>
            </a:r>
            <a:endParaRPr lang="en-US" sz="3300" b="1" dirty="0">
              <a:solidFill>
                <a:schemeClr val="bg1"/>
              </a:solidFill>
              <a:latin typeface="Arial"/>
              <a:cs typeface="Arial"/>
            </a:endParaRPr>
          </a:p>
          <a:p>
            <a:r>
              <a:rPr lang="en-US" sz="3300" b="1" dirty="0">
                <a:solidFill>
                  <a:schemeClr val="bg1"/>
                </a:solidFill>
                <a:latin typeface="Arial"/>
                <a:cs typeface="Arial"/>
              </a:rPr>
              <a:t>	- Oportunidades</a:t>
            </a:r>
          </a:p>
        </p:txBody>
      </p:sp>
    </p:spTree>
    <p:extLst>
      <p:ext uri="{BB962C8B-B14F-4D97-AF65-F5344CB8AC3E}">
        <p14:creationId xmlns:p14="http://schemas.microsoft.com/office/powerpoint/2010/main" val="5770800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0158" y="682841"/>
            <a:ext cx="7784250" cy="3508653"/>
          </a:xfrm>
          <a:prstGeom prst="rect">
            <a:avLst/>
          </a:prstGeom>
          <a:noFill/>
        </p:spPr>
        <p:txBody>
          <a:bodyPr wrap="square" rtlCol="0">
            <a:spAutoFit/>
          </a:bodyPr>
          <a:lstStyle/>
          <a:p>
            <a:pPr algn="just"/>
            <a:r>
              <a:rPr lang="es-CO" sz="2200" b="1" dirty="0"/>
              <a:t>Producción: Actualmente el Cacao se produce casi en su totalidad en la provincia de Bocas del Toro y la Comarca </a:t>
            </a:r>
            <a:r>
              <a:rPr lang="es-CO" sz="2200" b="1" dirty="0" err="1"/>
              <a:t>Ngobe</a:t>
            </a:r>
            <a:r>
              <a:rPr lang="es-CO" sz="2200" b="1" dirty="0"/>
              <a:t> Bugle</a:t>
            </a:r>
          </a:p>
          <a:p>
            <a:pPr marL="342900" indent="-342900" algn="just">
              <a:buFont typeface="Wingdings" panose="05000000000000000000" pitchFamily="2" charset="2"/>
              <a:buChar char="Ø"/>
            </a:pPr>
            <a:endParaRPr lang="es-CO" sz="1400" dirty="0"/>
          </a:p>
          <a:p>
            <a:pPr marL="342900" indent="-342900" algn="just">
              <a:buFont typeface="Wingdings" panose="05000000000000000000" pitchFamily="2" charset="2"/>
              <a:buChar char="Ø"/>
            </a:pPr>
            <a:r>
              <a:rPr lang="es-CO" sz="2000" dirty="0"/>
              <a:t>Área cultivada:  en una superficie de 4,500 ha., a 400 plantas /ha.</a:t>
            </a:r>
          </a:p>
          <a:p>
            <a:pPr marL="342900" indent="-342900" algn="just">
              <a:buFont typeface="Wingdings" panose="05000000000000000000" pitchFamily="2" charset="2"/>
              <a:buChar char="Ø"/>
            </a:pPr>
            <a:endParaRPr lang="es-CO" sz="1200" dirty="0"/>
          </a:p>
          <a:p>
            <a:pPr marL="342900" indent="-342900" algn="just">
              <a:buFont typeface="Wingdings" panose="05000000000000000000" pitchFamily="2" charset="2"/>
              <a:buChar char="Ø"/>
            </a:pPr>
            <a:r>
              <a:rPr lang="es-CO" sz="2000" dirty="0"/>
              <a:t>Materiales: Híbridos , forasteros, Criollos</a:t>
            </a:r>
          </a:p>
          <a:p>
            <a:pPr marL="342900" indent="-342900" algn="just">
              <a:buFont typeface="Wingdings" panose="05000000000000000000" pitchFamily="2" charset="2"/>
              <a:buChar char="Ø"/>
            </a:pPr>
            <a:endParaRPr lang="es-CO" sz="1200" dirty="0"/>
          </a:p>
          <a:p>
            <a:pPr marL="342900" indent="-342900" algn="just">
              <a:buFont typeface="Wingdings" panose="05000000000000000000" pitchFamily="2" charset="2"/>
              <a:buChar char="Ø"/>
            </a:pPr>
            <a:r>
              <a:rPr lang="es-CO" sz="2000" dirty="0"/>
              <a:t>Producción estimada: 750-850 ton/año, rendimiento .20 ton por ha.</a:t>
            </a:r>
          </a:p>
          <a:p>
            <a:pPr marL="342900" indent="-342900" algn="just">
              <a:buFont typeface="Wingdings" panose="05000000000000000000" pitchFamily="2" charset="2"/>
              <a:buChar char="Ø"/>
            </a:pPr>
            <a:endParaRPr lang="es-CO" sz="2000" dirty="0"/>
          </a:p>
          <a:p>
            <a:pPr algn="just"/>
            <a:r>
              <a:rPr lang="es-CO" sz="2000" dirty="0"/>
              <a:t>				              </a:t>
            </a:r>
            <a:r>
              <a:rPr lang="es-CO" sz="1600" dirty="0"/>
              <a:t>Concentrada en un radio de 120 km2</a:t>
            </a:r>
            <a:endParaRPr lang="es-CO" sz="2000" dirty="0"/>
          </a:p>
          <a:p>
            <a:pPr algn="just"/>
            <a:endParaRPr lang="es-CO" sz="2000" dirty="0"/>
          </a:p>
          <a:p>
            <a:pPr algn="just"/>
            <a:r>
              <a:rPr lang="es-CO" sz="2000" dirty="0"/>
              <a:t> </a:t>
            </a:r>
          </a:p>
        </p:txBody>
      </p:sp>
      <p:sp>
        <p:nvSpPr>
          <p:cNvPr id="3" name="Título 2"/>
          <p:cNvSpPr>
            <a:spLocks noGrp="1"/>
          </p:cNvSpPr>
          <p:nvPr>
            <p:ph type="title"/>
          </p:nvPr>
        </p:nvSpPr>
        <p:spPr>
          <a:xfrm>
            <a:off x="460158" y="3196"/>
            <a:ext cx="8229600" cy="761508"/>
          </a:xfrm>
        </p:spPr>
        <p:txBody>
          <a:bodyPr>
            <a:normAutofit fontScale="90000"/>
          </a:bodyPr>
          <a:lstStyle/>
          <a:p>
            <a:r>
              <a:rPr lang="es-PA" dirty="0"/>
              <a:t>EL CACAO EN PANAMA</a:t>
            </a:r>
          </a:p>
        </p:txBody>
      </p:sp>
      <p:pic>
        <p:nvPicPr>
          <p:cNvPr id="5" name="Picture 2" descr="Mapa de Bocas del Tor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8908" y="3212976"/>
            <a:ext cx="4499992" cy="28641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somospanama.com/web/images/imagenes/provincias/politico_boca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4250" y="4119358"/>
            <a:ext cx="2591532" cy="151007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a:cxnSpLocks/>
          </p:cNvCxnSpPr>
          <p:nvPr/>
        </p:nvCxnSpPr>
        <p:spPr>
          <a:xfrm>
            <a:off x="1618376" y="4532153"/>
            <a:ext cx="3644578" cy="437285"/>
          </a:xfrm>
          <a:prstGeom prst="line">
            <a:avLst/>
          </a:prstGeom>
        </p:spPr>
        <p:style>
          <a:lnRef idx="3">
            <a:schemeClr val="accent2"/>
          </a:lnRef>
          <a:fillRef idx="0">
            <a:schemeClr val="accent2"/>
          </a:fillRef>
          <a:effectRef idx="2">
            <a:schemeClr val="accent2"/>
          </a:effectRef>
          <a:fontRef idx="minor">
            <a:schemeClr val="tx1"/>
          </a:fontRef>
        </p:style>
      </p:cxnSp>
      <p:sp>
        <p:nvSpPr>
          <p:cNvPr id="9" name="CuadroTexto 8"/>
          <p:cNvSpPr txBox="1"/>
          <p:nvPr/>
        </p:nvSpPr>
        <p:spPr>
          <a:xfrm>
            <a:off x="26571" y="6171591"/>
            <a:ext cx="5039140" cy="246221"/>
          </a:xfrm>
          <a:prstGeom prst="rect">
            <a:avLst/>
          </a:prstGeom>
          <a:noFill/>
        </p:spPr>
        <p:txBody>
          <a:bodyPr wrap="square" rtlCol="0">
            <a:spAutoFit/>
          </a:bodyPr>
          <a:lstStyle/>
          <a:p>
            <a:r>
              <a:rPr lang="es-PA" sz="1000" b="1" dirty="0"/>
              <a:t>Nota</a:t>
            </a:r>
            <a:r>
              <a:rPr lang="es-PA" sz="1000" dirty="0"/>
              <a:t>:    Información suministrada por el director de la Cooperativa COCABO </a:t>
            </a:r>
          </a:p>
        </p:txBody>
      </p:sp>
      <p:sp>
        <p:nvSpPr>
          <p:cNvPr id="2" name="Cara sonriente 1"/>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85290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6733" r="38161"/>
          <a:stretch/>
        </p:blipFill>
        <p:spPr>
          <a:xfrm rot="5400000">
            <a:off x="592543" y="4537265"/>
            <a:ext cx="1728192" cy="2913278"/>
          </a:xfrm>
          <a:prstGeom prst="rect">
            <a:avLst/>
          </a:prstGeom>
        </p:spPr>
      </p:pic>
      <p:sp>
        <p:nvSpPr>
          <p:cNvPr id="3" name="Título 2"/>
          <p:cNvSpPr>
            <a:spLocks noGrp="1"/>
          </p:cNvSpPr>
          <p:nvPr>
            <p:ph type="title"/>
          </p:nvPr>
        </p:nvSpPr>
        <p:spPr>
          <a:xfrm>
            <a:off x="460158" y="184863"/>
            <a:ext cx="8229600" cy="761508"/>
          </a:xfrm>
        </p:spPr>
        <p:txBody>
          <a:bodyPr>
            <a:noAutofit/>
          </a:bodyPr>
          <a:lstStyle/>
          <a:p>
            <a:r>
              <a:rPr lang="es-PA" sz="3600" dirty="0"/>
              <a:t>COMERCIALIZACION DEL CACAO EN PANAMA</a:t>
            </a:r>
          </a:p>
        </p:txBody>
      </p:sp>
      <p:sp>
        <p:nvSpPr>
          <p:cNvPr id="4" name="Marcador de contenido 3"/>
          <p:cNvSpPr>
            <a:spLocks noGrp="1"/>
          </p:cNvSpPr>
          <p:nvPr>
            <p:ph idx="1"/>
          </p:nvPr>
        </p:nvSpPr>
        <p:spPr>
          <a:xfrm>
            <a:off x="578514" y="1052736"/>
            <a:ext cx="7992888" cy="4608512"/>
          </a:xfrm>
        </p:spPr>
        <p:txBody>
          <a:bodyPr>
            <a:noAutofit/>
          </a:bodyPr>
          <a:lstStyle/>
          <a:p>
            <a:pPr marL="0" lvl="0" indent="0" algn="just">
              <a:buNone/>
            </a:pPr>
            <a:r>
              <a:rPr lang="es-US" sz="2000" b="1" dirty="0"/>
              <a:t>El principal Comercializador de Cacao en Panama es La Cooperativa de Servicios Múltiples Cacao Bocatoreña:</a:t>
            </a:r>
          </a:p>
          <a:p>
            <a:pPr lvl="1" algn="just">
              <a:buFont typeface="Wingdings" panose="05000000000000000000" pitchFamily="2" charset="2"/>
              <a:buChar char="Ø"/>
            </a:pPr>
            <a:endParaRPr lang="es-CO" sz="1000" dirty="0"/>
          </a:p>
          <a:p>
            <a:pPr lvl="1" algn="just">
              <a:buFont typeface="Wingdings" panose="05000000000000000000" pitchFamily="2" charset="2"/>
              <a:buChar char="Ø"/>
            </a:pPr>
            <a:r>
              <a:rPr lang="es-CO" sz="2000" dirty="0"/>
              <a:t>La componen 1,454 miembros </a:t>
            </a:r>
          </a:p>
          <a:p>
            <a:pPr lvl="1" algn="just">
              <a:buFont typeface="Wingdings" panose="05000000000000000000" pitchFamily="2" charset="2"/>
              <a:buChar char="Ø"/>
            </a:pPr>
            <a:endParaRPr lang="es-CO" sz="2000" dirty="0"/>
          </a:p>
          <a:p>
            <a:pPr lvl="1" algn="just">
              <a:buFont typeface="Wingdings" panose="05000000000000000000" pitchFamily="2" charset="2"/>
              <a:buChar char="Ø"/>
            </a:pPr>
            <a:r>
              <a:rPr lang="es-CO" sz="2000" dirty="0"/>
              <a:t>Pequeña planta  de beneficio donde se procesan  de  100-150 ton. Anuales</a:t>
            </a:r>
          </a:p>
          <a:p>
            <a:pPr lvl="1" algn="just">
              <a:buFont typeface="Wingdings" panose="05000000000000000000" pitchFamily="2" charset="2"/>
              <a:buChar char="Ø"/>
            </a:pPr>
            <a:endParaRPr lang="es-CO" sz="2000" dirty="0"/>
          </a:p>
          <a:p>
            <a:pPr lvl="1" algn="just">
              <a:buFont typeface="Wingdings" panose="05000000000000000000" pitchFamily="2" charset="2"/>
              <a:buChar char="Ø"/>
            </a:pPr>
            <a:r>
              <a:rPr lang="es-CO" sz="2000" dirty="0"/>
              <a:t>Cacao con certificación Orgánica por una entidad Suiza</a:t>
            </a:r>
          </a:p>
          <a:p>
            <a:pPr marL="0" lvl="0" indent="0" algn="just">
              <a:buNone/>
            </a:pPr>
            <a:endParaRPr lang="es-US" sz="2800" b="1" dirty="0"/>
          </a:p>
          <a:p>
            <a:pPr algn="just"/>
            <a:endParaRPr lang="es-PA" sz="2400" b="1" dirty="0"/>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l="12686" t="5749" r="40203" b="19239"/>
          <a:stretch/>
        </p:blipFill>
        <p:spPr>
          <a:xfrm rot="5400000">
            <a:off x="3209813" y="4826522"/>
            <a:ext cx="1728193" cy="2334765"/>
          </a:xfrm>
          <a:prstGeom prst="rect">
            <a:avLst/>
          </a:prstGeom>
        </p:spPr>
      </p:pic>
      <p:sp>
        <p:nvSpPr>
          <p:cNvPr id="7" name="CuadroTexto 6"/>
          <p:cNvSpPr txBox="1"/>
          <p:nvPr/>
        </p:nvSpPr>
        <p:spPr>
          <a:xfrm>
            <a:off x="107504" y="6597352"/>
            <a:ext cx="4128799" cy="215444"/>
          </a:xfrm>
          <a:prstGeom prst="rect">
            <a:avLst/>
          </a:prstGeom>
          <a:noFill/>
        </p:spPr>
        <p:txBody>
          <a:bodyPr wrap="square" rtlCol="0">
            <a:spAutoFit/>
          </a:bodyPr>
          <a:lstStyle/>
          <a:p>
            <a:r>
              <a:rPr lang="es-PA" sz="800" dirty="0"/>
              <a:t>Nota:    Para este informe se utiliza un rendimiento de 17.6% de cereza a oro (570 x 1 qq)</a:t>
            </a:r>
          </a:p>
        </p:txBody>
      </p:sp>
      <p:sp>
        <p:nvSpPr>
          <p:cNvPr id="8" name="CuadroTexto 7"/>
          <p:cNvSpPr txBox="1"/>
          <p:nvPr/>
        </p:nvSpPr>
        <p:spPr>
          <a:xfrm>
            <a:off x="11984" y="4847583"/>
            <a:ext cx="5039140" cy="246221"/>
          </a:xfrm>
          <a:prstGeom prst="rect">
            <a:avLst/>
          </a:prstGeom>
          <a:noFill/>
        </p:spPr>
        <p:txBody>
          <a:bodyPr wrap="square" rtlCol="0">
            <a:spAutoFit/>
          </a:bodyPr>
          <a:lstStyle/>
          <a:p>
            <a:r>
              <a:rPr lang="es-PA" sz="1000" b="1" dirty="0"/>
              <a:t>Nota</a:t>
            </a:r>
            <a:r>
              <a:rPr lang="es-PA" sz="1000" dirty="0"/>
              <a:t>:    Información suministrada por el director de la Cooperativa COCABO </a:t>
            </a:r>
          </a:p>
        </p:txBody>
      </p:sp>
      <p:sp>
        <p:nvSpPr>
          <p:cNvPr id="9" name="Cara sonriente 8"/>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60139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03648" y="5275295"/>
            <a:ext cx="3967048" cy="369332"/>
          </a:xfrm>
          <a:prstGeom prst="rect">
            <a:avLst/>
          </a:prstGeom>
          <a:noFill/>
        </p:spPr>
        <p:txBody>
          <a:bodyPr wrap="none" rtlCol="0">
            <a:spAutoFit/>
          </a:bodyPr>
          <a:lstStyle/>
          <a:p>
            <a:r>
              <a:rPr lang="es-CO" b="1" dirty="0"/>
              <a:t>Cooperativa de Cacao de Bocas Del Toro</a:t>
            </a: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855347" y="1959343"/>
            <a:ext cx="3502478" cy="2893219"/>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l="33743"/>
          <a:stretch/>
        </p:blipFill>
        <p:spPr>
          <a:xfrm rot="5400000">
            <a:off x="6435421" y="2926411"/>
            <a:ext cx="2345280" cy="2793714"/>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41873" y="1434835"/>
            <a:ext cx="3539686" cy="2752900"/>
          </a:xfrm>
          <a:prstGeom prst="rect">
            <a:avLst/>
          </a:prstGeom>
        </p:spPr>
      </p:pic>
      <p:sp>
        <p:nvSpPr>
          <p:cNvPr id="9" name="Título 2"/>
          <p:cNvSpPr>
            <a:spLocks noGrp="1"/>
          </p:cNvSpPr>
          <p:nvPr>
            <p:ph type="title"/>
          </p:nvPr>
        </p:nvSpPr>
        <p:spPr>
          <a:xfrm>
            <a:off x="460158" y="219220"/>
            <a:ext cx="8229600" cy="761508"/>
          </a:xfrm>
        </p:spPr>
        <p:txBody>
          <a:bodyPr>
            <a:normAutofit fontScale="90000"/>
          </a:bodyPr>
          <a:lstStyle/>
          <a:p>
            <a:r>
              <a:rPr lang="es-PA" dirty="0"/>
              <a:t>COMERCIALIZACION DEL CACAO EN PANAMA</a:t>
            </a:r>
          </a:p>
        </p:txBody>
      </p:sp>
    </p:spTree>
    <p:extLst>
      <p:ext uri="{BB962C8B-B14F-4D97-AF65-F5344CB8AC3E}">
        <p14:creationId xmlns:p14="http://schemas.microsoft.com/office/powerpoint/2010/main" val="61416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93998" y="1124744"/>
            <a:ext cx="8326474" cy="3970318"/>
          </a:xfrm>
          <a:prstGeom prst="rect">
            <a:avLst/>
          </a:prstGeom>
          <a:noFill/>
        </p:spPr>
        <p:txBody>
          <a:bodyPr wrap="square" rtlCol="0">
            <a:spAutoFit/>
          </a:bodyPr>
          <a:lstStyle/>
          <a:p>
            <a:pPr marL="571500" indent="-571500">
              <a:lnSpc>
                <a:spcPct val="150000"/>
              </a:lnSpc>
              <a:buFont typeface="+mj-lt"/>
              <a:buAutoNum type="romanUcPeriod"/>
            </a:pPr>
            <a:r>
              <a:rPr lang="es-PA" sz="2800" dirty="0"/>
              <a:t>Fundamentales del Mercado Internacional de Cafe</a:t>
            </a:r>
          </a:p>
          <a:p>
            <a:pPr marL="571500" indent="-571500">
              <a:lnSpc>
                <a:spcPct val="150000"/>
              </a:lnSpc>
              <a:buFont typeface="+mj-lt"/>
              <a:buAutoNum type="romanUcPeriod"/>
            </a:pPr>
            <a:r>
              <a:rPr lang="es-PA" sz="2800" dirty="0"/>
              <a:t>Datos de la Producción Nacional de Cafe</a:t>
            </a:r>
          </a:p>
          <a:p>
            <a:pPr marL="571500" indent="-571500">
              <a:lnSpc>
                <a:spcPct val="150000"/>
              </a:lnSpc>
              <a:buFont typeface="+mj-lt"/>
              <a:buAutoNum type="romanUcPeriod"/>
            </a:pPr>
            <a:r>
              <a:rPr lang="es-PA" sz="2800" dirty="0"/>
              <a:t>Expectativas para la cosecha de café  2017-18</a:t>
            </a:r>
          </a:p>
          <a:p>
            <a:pPr marL="571500" indent="-571500">
              <a:lnSpc>
                <a:spcPct val="150000"/>
              </a:lnSpc>
              <a:buFont typeface="+mj-lt"/>
              <a:buAutoNum type="romanUcPeriod"/>
            </a:pPr>
            <a:r>
              <a:rPr lang="es-PA" sz="2800" dirty="0"/>
              <a:t>Datos de la producción nacional de Cacao</a:t>
            </a:r>
          </a:p>
          <a:p>
            <a:pPr marL="571500" indent="-571500">
              <a:lnSpc>
                <a:spcPct val="150000"/>
              </a:lnSpc>
              <a:buFont typeface="+mj-lt"/>
              <a:buAutoNum type="romanUcPeriod"/>
            </a:pPr>
            <a:r>
              <a:rPr lang="es-PA" sz="2800" dirty="0"/>
              <a:t>Expectativas para el desarrollo de Cacao en Panama</a:t>
            </a:r>
          </a:p>
          <a:p>
            <a:pPr marL="571500" indent="-571500">
              <a:lnSpc>
                <a:spcPct val="150000"/>
              </a:lnSpc>
              <a:buFont typeface="+mj-lt"/>
              <a:buAutoNum type="romanUcPeriod"/>
            </a:pPr>
            <a:r>
              <a:rPr lang="es-PA" sz="2800" dirty="0"/>
              <a:t>Conclusiones</a:t>
            </a:r>
          </a:p>
        </p:txBody>
      </p:sp>
      <p:sp>
        <p:nvSpPr>
          <p:cNvPr id="3" name="6 CuadroTexto"/>
          <p:cNvSpPr txBox="1"/>
          <p:nvPr/>
        </p:nvSpPr>
        <p:spPr>
          <a:xfrm>
            <a:off x="1029283" y="476672"/>
            <a:ext cx="7066334"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 CONTENIDO</a:t>
            </a:r>
          </a:p>
        </p:txBody>
      </p:sp>
      <p:pic>
        <p:nvPicPr>
          <p:cNvPr id="5" name="Picture 2" descr="C:\Users\user\Desktop\Mis Documentos\CLIENTES VELKIS\#BONLAC\2016\EPA\Plantilla\epa_powerpoint2.jpg">
            <a:extLst>
              <a:ext uri="{FF2B5EF4-FFF2-40B4-BE49-F238E27FC236}">
                <a16:creationId xmlns:a16="http://schemas.microsoft.com/office/drawing/2014/main" id="{2C5F701F-61EB-4D40-9559-98A36E313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FCC0FC3-DA3C-43AB-986F-215B4CA5A398}"/>
              </a:ext>
            </a:extLst>
          </p:cNvPr>
          <p:cNvSpPr txBox="1"/>
          <p:nvPr/>
        </p:nvSpPr>
        <p:spPr>
          <a:xfrm>
            <a:off x="3563888" y="2798059"/>
            <a:ext cx="4896544" cy="1261884"/>
          </a:xfrm>
          <a:prstGeom prst="rect">
            <a:avLst/>
          </a:prstGeom>
          <a:noFill/>
        </p:spPr>
        <p:txBody>
          <a:bodyPr wrap="square" rtlCol="0">
            <a:spAutoFit/>
          </a:bodyPr>
          <a:lstStyle/>
          <a:p>
            <a:pPr lvl="1" algn="ctr"/>
            <a:r>
              <a:rPr lang="es-PA" sz="2800" dirty="0">
                <a:solidFill>
                  <a:schemeClr val="bg1"/>
                </a:solidFill>
              </a:rPr>
              <a:t>I-FUNDAMENTALES DEL MERCADO INTERNACIONAL</a:t>
            </a:r>
          </a:p>
          <a:p>
            <a:pPr lvl="1" algn="ctr"/>
            <a:endParaRPr lang="es-PA" sz="2000" dirty="0">
              <a:solidFill>
                <a:schemeClr val="bg1"/>
              </a:solidFill>
            </a:endParaRPr>
          </a:p>
        </p:txBody>
      </p:sp>
    </p:spTree>
    <p:extLst>
      <p:ext uri="{BB962C8B-B14F-4D97-AF65-F5344CB8AC3E}">
        <p14:creationId xmlns:p14="http://schemas.microsoft.com/office/powerpoint/2010/main" val="157065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711658" y="2494476"/>
            <a:ext cx="3728357" cy="2893219"/>
          </a:xfrm>
          <a:prstGeom prst="rect">
            <a:avLst/>
          </a:prstGeom>
        </p:spPr>
      </p:pic>
      <p:sp>
        <p:nvSpPr>
          <p:cNvPr id="3" name="Título 2"/>
          <p:cNvSpPr>
            <a:spLocks noGrp="1"/>
          </p:cNvSpPr>
          <p:nvPr>
            <p:ph type="title"/>
          </p:nvPr>
        </p:nvSpPr>
        <p:spPr>
          <a:xfrm>
            <a:off x="435587" y="147212"/>
            <a:ext cx="8229600" cy="761508"/>
          </a:xfrm>
        </p:spPr>
        <p:txBody>
          <a:bodyPr>
            <a:normAutofit fontScale="90000"/>
          </a:bodyPr>
          <a:lstStyle/>
          <a:p>
            <a:r>
              <a:rPr lang="es-PA" dirty="0"/>
              <a:t>PROBLEMAS QUE ENFRENTA EL CACAO EN PANAMA</a:t>
            </a:r>
          </a:p>
        </p:txBody>
      </p:sp>
      <p:sp>
        <p:nvSpPr>
          <p:cNvPr id="4" name="Marcador de contenido 3"/>
          <p:cNvSpPr>
            <a:spLocks noGrp="1"/>
          </p:cNvSpPr>
          <p:nvPr>
            <p:ph idx="1"/>
          </p:nvPr>
        </p:nvSpPr>
        <p:spPr>
          <a:xfrm>
            <a:off x="899592" y="1052736"/>
            <a:ext cx="7488832" cy="4608512"/>
          </a:xfrm>
        </p:spPr>
        <p:txBody>
          <a:bodyPr>
            <a:normAutofit/>
          </a:bodyPr>
          <a:lstStyle/>
          <a:p>
            <a:pPr lvl="0" algn="just">
              <a:lnSpc>
                <a:spcPct val="150000"/>
              </a:lnSpc>
            </a:pPr>
            <a:endParaRPr lang="es-US" sz="2400" b="1" dirty="0"/>
          </a:p>
          <a:p>
            <a:pPr lvl="0" algn="just">
              <a:lnSpc>
                <a:spcPct val="150000"/>
              </a:lnSpc>
            </a:pPr>
            <a:endParaRPr lang="es-US" sz="2400" b="1" dirty="0"/>
          </a:p>
          <a:p>
            <a:pPr algn="just">
              <a:lnSpc>
                <a:spcPct val="150000"/>
              </a:lnSpc>
            </a:pPr>
            <a:endParaRPr lang="es-PA" sz="2400" b="1" dirty="0"/>
          </a:p>
        </p:txBody>
      </p:sp>
      <p:sp>
        <p:nvSpPr>
          <p:cNvPr id="5" name="Marcador de contenido 3"/>
          <p:cNvSpPr txBox="1">
            <a:spLocks/>
          </p:cNvSpPr>
          <p:nvPr/>
        </p:nvSpPr>
        <p:spPr>
          <a:xfrm>
            <a:off x="265911" y="1025781"/>
            <a:ext cx="8568952" cy="10724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baseline="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s-CO" sz="2000" dirty="0"/>
              <a:t>Falta de manejo técnico en la cadena de cacao que acompañen al productor en adquirir, implementar y desarrollar tecnologías en las fincas, tiene como consecuencia un manejo de Cultivo ineficiente con bajos rendimientos</a:t>
            </a:r>
          </a:p>
          <a:p>
            <a:pPr algn="just">
              <a:buFont typeface="Wingdings" panose="05000000000000000000" pitchFamily="2" charset="2"/>
              <a:buChar char="Ø"/>
            </a:pPr>
            <a:endParaRPr lang="es-CO" sz="1100" dirty="0"/>
          </a:p>
          <a:p>
            <a:pPr lvl="1" algn="just">
              <a:buFont typeface="Wingdings" panose="05000000000000000000" pitchFamily="2" charset="2"/>
              <a:buChar char="Ø"/>
            </a:pPr>
            <a:endParaRPr lang="es-CO" sz="2000" dirty="0"/>
          </a:p>
          <a:p>
            <a:pPr lvl="1" algn="just">
              <a:buFont typeface="Wingdings" panose="05000000000000000000" pitchFamily="2" charset="2"/>
              <a:buChar char="Ø"/>
            </a:pPr>
            <a:endParaRPr lang="es-US" dirty="0"/>
          </a:p>
          <a:p>
            <a:pPr algn="just"/>
            <a:endParaRPr lang="es-PA" sz="2400" dirty="0"/>
          </a:p>
        </p:txBody>
      </p:sp>
      <p:sp>
        <p:nvSpPr>
          <p:cNvPr id="7" name="Marcador de contenido 3"/>
          <p:cNvSpPr txBox="1">
            <a:spLocks/>
          </p:cNvSpPr>
          <p:nvPr/>
        </p:nvSpPr>
        <p:spPr>
          <a:xfrm>
            <a:off x="290482" y="2283579"/>
            <a:ext cx="5838745" cy="3521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baseline="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s-CO" sz="2000" dirty="0"/>
              <a:t>Adolece de protocolo e instrumentos sistematizados                                                      de medición para la fermentación, ocasionando perdidas                                               de hasta un 40% en las actividades post cosecha.</a:t>
            </a:r>
          </a:p>
          <a:p>
            <a:pPr algn="just">
              <a:buFont typeface="Wingdings" panose="05000000000000000000" pitchFamily="2" charset="2"/>
              <a:buChar char="Ø"/>
            </a:pPr>
            <a:endParaRPr lang="es-CO" sz="2000" dirty="0"/>
          </a:p>
          <a:p>
            <a:pPr algn="just">
              <a:buFont typeface="Wingdings" panose="05000000000000000000" pitchFamily="2" charset="2"/>
              <a:buChar char="Ø"/>
            </a:pPr>
            <a:r>
              <a:rPr lang="es-CO" sz="2000" dirty="0"/>
              <a:t>60% de las Plantaciones son viejas, y el restante                                                       de mas de 10 años.</a:t>
            </a:r>
          </a:p>
          <a:p>
            <a:pPr algn="just">
              <a:buFont typeface="Wingdings" panose="05000000000000000000" pitchFamily="2" charset="2"/>
              <a:buChar char="Ø"/>
            </a:pPr>
            <a:endParaRPr lang="es-CO" sz="2000" dirty="0"/>
          </a:p>
          <a:p>
            <a:pPr algn="just">
              <a:buFont typeface="Wingdings" panose="05000000000000000000" pitchFamily="2" charset="2"/>
              <a:buChar char="Ø"/>
            </a:pPr>
            <a:r>
              <a:rPr lang="es-CO" sz="2000" dirty="0"/>
              <a:t>Carecen de un banco de germoplasma y jardines                                                    clonales donde se mantenga material                                                                  genético promisorio nacional e internacional.</a:t>
            </a:r>
            <a:endParaRPr lang="es-PA" sz="2400" dirty="0"/>
          </a:p>
        </p:txBody>
      </p:sp>
      <p:sp>
        <p:nvSpPr>
          <p:cNvPr id="8" name="CuadroTexto 7"/>
          <p:cNvSpPr txBox="1"/>
          <p:nvPr/>
        </p:nvSpPr>
        <p:spPr>
          <a:xfrm>
            <a:off x="26571" y="6171591"/>
            <a:ext cx="5039140" cy="246221"/>
          </a:xfrm>
          <a:prstGeom prst="rect">
            <a:avLst/>
          </a:prstGeom>
          <a:noFill/>
        </p:spPr>
        <p:txBody>
          <a:bodyPr wrap="square" rtlCol="0">
            <a:spAutoFit/>
          </a:bodyPr>
          <a:lstStyle/>
          <a:p>
            <a:r>
              <a:rPr lang="es-PA" sz="1000" b="1" dirty="0"/>
              <a:t>Nota</a:t>
            </a:r>
            <a:r>
              <a:rPr lang="es-PA" sz="1000" dirty="0"/>
              <a:t>:    Información suministrada por el director de la Cooperativa COCABO </a:t>
            </a:r>
          </a:p>
        </p:txBody>
      </p:sp>
      <p:sp>
        <p:nvSpPr>
          <p:cNvPr id="9" name="Cara sonriente 8"/>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80967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8059" y="1910993"/>
            <a:ext cx="4448437" cy="3452004"/>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086502" y="1999899"/>
            <a:ext cx="4361288" cy="3384376"/>
          </a:xfrm>
          <a:prstGeom prst="rect">
            <a:avLst/>
          </a:prstGeom>
        </p:spPr>
      </p:pic>
      <p:sp>
        <p:nvSpPr>
          <p:cNvPr id="6" name="Título 2"/>
          <p:cNvSpPr>
            <a:spLocks noGrp="1"/>
          </p:cNvSpPr>
          <p:nvPr>
            <p:ph type="title"/>
          </p:nvPr>
        </p:nvSpPr>
        <p:spPr>
          <a:xfrm>
            <a:off x="475798" y="332656"/>
            <a:ext cx="8229600" cy="761508"/>
          </a:xfrm>
        </p:spPr>
        <p:txBody>
          <a:bodyPr>
            <a:normAutofit fontScale="90000"/>
          </a:bodyPr>
          <a:lstStyle/>
          <a:p>
            <a:r>
              <a:rPr lang="es-PA" dirty="0"/>
              <a:t>PROBLEMAS QUE ENFRENTA EL CACAO EN PANAMA</a:t>
            </a:r>
          </a:p>
        </p:txBody>
      </p:sp>
    </p:spTree>
    <p:extLst>
      <p:ext uri="{BB962C8B-B14F-4D97-AF65-F5344CB8AC3E}">
        <p14:creationId xmlns:p14="http://schemas.microsoft.com/office/powerpoint/2010/main" val="2353317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28592" y="2191002"/>
            <a:ext cx="3872374" cy="3036003"/>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747913" y="3236863"/>
            <a:ext cx="3730172" cy="2098222"/>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466702" y="1774467"/>
            <a:ext cx="3872374" cy="3004977"/>
          </a:xfrm>
          <a:prstGeom prst="rect">
            <a:avLst/>
          </a:prstGeom>
        </p:spPr>
      </p:pic>
      <p:sp>
        <p:nvSpPr>
          <p:cNvPr id="7" name="Título 2"/>
          <p:cNvSpPr>
            <a:spLocks noGrp="1"/>
          </p:cNvSpPr>
          <p:nvPr>
            <p:ph type="title"/>
          </p:nvPr>
        </p:nvSpPr>
        <p:spPr>
          <a:xfrm>
            <a:off x="498199" y="260648"/>
            <a:ext cx="8229600" cy="761508"/>
          </a:xfrm>
        </p:spPr>
        <p:txBody>
          <a:bodyPr>
            <a:normAutofit fontScale="90000"/>
          </a:bodyPr>
          <a:lstStyle/>
          <a:p>
            <a:r>
              <a:rPr lang="es-PA" dirty="0"/>
              <a:t>PROBLEMAS QUE ENFRENTA EL CACAO EN PANAMA</a:t>
            </a:r>
          </a:p>
        </p:txBody>
      </p:sp>
    </p:spTree>
    <p:extLst>
      <p:ext uri="{BB962C8B-B14F-4D97-AF65-F5344CB8AC3E}">
        <p14:creationId xmlns:p14="http://schemas.microsoft.com/office/powerpoint/2010/main" val="409188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29208" y="315703"/>
            <a:ext cx="8229600" cy="761508"/>
          </a:xfrm>
        </p:spPr>
        <p:txBody>
          <a:bodyPr>
            <a:normAutofit fontScale="90000"/>
          </a:bodyPr>
          <a:lstStyle/>
          <a:p>
            <a:r>
              <a:rPr lang="es-PA" dirty="0"/>
              <a:t>OPORTUNIDADES DEL CACAO EN PANAMA</a:t>
            </a:r>
          </a:p>
        </p:txBody>
      </p:sp>
      <p:sp>
        <p:nvSpPr>
          <p:cNvPr id="4" name="Marcador de contenido 3"/>
          <p:cNvSpPr>
            <a:spLocks noGrp="1"/>
          </p:cNvSpPr>
          <p:nvPr>
            <p:ph idx="1"/>
          </p:nvPr>
        </p:nvSpPr>
        <p:spPr>
          <a:xfrm>
            <a:off x="899592" y="1052736"/>
            <a:ext cx="7488832" cy="4608512"/>
          </a:xfrm>
        </p:spPr>
        <p:txBody>
          <a:bodyPr>
            <a:normAutofit/>
          </a:bodyPr>
          <a:lstStyle/>
          <a:p>
            <a:pPr lvl="0" algn="just">
              <a:lnSpc>
                <a:spcPct val="150000"/>
              </a:lnSpc>
            </a:pPr>
            <a:endParaRPr lang="es-US" sz="2400" b="1" dirty="0"/>
          </a:p>
          <a:p>
            <a:pPr lvl="0" algn="just">
              <a:lnSpc>
                <a:spcPct val="150000"/>
              </a:lnSpc>
            </a:pPr>
            <a:endParaRPr lang="es-US" sz="2400" b="1" dirty="0"/>
          </a:p>
          <a:p>
            <a:pPr algn="just">
              <a:lnSpc>
                <a:spcPct val="150000"/>
              </a:lnSpc>
            </a:pPr>
            <a:endParaRPr lang="es-PA" sz="2400" b="1" dirty="0"/>
          </a:p>
        </p:txBody>
      </p:sp>
      <p:sp>
        <p:nvSpPr>
          <p:cNvPr id="5" name="Marcador de contenido 3"/>
          <p:cNvSpPr txBox="1">
            <a:spLocks/>
          </p:cNvSpPr>
          <p:nvPr/>
        </p:nvSpPr>
        <p:spPr>
          <a:xfrm>
            <a:off x="575832" y="1340768"/>
            <a:ext cx="7809910" cy="4608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baseline="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endParaRPr lang="es-CO" sz="1000" dirty="0"/>
          </a:p>
          <a:p>
            <a:pPr algn="just">
              <a:buFont typeface="Wingdings" panose="05000000000000000000" pitchFamily="2" charset="2"/>
              <a:buChar char="Ø"/>
            </a:pPr>
            <a:r>
              <a:rPr lang="es-CO" sz="2400" dirty="0"/>
              <a:t>Excelente calidad de material criollo de gran sabor y  aroma</a:t>
            </a:r>
          </a:p>
          <a:p>
            <a:pPr algn="just">
              <a:buFont typeface="Wingdings" panose="05000000000000000000" pitchFamily="2" charset="2"/>
              <a:buChar char="Ø"/>
            </a:pPr>
            <a:endParaRPr lang="es-CO" sz="800" dirty="0"/>
          </a:p>
          <a:p>
            <a:pPr algn="just">
              <a:buFont typeface="Wingdings" panose="05000000000000000000" pitchFamily="2" charset="2"/>
              <a:buChar char="Ø"/>
            </a:pPr>
            <a:r>
              <a:rPr lang="es-CO" sz="2400" dirty="0"/>
              <a:t>Certificación como cacao Fino de Aroma por la OIC</a:t>
            </a:r>
          </a:p>
          <a:p>
            <a:pPr algn="just">
              <a:buFont typeface="Wingdings" panose="05000000000000000000" pitchFamily="2" charset="2"/>
              <a:buChar char="Ø"/>
            </a:pPr>
            <a:endParaRPr lang="es-CO" sz="800" dirty="0"/>
          </a:p>
          <a:p>
            <a:pPr algn="just">
              <a:buFont typeface="Wingdings" panose="05000000000000000000" pitchFamily="2" charset="2"/>
              <a:buChar char="Ø"/>
            </a:pPr>
            <a:r>
              <a:rPr lang="es-CO" sz="2400" dirty="0"/>
              <a:t>A pesar de ser un volumen pequeño tiene una historia detrás, Comunidad indígena, materiales de Cacao nativos Región, Turismo,  Ecología…Moda…..</a:t>
            </a:r>
          </a:p>
          <a:p>
            <a:pPr algn="just">
              <a:buFont typeface="Wingdings" panose="05000000000000000000" pitchFamily="2" charset="2"/>
              <a:buChar char="Ø"/>
            </a:pPr>
            <a:r>
              <a:rPr lang="es-CO" sz="2400" dirty="0"/>
              <a:t>Interés de empresarios en proyectos de buen tamaño en cacao, posibilidad de tierras </a:t>
            </a:r>
            <a:r>
              <a:rPr lang="es-CO" sz="2400" dirty="0" err="1"/>
              <a:t>mecanizables</a:t>
            </a:r>
            <a:r>
              <a:rPr lang="es-CO" sz="2400" dirty="0"/>
              <a:t>, financiación favorable.</a:t>
            </a:r>
          </a:p>
          <a:p>
            <a:pPr algn="just">
              <a:buFont typeface="Wingdings" panose="05000000000000000000" pitchFamily="2" charset="2"/>
              <a:buChar char="Ø"/>
            </a:pPr>
            <a:r>
              <a:rPr lang="es-CO" sz="2400" dirty="0"/>
              <a:t>Reconocimiento, Credibilidad y Respeto por </a:t>
            </a:r>
            <a:r>
              <a:rPr lang="es-CO" sz="2400" b="1" dirty="0"/>
              <a:t>Café Duran </a:t>
            </a:r>
            <a:r>
              <a:rPr lang="es-CO" sz="2400" dirty="0"/>
              <a:t>por parte de  autoridades, entidades y comunidad. Es el ancla para cualquier desarrollo</a:t>
            </a:r>
          </a:p>
          <a:p>
            <a:pPr algn="just">
              <a:buFont typeface="Wingdings" panose="05000000000000000000" pitchFamily="2" charset="2"/>
              <a:buChar char="Ø"/>
            </a:pPr>
            <a:endParaRPr lang="es-CO" sz="800" dirty="0"/>
          </a:p>
          <a:p>
            <a:pPr algn="just">
              <a:buFont typeface="Wingdings" panose="05000000000000000000" pitchFamily="2" charset="2"/>
              <a:buChar char="Ø"/>
            </a:pPr>
            <a:endParaRPr lang="es-CO" sz="800" dirty="0"/>
          </a:p>
          <a:p>
            <a:pPr algn="just">
              <a:buFont typeface="Wingdings" panose="05000000000000000000" pitchFamily="2" charset="2"/>
              <a:buChar char="Ø"/>
            </a:pPr>
            <a:endParaRPr lang="es-CO" sz="2400" dirty="0"/>
          </a:p>
          <a:p>
            <a:pPr algn="just">
              <a:buFont typeface="Wingdings" panose="05000000000000000000" pitchFamily="2" charset="2"/>
              <a:buChar char="Ø"/>
            </a:pPr>
            <a:endParaRPr lang="es-CO" sz="2400" dirty="0"/>
          </a:p>
          <a:p>
            <a:pPr algn="just">
              <a:buFont typeface="Wingdings" panose="05000000000000000000" pitchFamily="2" charset="2"/>
              <a:buChar char="Ø"/>
            </a:pPr>
            <a:endParaRPr lang="es-CO" sz="2000" dirty="0"/>
          </a:p>
          <a:p>
            <a:pPr lvl="1" algn="just">
              <a:buFont typeface="Wingdings" panose="05000000000000000000" pitchFamily="2" charset="2"/>
              <a:buChar char="Ø"/>
            </a:pPr>
            <a:endParaRPr lang="es-US" sz="2800" dirty="0"/>
          </a:p>
          <a:p>
            <a:pPr algn="just"/>
            <a:endParaRPr lang="es-PA" sz="2400" dirty="0"/>
          </a:p>
        </p:txBody>
      </p:sp>
      <p:sp>
        <p:nvSpPr>
          <p:cNvPr id="6" name="Cara sonriente 5"/>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199827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Mis Documentos\CLIENTES VELKIS\#BONLAC\2016\EPA\Plantilla\epa_powerpoi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3491880" y="1196752"/>
            <a:ext cx="5400600" cy="1470025"/>
          </a:xfrm>
        </p:spPr>
        <p:txBody>
          <a:bodyPr>
            <a:normAutofit/>
          </a:bodyPr>
          <a:lstStyle/>
          <a:p>
            <a:r>
              <a:rPr lang="es-PA" dirty="0"/>
              <a:t>PROYECTO DE CACAO EN PANAMA</a:t>
            </a:r>
          </a:p>
        </p:txBody>
      </p:sp>
    </p:spTree>
    <p:extLst>
      <p:ext uri="{BB962C8B-B14F-4D97-AF65-F5344CB8AC3E}">
        <p14:creationId xmlns:p14="http://schemas.microsoft.com/office/powerpoint/2010/main" val="3772664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0158" y="3196"/>
            <a:ext cx="8229600" cy="761508"/>
          </a:xfrm>
        </p:spPr>
        <p:txBody>
          <a:bodyPr>
            <a:normAutofit fontScale="90000"/>
          </a:bodyPr>
          <a:lstStyle/>
          <a:p>
            <a:r>
              <a:rPr lang="es-PA" dirty="0"/>
              <a:t>OBJETIVO DEL PROYECTO</a:t>
            </a:r>
          </a:p>
        </p:txBody>
      </p:sp>
      <p:sp>
        <p:nvSpPr>
          <p:cNvPr id="2" name="CuadroTexto 1"/>
          <p:cNvSpPr txBox="1"/>
          <p:nvPr/>
        </p:nvSpPr>
        <p:spPr>
          <a:xfrm>
            <a:off x="902549" y="980728"/>
            <a:ext cx="7344817" cy="3046988"/>
          </a:xfrm>
          <a:prstGeom prst="rect">
            <a:avLst/>
          </a:prstGeom>
          <a:noFill/>
        </p:spPr>
        <p:txBody>
          <a:bodyPr wrap="square" rtlCol="0">
            <a:spAutoFit/>
          </a:bodyPr>
          <a:lstStyle/>
          <a:p>
            <a:pPr algn="just"/>
            <a:r>
              <a:rPr lang="es-US" sz="3200" b="1" dirty="0">
                <a:latin typeface="Arial Narrow" panose="020B0606020202030204" pitchFamily="34" charset="0"/>
              </a:rPr>
              <a:t>Aportar un Cacao Fino de Aroma de Origen Panamá al portafolio de Casa </a:t>
            </a:r>
            <a:r>
              <a:rPr lang="es-US" sz="3200" b="1" dirty="0" err="1">
                <a:latin typeface="Arial Narrow" panose="020B0606020202030204" pitchFamily="34" charset="0"/>
              </a:rPr>
              <a:t>Luker</a:t>
            </a:r>
            <a:r>
              <a:rPr lang="es-US" sz="3200" b="1" dirty="0">
                <a:latin typeface="Arial Narrow" panose="020B0606020202030204" pitchFamily="34" charset="0"/>
              </a:rPr>
              <a:t> que busca tener disponibilidad comercial de Cacao  con diferentes orígenes y características.</a:t>
            </a:r>
            <a:endParaRPr lang="es-PA" sz="3200" b="1" dirty="0">
              <a:latin typeface="Arial Narrow" panose="020B0606020202030204" pitchFamily="34" charset="0"/>
            </a:endParaRPr>
          </a:p>
          <a:p>
            <a:pPr algn="just"/>
            <a:endParaRPr lang="es-PA" sz="3200" dirty="0">
              <a:latin typeface="Arial Narrow" panose="020B060602020203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3429000"/>
            <a:ext cx="3528392" cy="2646294"/>
          </a:xfrm>
          <a:prstGeom prst="rect">
            <a:avLst/>
          </a:prstGeom>
        </p:spPr>
      </p:pic>
      <p:sp>
        <p:nvSpPr>
          <p:cNvPr id="5" name="Cara sonriente 4"/>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64670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99030"/>
            <a:ext cx="4211960" cy="3158970"/>
          </a:xfrm>
          <a:prstGeom prst="rect">
            <a:avLst/>
          </a:prstGeom>
        </p:spPr>
      </p:pic>
      <p:sp>
        <p:nvSpPr>
          <p:cNvPr id="3" name="Título 2"/>
          <p:cNvSpPr>
            <a:spLocks noGrp="1"/>
          </p:cNvSpPr>
          <p:nvPr>
            <p:ph type="title"/>
          </p:nvPr>
        </p:nvSpPr>
        <p:spPr>
          <a:xfrm>
            <a:off x="460158" y="3196"/>
            <a:ext cx="8229600" cy="761508"/>
          </a:xfrm>
        </p:spPr>
        <p:txBody>
          <a:bodyPr>
            <a:normAutofit fontScale="90000"/>
          </a:bodyPr>
          <a:lstStyle/>
          <a:p>
            <a:r>
              <a:rPr lang="es-PA" dirty="0"/>
              <a:t>PARTICIPANTES EN EL PROYECTO</a:t>
            </a:r>
          </a:p>
        </p:txBody>
      </p:sp>
      <p:sp>
        <p:nvSpPr>
          <p:cNvPr id="4" name="Marcador de contenido 3"/>
          <p:cNvSpPr>
            <a:spLocks noGrp="1"/>
          </p:cNvSpPr>
          <p:nvPr>
            <p:ph idx="1"/>
          </p:nvPr>
        </p:nvSpPr>
        <p:spPr>
          <a:xfrm>
            <a:off x="614518" y="764704"/>
            <a:ext cx="7773906" cy="2880320"/>
          </a:xfrm>
        </p:spPr>
        <p:txBody>
          <a:bodyPr>
            <a:normAutofit fontScale="92500"/>
          </a:bodyPr>
          <a:lstStyle/>
          <a:p>
            <a:pPr marL="0" indent="0" algn="just">
              <a:buNone/>
            </a:pPr>
            <a:r>
              <a:rPr lang="es-US" sz="2000" b="1" u="sng" dirty="0"/>
              <a:t>EPA </a:t>
            </a:r>
            <a:r>
              <a:rPr lang="es-US" sz="2000" dirty="0"/>
              <a:t> Con su infraestructura existente de proveeduría de café puede apoyar con el acopio de Cacao.</a:t>
            </a:r>
            <a:endParaRPr lang="es-PA" sz="2000" dirty="0"/>
          </a:p>
          <a:p>
            <a:pPr marL="0" indent="0" algn="just">
              <a:buNone/>
            </a:pPr>
            <a:endParaRPr lang="es-US" sz="600" b="1" u="sng" dirty="0"/>
          </a:p>
          <a:p>
            <a:pPr marL="0" indent="0" algn="just">
              <a:buNone/>
            </a:pPr>
            <a:r>
              <a:rPr lang="es-US" sz="2000" b="1" u="sng" dirty="0"/>
              <a:t>GRUVASA</a:t>
            </a:r>
            <a:r>
              <a:rPr lang="es-US" sz="2000" b="1" dirty="0"/>
              <a:t> </a:t>
            </a:r>
            <a:r>
              <a:rPr lang="es-US" sz="2000" dirty="0"/>
              <a:t>Están participando en el Proyecto del Gobierno Nacional para la reforestación del millón de hectáreas (café, cacao y cítricos) y el objetivo principal de la empresa es el desarrollo industrial de semilleros y fincas.</a:t>
            </a:r>
          </a:p>
          <a:p>
            <a:pPr marL="0" lvl="0" indent="0" algn="just">
              <a:buNone/>
            </a:pPr>
            <a:endParaRPr lang="es-PA" sz="600" dirty="0"/>
          </a:p>
          <a:p>
            <a:pPr marL="0" indent="0" algn="just">
              <a:buNone/>
            </a:pPr>
            <a:r>
              <a:rPr lang="es-US" sz="2000" b="1" u="sng" dirty="0"/>
              <a:t>CASA LUKER </a:t>
            </a:r>
            <a:r>
              <a:rPr lang="es-US" sz="2000" dirty="0"/>
              <a:t> Le interesa que el desarrollo de Cacao Fino de Aroma llegue a una producción de 2,000 toneladas de cacao al año para comercializarlo como Cacao Fino de Aroma con Origen Panama.</a:t>
            </a:r>
            <a:endParaRPr lang="es-PA" sz="2000" dirty="0"/>
          </a:p>
        </p:txBody>
      </p:sp>
      <p:sp>
        <p:nvSpPr>
          <p:cNvPr id="5" name="Cara sonriente 4"/>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204039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0158" y="3196"/>
            <a:ext cx="8229600" cy="761508"/>
          </a:xfrm>
        </p:spPr>
        <p:txBody>
          <a:bodyPr>
            <a:normAutofit fontScale="90000"/>
          </a:bodyPr>
          <a:lstStyle/>
          <a:p>
            <a:r>
              <a:rPr lang="es-PA" dirty="0"/>
              <a:t>ALCANCE  DE LOS PARTICIPANTES</a:t>
            </a:r>
          </a:p>
        </p:txBody>
      </p:sp>
      <p:sp>
        <p:nvSpPr>
          <p:cNvPr id="4" name="Marcador de contenido 3"/>
          <p:cNvSpPr>
            <a:spLocks noGrp="1"/>
          </p:cNvSpPr>
          <p:nvPr>
            <p:ph idx="1"/>
          </p:nvPr>
        </p:nvSpPr>
        <p:spPr>
          <a:xfrm>
            <a:off x="443953" y="1203536"/>
            <a:ext cx="7992888" cy="3456384"/>
          </a:xfrm>
        </p:spPr>
        <p:txBody>
          <a:bodyPr>
            <a:normAutofit/>
          </a:bodyPr>
          <a:lstStyle/>
          <a:p>
            <a:pPr marL="0" indent="0" algn="just">
              <a:buNone/>
            </a:pPr>
            <a:r>
              <a:rPr lang="es-US" sz="2000" b="1" dirty="0"/>
              <a:t>Participación de EPA en el proyecto de Cacao en Panamá </a:t>
            </a:r>
          </a:p>
          <a:p>
            <a:pPr lvl="0" algn="just"/>
            <a:endParaRPr lang="es-US" sz="1000" dirty="0"/>
          </a:p>
          <a:p>
            <a:pPr lvl="0" algn="just">
              <a:buFont typeface="Wingdings" panose="05000000000000000000" pitchFamily="2" charset="2"/>
              <a:buChar char="Ø"/>
            </a:pPr>
            <a:r>
              <a:rPr lang="es-US" sz="2000" dirty="0"/>
              <a:t>EPA no entraría en el negocio de la siembra de Cacao, solo garantiza la compra a los inversionistas</a:t>
            </a:r>
            <a:endParaRPr lang="es-PA" sz="2000" dirty="0"/>
          </a:p>
          <a:p>
            <a:pPr lvl="0" algn="just">
              <a:buFont typeface="Wingdings" panose="05000000000000000000" pitchFamily="2" charset="2"/>
              <a:buChar char="Ø"/>
            </a:pPr>
            <a:endParaRPr lang="es-US" sz="1000" dirty="0"/>
          </a:p>
          <a:p>
            <a:pPr lvl="0" algn="just">
              <a:buFont typeface="Wingdings" panose="05000000000000000000" pitchFamily="2" charset="2"/>
              <a:buChar char="Ø"/>
            </a:pPr>
            <a:r>
              <a:rPr lang="es-US" sz="2000" dirty="0"/>
              <a:t>EPA impulsará el desarrollo del cacao a través de los programas privados y del gobierno nacional con el Mida y otras entidades.</a:t>
            </a:r>
            <a:endParaRPr lang="es-PA" sz="2000" dirty="0"/>
          </a:p>
          <a:p>
            <a:pPr lvl="0" algn="just">
              <a:buFont typeface="Wingdings" panose="05000000000000000000" pitchFamily="2" charset="2"/>
              <a:buChar char="Ø"/>
            </a:pPr>
            <a:endParaRPr lang="es-US" sz="1000" dirty="0"/>
          </a:p>
          <a:p>
            <a:pPr lvl="0" algn="just">
              <a:buFont typeface="Wingdings" panose="05000000000000000000" pitchFamily="2" charset="2"/>
              <a:buChar char="Ø"/>
            </a:pPr>
            <a:r>
              <a:rPr lang="es-US" sz="2000" dirty="0"/>
              <a:t>EPA a través de Casa Luker aportará conocimiento, capacitación y material genético para iniciar el desarrollo privado en Panamá </a:t>
            </a:r>
            <a:endParaRPr lang="es-PA" sz="32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6" y="4659920"/>
            <a:ext cx="2973518" cy="2197457"/>
          </a:xfrm>
          <a:prstGeom prst="rect">
            <a:avLst/>
          </a:prstGeom>
        </p:spPr>
      </p:pic>
      <p:sp>
        <p:nvSpPr>
          <p:cNvPr id="5" name="Cara sonriente 4"/>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909664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0158" y="3196"/>
            <a:ext cx="8229600" cy="761508"/>
          </a:xfrm>
        </p:spPr>
        <p:txBody>
          <a:bodyPr>
            <a:normAutofit fontScale="90000"/>
          </a:bodyPr>
          <a:lstStyle/>
          <a:p>
            <a:r>
              <a:rPr lang="es-PA" dirty="0"/>
              <a:t>LOS PARTICIPANTES</a:t>
            </a:r>
          </a:p>
        </p:txBody>
      </p:sp>
      <p:sp>
        <p:nvSpPr>
          <p:cNvPr id="4" name="Marcador de contenido 3"/>
          <p:cNvSpPr>
            <a:spLocks noGrp="1"/>
          </p:cNvSpPr>
          <p:nvPr>
            <p:ph idx="1"/>
          </p:nvPr>
        </p:nvSpPr>
        <p:spPr>
          <a:xfrm>
            <a:off x="758533" y="746286"/>
            <a:ext cx="7632849" cy="4896544"/>
          </a:xfrm>
        </p:spPr>
        <p:txBody>
          <a:bodyPr>
            <a:normAutofit/>
          </a:bodyPr>
          <a:lstStyle/>
          <a:p>
            <a:pPr marL="0" indent="0" algn="just">
              <a:buNone/>
            </a:pPr>
            <a:r>
              <a:rPr lang="es-US" sz="2000" b="1" dirty="0"/>
              <a:t>EPA ofrece</a:t>
            </a:r>
            <a:endParaRPr lang="es-PA" sz="2000" dirty="0"/>
          </a:p>
          <a:p>
            <a:pPr lvl="0" algn="just"/>
            <a:endParaRPr lang="es-US" sz="1000" dirty="0"/>
          </a:p>
          <a:p>
            <a:pPr lvl="0" algn="just"/>
            <a:r>
              <a:rPr lang="es-US" sz="2000" dirty="0"/>
              <a:t>Ser Intermediario  entre las autoridades nacionales y privadas</a:t>
            </a:r>
          </a:p>
          <a:p>
            <a:pPr lvl="0" algn="just"/>
            <a:endParaRPr lang="es-US" sz="1100" dirty="0"/>
          </a:p>
          <a:p>
            <a:pPr lvl="0" algn="just"/>
            <a:r>
              <a:rPr lang="es-US" sz="2000" dirty="0"/>
              <a:t>Logística y Plataforma de compra</a:t>
            </a:r>
            <a:endParaRPr lang="es-PA" sz="2000" dirty="0"/>
          </a:p>
          <a:p>
            <a:pPr lvl="0" algn="just"/>
            <a:endParaRPr lang="es-US" sz="1000" dirty="0"/>
          </a:p>
          <a:p>
            <a:pPr lvl="0" algn="just"/>
            <a:r>
              <a:rPr lang="es-US" sz="2000" dirty="0"/>
              <a:t>Contratos con la garantía de la compra a los desarrolladores de cacao respaldado con el contrato de compra de Casa Luker</a:t>
            </a:r>
            <a:endParaRPr lang="es-PA" sz="2000" dirty="0"/>
          </a:p>
          <a:p>
            <a:pPr lvl="0" algn="just"/>
            <a:endParaRPr lang="es-US" sz="1000" dirty="0"/>
          </a:p>
          <a:p>
            <a:pPr lvl="0" algn="just"/>
            <a:r>
              <a:rPr lang="es-US" sz="2000" dirty="0"/>
              <a:t>Acercamiento en la relación estrecha con casa Luker como facilitador </a:t>
            </a:r>
            <a:endParaRPr lang="es-PA" sz="2000" dirty="0"/>
          </a:p>
          <a:p>
            <a:pPr marL="0" indent="0" algn="just">
              <a:buNone/>
            </a:pPr>
            <a:endParaRPr lang="es-PA" sz="20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 y="3861048"/>
            <a:ext cx="4572000" cy="2982943"/>
          </a:xfrm>
          <a:prstGeom prst="rect">
            <a:avLst/>
          </a:prstGeom>
        </p:spPr>
      </p:pic>
      <p:sp>
        <p:nvSpPr>
          <p:cNvPr id="5" name="Cara sonriente 4"/>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56550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0158" y="3196"/>
            <a:ext cx="8229600" cy="761508"/>
          </a:xfrm>
        </p:spPr>
        <p:txBody>
          <a:bodyPr>
            <a:normAutofit fontScale="90000"/>
          </a:bodyPr>
          <a:lstStyle/>
          <a:p>
            <a:r>
              <a:rPr lang="es-PA" dirty="0"/>
              <a:t>ALCANCE  DE LOS PARTICIPANTES</a:t>
            </a:r>
          </a:p>
        </p:txBody>
      </p:sp>
      <p:sp>
        <p:nvSpPr>
          <p:cNvPr id="4" name="Marcador de contenido 3"/>
          <p:cNvSpPr>
            <a:spLocks noGrp="1"/>
          </p:cNvSpPr>
          <p:nvPr>
            <p:ph idx="1"/>
          </p:nvPr>
        </p:nvSpPr>
        <p:spPr>
          <a:xfrm>
            <a:off x="611560" y="754994"/>
            <a:ext cx="7704856" cy="4237931"/>
          </a:xfrm>
        </p:spPr>
        <p:txBody>
          <a:bodyPr>
            <a:normAutofit/>
          </a:bodyPr>
          <a:lstStyle/>
          <a:p>
            <a:pPr marL="0" indent="0" algn="just">
              <a:buNone/>
            </a:pPr>
            <a:r>
              <a:rPr lang="es-US" sz="2000" b="1" dirty="0"/>
              <a:t>Participación de Gruvasa en el proyecto de Cacao en Panamá:</a:t>
            </a:r>
          </a:p>
          <a:p>
            <a:pPr marL="0" indent="0" algn="just">
              <a:buNone/>
            </a:pPr>
            <a:endParaRPr lang="es-PA" sz="900" dirty="0"/>
          </a:p>
          <a:p>
            <a:pPr lvl="0" algn="just"/>
            <a:r>
              <a:rPr lang="es-US" sz="2000" dirty="0"/>
              <a:t>Será el proveedor certificado de material de alta genética de Cacao en Panama.</a:t>
            </a:r>
            <a:endParaRPr lang="es-PA" sz="2000" dirty="0"/>
          </a:p>
          <a:p>
            <a:pPr lvl="0" algn="just"/>
            <a:endParaRPr lang="es-US" sz="1000" dirty="0"/>
          </a:p>
          <a:p>
            <a:pPr lvl="0" algn="just"/>
            <a:r>
              <a:rPr lang="es-US" sz="2000" dirty="0"/>
              <a:t>Identificará y reclutara inversionistas interesados en agroindustria de tierras en Cacao Fino de Aroma</a:t>
            </a:r>
            <a:endParaRPr lang="es-PA" sz="2000" dirty="0"/>
          </a:p>
          <a:p>
            <a:pPr lvl="0" algn="just"/>
            <a:endParaRPr lang="es-US" sz="1000" dirty="0"/>
          </a:p>
          <a:p>
            <a:pPr lvl="0" algn="just"/>
            <a:r>
              <a:rPr lang="es-US" sz="2000" dirty="0"/>
              <a:t>Desarrollará los proyectos en campo, administrándolos hasta la recolección y venta de la cosecha.</a:t>
            </a:r>
            <a:endParaRPr lang="es-PA" sz="2000" dirty="0"/>
          </a:p>
          <a:p>
            <a:pPr algn="just"/>
            <a:endParaRPr lang="es-PA" sz="20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1946" y="3864753"/>
            <a:ext cx="3880368" cy="244827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64753"/>
            <a:ext cx="3990996" cy="2993247"/>
          </a:xfrm>
          <a:prstGeom prst="rect">
            <a:avLst/>
          </a:prstGeom>
        </p:spPr>
      </p:pic>
      <p:sp>
        <p:nvSpPr>
          <p:cNvPr id="7" name="Cara sonriente 6"/>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406102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CuadroTexto"/>
          <p:cNvSpPr txBox="1"/>
          <p:nvPr/>
        </p:nvSpPr>
        <p:spPr>
          <a:xfrm>
            <a:off x="467544" y="214290"/>
            <a:ext cx="7762056"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CONSUMO MUNDIAL DE CAFE</a:t>
            </a:r>
          </a:p>
        </p:txBody>
      </p:sp>
      <p:grpSp>
        <p:nvGrpSpPr>
          <p:cNvPr id="3" name="Grupo 2"/>
          <p:cNvGrpSpPr/>
          <p:nvPr/>
        </p:nvGrpSpPr>
        <p:grpSpPr>
          <a:xfrm>
            <a:off x="683568" y="764669"/>
            <a:ext cx="7632848" cy="4352862"/>
            <a:chOff x="683568" y="908720"/>
            <a:chExt cx="7769460" cy="4961111"/>
          </a:xfrm>
        </p:grpSpPr>
        <p:pic>
          <p:nvPicPr>
            <p:cNvPr id="6" name="Imagen 5"/>
            <p:cNvPicPr>
              <a:picLocks noChangeAspect="1"/>
            </p:cNvPicPr>
            <p:nvPr/>
          </p:nvPicPr>
          <p:blipFill rotWithShape="1">
            <a:blip r:embed="rId3"/>
            <a:srcRect l="55474" t="15499" r="3072" b="62198"/>
            <a:stretch/>
          </p:blipFill>
          <p:spPr>
            <a:xfrm>
              <a:off x="683568" y="908720"/>
              <a:ext cx="7769460" cy="1617751"/>
            </a:xfrm>
            <a:prstGeom prst="rect">
              <a:avLst/>
            </a:prstGeom>
          </p:spPr>
        </p:pic>
        <p:pic>
          <p:nvPicPr>
            <p:cNvPr id="7" name="Imagen 6"/>
            <p:cNvPicPr>
              <a:picLocks noChangeAspect="1"/>
            </p:cNvPicPr>
            <p:nvPr/>
          </p:nvPicPr>
          <p:blipFill rotWithShape="1">
            <a:blip r:embed="rId3"/>
            <a:srcRect l="55474" t="50245" r="3072" b="3198"/>
            <a:stretch/>
          </p:blipFill>
          <p:spPr>
            <a:xfrm>
              <a:off x="683568" y="2492896"/>
              <a:ext cx="7769460" cy="3376935"/>
            </a:xfrm>
            <a:prstGeom prst="rect">
              <a:avLst/>
            </a:prstGeom>
          </p:spPr>
        </p:pic>
      </p:grpSp>
      <p:sp>
        <p:nvSpPr>
          <p:cNvPr id="2" name="CuadroTexto 1"/>
          <p:cNvSpPr txBox="1"/>
          <p:nvPr/>
        </p:nvSpPr>
        <p:spPr>
          <a:xfrm>
            <a:off x="683568" y="5564763"/>
            <a:ext cx="8208912" cy="369332"/>
          </a:xfrm>
          <a:prstGeom prst="rect">
            <a:avLst/>
          </a:prstGeom>
          <a:noFill/>
        </p:spPr>
        <p:txBody>
          <a:bodyPr wrap="square" rtlCol="0">
            <a:spAutoFit/>
          </a:bodyPr>
          <a:lstStyle/>
          <a:p>
            <a:pPr algn="just"/>
            <a:r>
              <a:rPr lang="es-PA" b="1" dirty="0"/>
              <a:t>Hubo una disminución en el consumo mundial de café de .4%</a:t>
            </a:r>
          </a:p>
        </p:txBody>
      </p:sp>
      <p:sp>
        <p:nvSpPr>
          <p:cNvPr id="8" name="Elipse 7"/>
          <p:cNvSpPr/>
          <p:nvPr/>
        </p:nvSpPr>
        <p:spPr>
          <a:xfrm>
            <a:off x="7668344" y="2263678"/>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9" name="CuadroTexto 8"/>
          <p:cNvSpPr txBox="1"/>
          <p:nvPr/>
        </p:nvSpPr>
        <p:spPr>
          <a:xfrm>
            <a:off x="94283" y="6381328"/>
            <a:ext cx="6589241" cy="523220"/>
          </a:xfrm>
          <a:prstGeom prst="rect">
            <a:avLst/>
          </a:prstGeom>
          <a:noFill/>
        </p:spPr>
        <p:txBody>
          <a:bodyPr wrap="square" rtlCol="0">
            <a:spAutoFit/>
          </a:bodyPr>
          <a:lstStyle/>
          <a:p>
            <a:r>
              <a:rPr lang="es-PA" sz="1400" dirty="0">
                <a:solidFill>
                  <a:srgbClr val="00B050"/>
                </a:solidFill>
              </a:rPr>
              <a:t>Fuente: Reporte Abril de la Organización Internacional del Café   www.ico.org</a:t>
            </a:r>
          </a:p>
          <a:p>
            <a:r>
              <a:rPr lang="es-PA" sz="1400" dirty="0">
                <a:solidFill>
                  <a:srgbClr val="00B050"/>
                </a:solidFill>
              </a:rPr>
              <a:t> </a:t>
            </a:r>
          </a:p>
        </p:txBody>
      </p:sp>
      <p:sp>
        <p:nvSpPr>
          <p:cNvPr id="10" name="Elipse 9">
            <a:extLst>
              <a:ext uri="{FF2B5EF4-FFF2-40B4-BE49-F238E27FC236}">
                <a16:creationId xmlns:a16="http://schemas.microsoft.com/office/drawing/2014/main" id="{62C03084-A768-4F4B-A715-2C038FE89D72}"/>
              </a:ext>
            </a:extLst>
          </p:cNvPr>
          <p:cNvSpPr/>
          <p:nvPr/>
        </p:nvSpPr>
        <p:spPr>
          <a:xfrm>
            <a:off x="7668344" y="1441301"/>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1" name="Elipse 10">
            <a:extLst>
              <a:ext uri="{FF2B5EF4-FFF2-40B4-BE49-F238E27FC236}">
                <a16:creationId xmlns:a16="http://schemas.microsoft.com/office/drawing/2014/main" id="{F38A29A2-6EA1-4DCD-BC17-C0B338F3FDCA}"/>
              </a:ext>
            </a:extLst>
          </p:cNvPr>
          <p:cNvSpPr/>
          <p:nvPr/>
        </p:nvSpPr>
        <p:spPr>
          <a:xfrm>
            <a:off x="6516216" y="4221088"/>
            <a:ext cx="720080" cy="304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408289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0158" y="3196"/>
            <a:ext cx="8229600" cy="761508"/>
          </a:xfrm>
        </p:spPr>
        <p:txBody>
          <a:bodyPr>
            <a:normAutofit fontScale="90000"/>
          </a:bodyPr>
          <a:lstStyle/>
          <a:p>
            <a:r>
              <a:rPr lang="es-PA" dirty="0"/>
              <a:t>RECURSOS DE LOS PARTICIPANTES</a:t>
            </a:r>
          </a:p>
        </p:txBody>
      </p:sp>
      <p:sp>
        <p:nvSpPr>
          <p:cNvPr id="4" name="Marcador de contenido 3"/>
          <p:cNvSpPr>
            <a:spLocks noGrp="1"/>
          </p:cNvSpPr>
          <p:nvPr>
            <p:ph idx="1"/>
          </p:nvPr>
        </p:nvSpPr>
        <p:spPr>
          <a:xfrm>
            <a:off x="899592" y="764704"/>
            <a:ext cx="7488832" cy="4896544"/>
          </a:xfrm>
        </p:spPr>
        <p:txBody>
          <a:bodyPr>
            <a:normAutofit/>
          </a:bodyPr>
          <a:lstStyle/>
          <a:p>
            <a:pPr marL="0" indent="0" algn="just">
              <a:buNone/>
            </a:pPr>
            <a:r>
              <a:rPr lang="es-US" sz="2000" b="1" dirty="0"/>
              <a:t>Gruvasa Ofrece:</a:t>
            </a:r>
            <a:endParaRPr lang="es-PA" sz="2000" dirty="0"/>
          </a:p>
          <a:p>
            <a:pPr lvl="0" algn="just"/>
            <a:r>
              <a:rPr lang="es-US" sz="2000" dirty="0"/>
              <a:t>Tierras para el desarrollo de viveros,</a:t>
            </a:r>
            <a:endParaRPr lang="es-PA" sz="2000" dirty="0"/>
          </a:p>
          <a:p>
            <a:pPr lvl="0" algn="just"/>
            <a:endParaRPr lang="es-US" sz="900" dirty="0"/>
          </a:p>
          <a:p>
            <a:pPr lvl="0" algn="just"/>
            <a:r>
              <a:rPr lang="es-US" sz="2000" dirty="0"/>
              <a:t>Tierras y mano de obra para establecer un banco de desarrollo de patrones y granja modelo. </a:t>
            </a:r>
            <a:endParaRPr lang="es-PA" sz="2000" dirty="0"/>
          </a:p>
          <a:p>
            <a:pPr lvl="0" algn="just"/>
            <a:endParaRPr lang="es-US" sz="1000" dirty="0"/>
          </a:p>
          <a:p>
            <a:pPr lvl="0" algn="just"/>
            <a:r>
              <a:rPr lang="es-US" sz="2000" dirty="0"/>
              <a:t>Departamento técnico especializado en el manejo de Cacao.</a:t>
            </a:r>
            <a:endParaRPr lang="es-PA" sz="2000" dirty="0"/>
          </a:p>
          <a:p>
            <a:pPr lvl="0" algn="just"/>
            <a:endParaRPr lang="es-US" sz="1000" dirty="0"/>
          </a:p>
          <a:p>
            <a:pPr lvl="0" algn="just"/>
            <a:r>
              <a:rPr lang="es-US" sz="2000" dirty="0"/>
              <a:t>Búsqueda de inversionistas para desarrollo Empresariales</a:t>
            </a:r>
          </a:p>
          <a:p>
            <a:pPr marL="0" indent="0" algn="just">
              <a:buNone/>
            </a:pPr>
            <a:endParaRPr lang="es-PA" sz="20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909" y="5188024"/>
            <a:ext cx="3045505" cy="166997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77072"/>
            <a:ext cx="3253909" cy="278092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8791" y="4690079"/>
            <a:ext cx="2890561" cy="2167921"/>
          </a:xfrm>
          <a:prstGeom prst="rect">
            <a:avLst/>
          </a:prstGeom>
        </p:spPr>
      </p:pic>
      <p:sp>
        <p:nvSpPr>
          <p:cNvPr id="7" name="Cara sonriente 6"/>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06891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0158" y="3196"/>
            <a:ext cx="8229600" cy="761508"/>
          </a:xfrm>
        </p:spPr>
        <p:txBody>
          <a:bodyPr>
            <a:normAutofit fontScale="90000"/>
          </a:bodyPr>
          <a:lstStyle/>
          <a:p>
            <a:r>
              <a:rPr lang="es-PA" dirty="0"/>
              <a:t>ALCANCE  DE LOS PARTICIPANTES</a:t>
            </a:r>
          </a:p>
        </p:txBody>
      </p:sp>
      <p:sp>
        <p:nvSpPr>
          <p:cNvPr id="4" name="Marcador de contenido 3"/>
          <p:cNvSpPr>
            <a:spLocks noGrp="1"/>
          </p:cNvSpPr>
          <p:nvPr>
            <p:ph idx="1"/>
          </p:nvPr>
        </p:nvSpPr>
        <p:spPr>
          <a:xfrm>
            <a:off x="251520" y="620688"/>
            <a:ext cx="5976664" cy="4896544"/>
          </a:xfrm>
        </p:spPr>
        <p:txBody>
          <a:bodyPr>
            <a:normAutofit/>
          </a:bodyPr>
          <a:lstStyle/>
          <a:p>
            <a:pPr marL="0" indent="0" algn="just">
              <a:buNone/>
            </a:pPr>
            <a:r>
              <a:rPr lang="es-US" sz="2000" b="1" dirty="0"/>
              <a:t>Participación de Casa Luker en el proyecto de Cacao en Panamá:</a:t>
            </a:r>
          </a:p>
          <a:p>
            <a:pPr marL="0" indent="0" algn="just">
              <a:buNone/>
            </a:pPr>
            <a:endParaRPr lang="es-PA" sz="400" dirty="0"/>
          </a:p>
          <a:p>
            <a:pPr lvl="0" algn="just"/>
            <a:r>
              <a:rPr lang="es-US" sz="2000" dirty="0"/>
              <a:t>Proporcionar el “</a:t>
            </a:r>
            <a:r>
              <a:rPr lang="es-US" sz="2000" dirty="0" err="1"/>
              <a:t>know</a:t>
            </a:r>
            <a:r>
              <a:rPr lang="es-US" sz="2000" dirty="0"/>
              <a:t> </a:t>
            </a:r>
            <a:r>
              <a:rPr lang="es-US" sz="2000" dirty="0" err="1"/>
              <a:t>how</a:t>
            </a:r>
            <a:r>
              <a:rPr lang="es-US" sz="2000" dirty="0"/>
              <a:t>” adquirido en la granja Luker para el desarrollo del proyecto</a:t>
            </a:r>
          </a:p>
          <a:p>
            <a:pPr lvl="0" algn="just"/>
            <a:r>
              <a:rPr lang="es-US" sz="2000" dirty="0"/>
              <a:t>Proporcionar el material genético requerido para iniciar el jardín </a:t>
            </a:r>
            <a:r>
              <a:rPr lang="es-US" sz="2000" dirty="0" err="1"/>
              <a:t>clonal</a:t>
            </a:r>
            <a:r>
              <a:rPr lang="es-US" sz="2000" dirty="0"/>
              <a:t> en Panama</a:t>
            </a:r>
            <a:endParaRPr lang="es-PA" sz="2000" dirty="0"/>
          </a:p>
          <a:p>
            <a:pPr lvl="0" algn="just"/>
            <a:r>
              <a:rPr lang="es-US" sz="2000" dirty="0"/>
              <a:t>Asesoría y manejo de situaciones (plagas y enfermedades) y todo el proceso agronómico</a:t>
            </a:r>
            <a:endParaRPr lang="es-PA" sz="2000" dirty="0"/>
          </a:p>
          <a:p>
            <a:pPr lvl="0" algn="just"/>
            <a:r>
              <a:rPr lang="es-US" sz="2000" dirty="0"/>
              <a:t>Contratos por la totalidad de las Compra del cacao Fino de Aroma producido en Panama con EPA</a:t>
            </a:r>
            <a:endParaRPr lang="es-PA" sz="2000" dirty="0"/>
          </a:p>
          <a:p>
            <a:pPr algn="just"/>
            <a:endParaRPr lang="es-PA" sz="2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330673" y="1764829"/>
            <a:ext cx="4572000" cy="257175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303839"/>
            <a:ext cx="3672408" cy="2065730"/>
          </a:xfrm>
          <a:prstGeom prst="rect">
            <a:avLst/>
          </a:prstGeom>
        </p:spPr>
      </p:pic>
      <p:sp>
        <p:nvSpPr>
          <p:cNvPr id="6" name="Cara sonriente 5"/>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74374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0158" y="3196"/>
            <a:ext cx="8229600" cy="761508"/>
          </a:xfrm>
        </p:spPr>
        <p:txBody>
          <a:bodyPr>
            <a:normAutofit fontScale="90000"/>
          </a:bodyPr>
          <a:lstStyle/>
          <a:p>
            <a:r>
              <a:rPr lang="es-PA" dirty="0"/>
              <a:t>RECURSOS DE LOS PARTICIPANTES</a:t>
            </a:r>
          </a:p>
        </p:txBody>
      </p:sp>
      <p:sp>
        <p:nvSpPr>
          <p:cNvPr id="4" name="Marcador de contenido 3"/>
          <p:cNvSpPr>
            <a:spLocks noGrp="1"/>
          </p:cNvSpPr>
          <p:nvPr>
            <p:ph idx="1"/>
          </p:nvPr>
        </p:nvSpPr>
        <p:spPr>
          <a:xfrm>
            <a:off x="683567" y="764704"/>
            <a:ext cx="7488833" cy="5400600"/>
          </a:xfrm>
        </p:spPr>
        <p:txBody>
          <a:bodyPr>
            <a:normAutofit/>
          </a:bodyPr>
          <a:lstStyle/>
          <a:p>
            <a:pPr marL="0" indent="0" algn="just">
              <a:buNone/>
            </a:pPr>
            <a:r>
              <a:rPr lang="es-US" sz="2000" b="1" dirty="0"/>
              <a:t>Casa Luker ofrece:</a:t>
            </a:r>
            <a:endParaRPr lang="es-PA" sz="2000" dirty="0"/>
          </a:p>
          <a:p>
            <a:pPr marL="0" lvl="0" indent="0" algn="just">
              <a:buNone/>
            </a:pPr>
            <a:endParaRPr lang="es-US" sz="600" dirty="0"/>
          </a:p>
          <a:p>
            <a:pPr lvl="0" algn="just"/>
            <a:r>
              <a:rPr lang="es-US" sz="2000" dirty="0"/>
              <a:t>Información de costos y desarrollo con un Sistema de costeo a 20 años del proyecto de cacao</a:t>
            </a:r>
            <a:endParaRPr lang="es-PA" sz="2000" dirty="0"/>
          </a:p>
          <a:p>
            <a:pPr lvl="0" algn="just"/>
            <a:r>
              <a:rPr lang="es-US" sz="2000" dirty="0"/>
              <a:t>Capacitación y formación a los técnicos de Gruvasa en la Granja Luker</a:t>
            </a:r>
            <a:endParaRPr lang="es-PA" sz="2000" dirty="0"/>
          </a:p>
          <a:p>
            <a:pPr lvl="0" algn="just"/>
            <a:r>
              <a:rPr lang="es-US" sz="2000" dirty="0"/>
              <a:t>Material genético para la creación de la Granja de Cacao en Panama</a:t>
            </a:r>
            <a:endParaRPr lang="es-PA" sz="2000" dirty="0"/>
          </a:p>
          <a:p>
            <a:pPr lvl="0" algn="just"/>
            <a:r>
              <a:rPr lang="es-US" sz="2000" dirty="0"/>
              <a:t>Disponibilidad para consulta durante el desarrollo del proyecto</a:t>
            </a:r>
            <a:endParaRPr lang="es-PA" sz="2000" dirty="0"/>
          </a:p>
          <a:p>
            <a:pPr lvl="0" algn="just"/>
            <a:r>
              <a:rPr lang="es-US" sz="2000" dirty="0"/>
              <a:t>Visitas técnicas a los proyectos en desarrollo de Panamá</a:t>
            </a:r>
            <a:endParaRPr lang="es-PA" sz="2000"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077072"/>
            <a:ext cx="4572000" cy="2636912"/>
          </a:xfrm>
          <a:prstGeom prst="rect">
            <a:avLst/>
          </a:prstGeom>
        </p:spPr>
      </p:pic>
      <p:sp>
        <p:nvSpPr>
          <p:cNvPr id="5" name="Cara sonriente 4"/>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69158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167047"/>
            <a:ext cx="8229600" cy="761508"/>
          </a:xfrm>
        </p:spPr>
        <p:txBody>
          <a:bodyPr>
            <a:normAutofit fontScale="90000"/>
          </a:bodyPr>
          <a:lstStyle/>
          <a:p>
            <a:r>
              <a:rPr lang="es-PA" dirty="0"/>
              <a:t>BASES CONFECCION DEL PRESUPUESTO </a:t>
            </a:r>
          </a:p>
        </p:txBody>
      </p:sp>
      <p:sp>
        <p:nvSpPr>
          <p:cNvPr id="2" name="CuadroTexto 1"/>
          <p:cNvSpPr txBox="1"/>
          <p:nvPr/>
        </p:nvSpPr>
        <p:spPr>
          <a:xfrm>
            <a:off x="611560" y="1052736"/>
            <a:ext cx="7848872" cy="5632311"/>
          </a:xfrm>
          <a:prstGeom prst="rect">
            <a:avLst/>
          </a:prstGeom>
          <a:noFill/>
        </p:spPr>
        <p:txBody>
          <a:bodyPr wrap="square" rtlCol="0">
            <a:spAutoFit/>
          </a:bodyPr>
          <a:lstStyle/>
          <a:p>
            <a:pPr algn="just"/>
            <a:r>
              <a:rPr lang="es-PA" sz="2000" b="1" dirty="0"/>
              <a:t>Para iniciar el proyecto de Cacao Panama necesitamos:</a:t>
            </a:r>
          </a:p>
          <a:p>
            <a:pPr marL="514350" indent="-514350" algn="just">
              <a:buFont typeface="+mj-lt"/>
              <a:buAutoNum type="romanUcPeriod"/>
            </a:pPr>
            <a:endParaRPr lang="es-PA" sz="2000" dirty="0"/>
          </a:p>
          <a:p>
            <a:pPr marL="514350" indent="-514350" algn="just">
              <a:buFont typeface="+mj-lt"/>
              <a:buAutoNum type="romanUcPeriod"/>
            </a:pPr>
            <a:r>
              <a:rPr lang="es-PA" sz="2000" b="1" dirty="0"/>
              <a:t>Etapa: (Región Central, Coclé)</a:t>
            </a:r>
          </a:p>
          <a:p>
            <a:pPr marL="914400" lvl="1" indent="-457200" algn="just">
              <a:buFont typeface="+mj-lt"/>
              <a:buAutoNum type="alphaUcPeriod"/>
            </a:pPr>
            <a:r>
              <a:rPr lang="es-PA" sz="2000" dirty="0"/>
              <a:t>Comprar 30,000 semillas nacionales para germinar plantones</a:t>
            </a:r>
          </a:p>
          <a:p>
            <a:pPr marL="914400" lvl="1" indent="-457200" algn="just">
              <a:buFont typeface="+mj-lt"/>
              <a:buAutoNum type="alphaUcPeriod"/>
            </a:pPr>
            <a:r>
              <a:rPr lang="es-PA" sz="2000" dirty="0"/>
              <a:t>Desarrollar  un </a:t>
            </a:r>
            <a:r>
              <a:rPr lang="es-PA" sz="2000" b="1" dirty="0"/>
              <a:t>“Jardín Clonal” </a:t>
            </a:r>
            <a:r>
              <a:rPr lang="es-PA" sz="2000" dirty="0"/>
              <a:t>con patrones nativos </a:t>
            </a:r>
          </a:p>
          <a:p>
            <a:pPr marL="914400" lvl="1" indent="-457200" algn="just">
              <a:buFont typeface="+mj-lt"/>
              <a:buAutoNum type="alphaUcPeriod"/>
            </a:pPr>
            <a:r>
              <a:rPr lang="es-PA" sz="2000" dirty="0"/>
              <a:t>Injertar patrones nativos con yemas importadas de la Granja Luker y  desarrollar un “</a:t>
            </a:r>
            <a:r>
              <a:rPr lang="es-PA" sz="2000" b="1" dirty="0"/>
              <a:t>Banco de Germoplasma” </a:t>
            </a:r>
            <a:r>
              <a:rPr lang="es-PA" sz="2000" dirty="0"/>
              <a:t>en Panamá.</a:t>
            </a:r>
          </a:p>
          <a:p>
            <a:pPr marL="914400" lvl="1" indent="-457200" algn="just">
              <a:buFont typeface="+mj-lt"/>
              <a:buAutoNum type="alphaUcPeriod"/>
            </a:pPr>
            <a:r>
              <a:rPr lang="es-PA" sz="2000" dirty="0"/>
              <a:t>Los desarrollos que vayan saliendo mientras lo anterior esta listo lo podemos atender con importación de Yemas de Casa Luker.</a:t>
            </a:r>
          </a:p>
          <a:p>
            <a:pPr marL="514350" indent="-514350" algn="just">
              <a:buFont typeface="+mj-lt"/>
              <a:buAutoNum type="romanUcPeriod"/>
            </a:pPr>
            <a:endParaRPr lang="es-PA" sz="2000" b="1" dirty="0"/>
          </a:p>
          <a:p>
            <a:pPr marL="514350" indent="-514350" algn="just">
              <a:buFont typeface="+mj-lt"/>
              <a:buAutoNum type="romanUcPeriod"/>
            </a:pPr>
            <a:r>
              <a:rPr lang="es-PA" sz="2000" b="1" dirty="0"/>
              <a:t>Etapa: (Región Occidental, Bocas del Toro)</a:t>
            </a:r>
          </a:p>
          <a:p>
            <a:pPr marL="971550" lvl="1" indent="-514350" algn="just">
              <a:buFont typeface="+mj-lt"/>
              <a:buAutoNum type="alphaUcPeriod"/>
            </a:pPr>
            <a:r>
              <a:rPr lang="es-PA" sz="2000" dirty="0"/>
              <a:t>Capacitación a productores de Región Occidental </a:t>
            </a:r>
          </a:p>
          <a:p>
            <a:pPr marL="971550" lvl="1" indent="-514350" algn="just">
              <a:buFont typeface="+mj-lt"/>
              <a:buAutoNum type="alphaUcPeriod"/>
            </a:pPr>
            <a:r>
              <a:rPr lang="es-PA" sz="2000" dirty="0"/>
              <a:t>Resiembra y renovación de copas a fincas existentes</a:t>
            </a:r>
          </a:p>
          <a:p>
            <a:pPr marL="971550" lvl="1" indent="-514350" algn="just">
              <a:buFont typeface="+mj-lt"/>
              <a:buAutoNum type="alphaUcPeriod"/>
            </a:pPr>
            <a:r>
              <a:rPr lang="es-PA" sz="2000" dirty="0"/>
              <a:t>Establecer un centro logístico en Bocas del Toro para la compra y proceso de cacao en baba.</a:t>
            </a:r>
          </a:p>
          <a:p>
            <a:pPr algn="just"/>
            <a:endParaRPr lang="es-PA" sz="2000" dirty="0"/>
          </a:p>
          <a:p>
            <a:pPr lvl="1" algn="just"/>
            <a:endParaRPr lang="es-PA" sz="2000" dirty="0"/>
          </a:p>
          <a:p>
            <a:pPr algn="just"/>
            <a:endParaRPr lang="es-PA" sz="2000" dirty="0"/>
          </a:p>
        </p:txBody>
      </p:sp>
      <p:sp>
        <p:nvSpPr>
          <p:cNvPr id="4" name="Cara sonriente 3"/>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53707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334412"/>
            <a:ext cx="8229600" cy="761508"/>
          </a:xfrm>
        </p:spPr>
        <p:txBody>
          <a:bodyPr>
            <a:normAutofit fontScale="90000"/>
          </a:bodyPr>
          <a:lstStyle/>
          <a:p>
            <a:r>
              <a:rPr lang="es-PA" dirty="0"/>
              <a:t>I ETAPA: </a:t>
            </a:r>
            <a:r>
              <a:rPr lang="es-PA" sz="3600" dirty="0"/>
              <a:t>DESARROLLO DE NUEVOS PRODUCTORES  </a:t>
            </a:r>
            <a:endParaRPr lang="es-PA" dirty="0"/>
          </a:p>
        </p:txBody>
      </p:sp>
      <p:sp>
        <p:nvSpPr>
          <p:cNvPr id="2" name="CuadroTexto 1"/>
          <p:cNvSpPr txBox="1"/>
          <p:nvPr/>
        </p:nvSpPr>
        <p:spPr>
          <a:xfrm>
            <a:off x="683568" y="1556792"/>
            <a:ext cx="7488832" cy="4893647"/>
          </a:xfrm>
          <a:prstGeom prst="rect">
            <a:avLst/>
          </a:prstGeom>
          <a:noFill/>
        </p:spPr>
        <p:txBody>
          <a:bodyPr wrap="square" rtlCol="0">
            <a:spAutoFit/>
          </a:bodyPr>
          <a:lstStyle/>
          <a:p>
            <a:pPr algn="just"/>
            <a:r>
              <a:rPr lang="es-PA" sz="2000" b="1" dirty="0"/>
              <a:t>Iniciamos en la Región Central, Coclé estableciendo un “Jardín Clonal”, un “Banco de Germoplasma” y una finca modelo para preparar el desarrollo del Proyecto Cacao en Panamá.</a:t>
            </a:r>
          </a:p>
          <a:p>
            <a:pPr marL="514350" indent="-514350" algn="just">
              <a:buFont typeface="+mj-lt"/>
              <a:buAutoNum type="romanUcPeriod"/>
            </a:pPr>
            <a:endParaRPr lang="es-PA" sz="1200" b="1" dirty="0"/>
          </a:p>
          <a:p>
            <a:pPr algn="just"/>
            <a:r>
              <a:rPr lang="es-PA" u="sng" dirty="0"/>
              <a:t>PRODUCTORES NUEVOS</a:t>
            </a:r>
          </a:p>
          <a:p>
            <a:pPr marL="285750" indent="-285750" algn="just">
              <a:buFont typeface="Arial" panose="020B0604020202020204" pitchFamily="34" charset="0"/>
              <a:buChar char="•"/>
            </a:pPr>
            <a:r>
              <a:rPr lang="es-PA" dirty="0"/>
              <a:t>Inversionistas</a:t>
            </a:r>
          </a:p>
          <a:p>
            <a:pPr marL="285750" indent="-285750" algn="just">
              <a:buFont typeface="Arial" panose="020B0604020202020204" pitchFamily="34" charset="0"/>
              <a:buChar char="•"/>
            </a:pPr>
            <a:r>
              <a:rPr lang="es-PA" dirty="0"/>
              <a:t>Terratenientes de fincas sin desarrollo</a:t>
            </a:r>
          </a:p>
          <a:p>
            <a:pPr algn="just"/>
            <a:endParaRPr lang="es-PA" sz="1200" dirty="0"/>
          </a:p>
          <a:p>
            <a:pPr algn="just"/>
            <a:r>
              <a:rPr lang="es-PA" u="sng" dirty="0"/>
              <a:t>ACTIVIDADES DE DIFUNCION O PROMOCION DEL PROYECTO</a:t>
            </a:r>
          </a:p>
          <a:p>
            <a:pPr marL="285750" indent="-285750" algn="just">
              <a:buFont typeface="Arial" panose="020B0604020202020204" pitchFamily="34" charset="0"/>
              <a:buChar char="•"/>
            </a:pPr>
            <a:r>
              <a:rPr lang="es-PA" dirty="0"/>
              <a:t>Promoción y Actividades con el MIDA</a:t>
            </a:r>
          </a:p>
          <a:p>
            <a:pPr marL="285750" indent="-285750" algn="just">
              <a:buFont typeface="Arial" panose="020B0604020202020204" pitchFamily="34" charset="0"/>
              <a:buChar char="•"/>
            </a:pPr>
            <a:r>
              <a:rPr lang="es-PA" dirty="0"/>
              <a:t>Promoción con la APC</a:t>
            </a:r>
          </a:p>
          <a:p>
            <a:pPr algn="just"/>
            <a:endParaRPr lang="es-PA" sz="1200" dirty="0"/>
          </a:p>
          <a:p>
            <a:pPr algn="just"/>
            <a:r>
              <a:rPr lang="es-PA" u="sng" dirty="0"/>
              <a:t>ALCANCE DEL PROYECTO</a:t>
            </a:r>
          </a:p>
          <a:p>
            <a:pPr algn="just"/>
            <a:r>
              <a:rPr lang="es-PA" dirty="0"/>
              <a:t>5 años para conseguir mínimo 1,000 ha nuevas  en desarrollo de cacao</a:t>
            </a:r>
          </a:p>
          <a:p>
            <a:pPr marL="285750" indent="-285750" algn="just">
              <a:buFont typeface="Arial" panose="020B0604020202020204" pitchFamily="34" charset="0"/>
              <a:buChar char="•"/>
            </a:pPr>
            <a:endParaRPr lang="es-PA" dirty="0"/>
          </a:p>
          <a:p>
            <a:pPr algn="just"/>
            <a:r>
              <a:rPr lang="es-PA" b="1" dirty="0"/>
              <a:t>Mientras obtenemos producto del Jardín Clonal y Banco de Germoplasma, los desarrollos que surjan serán trabajados con patrones nativos injertados  con yemas traídas de Casa Luker.</a:t>
            </a:r>
          </a:p>
        </p:txBody>
      </p:sp>
    </p:spTree>
    <p:extLst>
      <p:ext uri="{BB962C8B-B14F-4D97-AF65-F5344CB8AC3E}">
        <p14:creationId xmlns:p14="http://schemas.microsoft.com/office/powerpoint/2010/main" val="130498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1196" y="321588"/>
            <a:ext cx="8229600" cy="761508"/>
          </a:xfrm>
        </p:spPr>
        <p:txBody>
          <a:bodyPr>
            <a:normAutofit fontScale="90000"/>
          </a:bodyPr>
          <a:lstStyle/>
          <a:p>
            <a:r>
              <a:rPr lang="es-PA" dirty="0"/>
              <a:t>II ETAPA: </a:t>
            </a:r>
            <a:r>
              <a:rPr lang="es-PA" sz="4000" dirty="0"/>
              <a:t>DESARROLLO DE PRODUCTORES ACTUALES  </a:t>
            </a:r>
            <a:endParaRPr lang="es-PA" dirty="0"/>
          </a:p>
        </p:txBody>
      </p:sp>
      <p:sp>
        <p:nvSpPr>
          <p:cNvPr id="2" name="CuadroTexto 1"/>
          <p:cNvSpPr txBox="1"/>
          <p:nvPr/>
        </p:nvSpPr>
        <p:spPr>
          <a:xfrm>
            <a:off x="683568" y="1484784"/>
            <a:ext cx="7704856" cy="4862870"/>
          </a:xfrm>
          <a:prstGeom prst="rect">
            <a:avLst/>
          </a:prstGeom>
          <a:noFill/>
        </p:spPr>
        <p:txBody>
          <a:bodyPr wrap="square" rtlCol="0">
            <a:spAutoFit/>
          </a:bodyPr>
          <a:lstStyle/>
          <a:p>
            <a:pPr algn="just"/>
            <a:r>
              <a:rPr lang="es-PA" b="1" dirty="0"/>
              <a:t>Mientras se desarrolla el Jardín Clonal y Banco de Germoplasma en la Región Central, podemos apoyar a los productores de la región Occidental a subir la producción de las fincas actuales:</a:t>
            </a:r>
          </a:p>
          <a:p>
            <a:pPr algn="just"/>
            <a:endParaRPr lang="es-PA" sz="1200" dirty="0"/>
          </a:p>
          <a:p>
            <a:pPr algn="just"/>
            <a:r>
              <a:rPr lang="es-PA" u="sng" dirty="0"/>
              <a:t>PRODUCTORES ACTUALES DE CACAO</a:t>
            </a:r>
          </a:p>
          <a:p>
            <a:pPr marL="285750" indent="-285750" algn="just">
              <a:buFont typeface="Arial" panose="020B0604020202020204" pitchFamily="34" charset="0"/>
              <a:buChar char="•"/>
            </a:pPr>
            <a:r>
              <a:rPr lang="es-PA" dirty="0"/>
              <a:t>Fomentar la renovación de copas en Fincas de baja producción</a:t>
            </a:r>
          </a:p>
          <a:p>
            <a:pPr marL="285750" indent="-285750" algn="just">
              <a:buFont typeface="Arial" panose="020B0604020202020204" pitchFamily="34" charset="0"/>
              <a:buChar char="•"/>
            </a:pPr>
            <a:r>
              <a:rPr lang="es-PA" dirty="0"/>
              <a:t>Aumentar la densidad de plantas por hectárea</a:t>
            </a:r>
          </a:p>
          <a:p>
            <a:pPr marL="285750" indent="-285750" algn="just">
              <a:buFont typeface="Arial" panose="020B0604020202020204" pitchFamily="34" charset="0"/>
              <a:buChar char="•"/>
            </a:pPr>
            <a:r>
              <a:rPr lang="es-PA" dirty="0"/>
              <a:t>Gestionar la compra y dar el proceso adecuado para maximizar la calidad del producto producido actualmente.</a:t>
            </a:r>
          </a:p>
          <a:p>
            <a:endParaRPr lang="es-PA" sz="1200" dirty="0"/>
          </a:p>
          <a:p>
            <a:r>
              <a:rPr lang="es-PA" u="sng" dirty="0"/>
              <a:t>ACTIVIDADES DE DIFUNCION O PROMOCION DEL PROYECTO</a:t>
            </a:r>
          </a:p>
          <a:p>
            <a:pPr marL="285750" indent="-285750">
              <a:buFont typeface="Arial" panose="020B0604020202020204" pitchFamily="34" charset="0"/>
              <a:buChar char="•"/>
            </a:pPr>
            <a:r>
              <a:rPr lang="es-PA" dirty="0"/>
              <a:t>Capacitar a los productores nacionales de la región Occidental con buenas practicas de manejo de fincas con Técnicos de Casa Luker</a:t>
            </a:r>
          </a:p>
          <a:p>
            <a:pPr marL="285750" indent="-285750">
              <a:buFont typeface="Arial" panose="020B0604020202020204" pitchFamily="34" charset="0"/>
              <a:buChar char="•"/>
            </a:pPr>
            <a:r>
              <a:rPr lang="es-PA" dirty="0"/>
              <a:t>Promoción y Actividades con el MIDA</a:t>
            </a:r>
          </a:p>
          <a:p>
            <a:endParaRPr lang="es-PA" sz="1200" dirty="0"/>
          </a:p>
          <a:p>
            <a:r>
              <a:rPr lang="es-PA" u="sng" dirty="0"/>
              <a:t>ALCANCE DEL PROYECTO</a:t>
            </a:r>
          </a:p>
          <a:p>
            <a:r>
              <a:rPr lang="es-PA" dirty="0"/>
              <a:t>5 años para conseguir incrementar la producción de la zona en al menos 1,000 toneladas adicionales a las que se producen hoy.</a:t>
            </a:r>
          </a:p>
        </p:txBody>
      </p:sp>
      <p:sp>
        <p:nvSpPr>
          <p:cNvPr id="4" name="Cara sonriente 3"/>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529150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1"/>
          </p:nvPr>
        </p:nvSpPr>
        <p:spPr>
          <a:xfrm>
            <a:off x="611560" y="1124744"/>
            <a:ext cx="7925798" cy="4525963"/>
          </a:xfrm>
        </p:spPr>
        <p:txBody>
          <a:bodyPr>
            <a:normAutofit fontScale="92500" lnSpcReduction="10000"/>
          </a:bodyPr>
          <a:lstStyle/>
          <a:p>
            <a:pPr marL="0" indent="0" algn="just">
              <a:buNone/>
            </a:pPr>
            <a:r>
              <a:rPr lang="es-PA" sz="2400" b="1" dirty="0"/>
              <a:t>Paso 1:	Establecer las bases para el desarrollo de Cacao en Panama:</a:t>
            </a:r>
            <a:endParaRPr lang="es-PA" sz="2400" dirty="0"/>
          </a:p>
          <a:p>
            <a:pPr lvl="0" algn="just">
              <a:lnSpc>
                <a:spcPct val="150000"/>
              </a:lnSpc>
              <a:buFont typeface="Wingdings" panose="05000000000000000000" pitchFamily="2" charset="2"/>
              <a:buChar char="ü"/>
            </a:pPr>
            <a:r>
              <a:rPr lang="es-PA" sz="2000" dirty="0"/>
              <a:t>Visita de los técnicos de Casa Luker al sitio de desarrollo de la granja</a:t>
            </a:r>
          </a:p>
          <a:p>
            <a:pPr lvl="0" algn="just">
              <a:lnSpc>
                <a:spcPct val="150000"/>
              </a:lnSpc>
              <a:buFont typeface="Wingdings" panose="05000000000000000000" pitchFamily="2" charset="2"/>
              <a:buChar char="ü"/>
            </a:pPr>
            <a:r>
              <a:rPr lang="es-PA" sz="2000" dirty="0"/>
              <a:t>Enviar muestras para caracterización de cacao panameño</a:t>
            </a:r>
          </a:p>
          <a:p>
            <a:pPr lvl="0" algn="just">
              <a:lnSpc>
                <a:spcPct val="150000"/>
              </a:lnSpc>
              <a:buFont typeface="Wingdings" panose="05000000000000000000" pitchFamily="2" charset="2"/>
              <a:buChar char="ü"/>
            </a:pPr>
            <a:r>
              <a:rPr lang="es-PA" sz="2000" dirty="0"/>
              <a:t>Presupuesto de Inversión a corto mediano y largo plazo</a:t>
            </a:r>
            <a:endParaRPr lang="es-PA" sz="1800" dirty="0"/>
          </a:p>
          <a:p>
            <a:pPr lvl="0" algn="just">
              <a:lnSpc>
                <a:spcPct val="150000"/>
              </a:lnSpc>
              <a:buFont typeface="Wingdings" panose="05000000000000000000" pitchFamily="2" charset="2"/>
              <a:buChar char="Ø"/>
            </a:pPr>
            <a:r>
              <a:rPr lang="es-PA" sz="2000" dirty="0"/>
              <a:t>Comprar semillas de cacao para patrones</a:t>
            </a:r>
          </a:p>
          <a:p>
            <a:pPr lvl="0" algn="just">
              <a:lnSpc>
                <a:spcPct val="150000"/>
              </a:lnSpc>
              <a:buFont typeface="Wingdings" panose="05000000000000000000" pitchFamily="2" charset="2"/>
              <a:buChar char="Ø"/>
            </a:pPr>
            <a:r>
              <a:rPr lang="es-PA" sz="2000" dirty="0"/>
              <a:t>Conseguir que MIDA realice Convenio para la importación de Yemas y semilla de cacao de Colombia</a:t>
            </a:r>
          </a:p>
          <a:p>
            <a:pPr lvl="0" algn="just">
              <a:lnSpc>
                <a:spcPct val="150000"/>
              </a:lnSpc>
              <a:buFont typeface="Wingdings" panose="05000000000000000000" pitchFamily="2" charset="2"/>
              <a:buChar char="Ø"/>
            </a:pPr>
            <a:r>
              <a:rPr lang="es-PA" sz="2000" dirty="0"/>
              <a:t>Desarrollo de banco de germoplasma y jardín clonal</a:t>
            </a:r>
          </a:p>
          <a:p>
            <a:pPr lvl="0" algn="just">
              <a:lnSpc>
                <a:spcPct val="150000"/>
              </a:lnSpc>
              <a:buFont typeface="Wingdings" panose="05000000000000000000" pitchFamily="2" charset="2"/>
              <a:buChar char="Ø"/>
            </a:pPr>
            <a:r>
              <a:rPr lang="es-PA" sz="2000" dirty="0"/>
              <a:t>Diseñar un manual para el manejo de cacao</a:t>
            </a:r>
          </a:p>
          <a:p>
            <a:pPr algn="just"/>
            <a:endParaRPr lang="es-PA" sz="1800" dirty="0"/>
          </a:p>
        </p:txBody>
      </p:sp>
      <p:sp>
        <p:nvSpPr>
          <p:cNvPr id="7" name="Título 2"/>
          <p:cNvSpPr txBox="1">
            <a:spLocks/>
          </p:cNvSpPr>
          <p:nvPr/>
        </p:nvSpPr>
        <p:spPr>
          <a:xfrm>
            <a:off x="460158" y="3196"/>
            <a:ext cx="8229600" cy="7615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00B0F0"/>
                </a:solidFill>
                <a:latin typeface="Arial Narrow" pitchFamily="34" charset="0"/>
                <a:ea typeface="+mj-ea"/>
                <a:cs typeface="+mj-cs"/>
              </a:defRPr>
            </a:lvl1pPr>
          </a:lstStyle>
          <a:p>
            <a:r>
              <a:rPr lang="es-PA" dirty="0"/>
              <a:t>IMPLEMENTACION DEL PROYECTO</a:t>
            </a:r>
          </a:p>
        </p:txBody>
      </p:sp>
      <p:sp>
        <p:nvSpPr>
          <p:cNvPr id="5" name="Cara sonriente 4"/>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524732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00B0F0"/>
                </a:solidFill>
                <a:latin typeface="Arial Narrow" pitchFamily="34" charset="0"/>
                <a:ea typeface="+mj-ea"/>
                <a:cs typeface="+mj-cs"/>
              </a:defRPr>
            </a:lvl1pPr>
          </a:lstStyle>
          <a:p>
            <a:r>
              <a:rPr lang="es-PA" dirty="0"/>
              <a:t>IMPLEMENTACION DEL PROYECTO</a:t>
            </a:r>
          </a:p>
        </p:txBody>
      </p:sp>
      <p:sp>
        <p:nvSpPr>
          <p:cNvPr id="4" name="Marcador de contenido 3"/>
          <p:cNvSpPr>
            <a:spLocks noGrp="1"/>
          </p:cNvSpPr>
          <p:nvPr>
            <p:ph sz="half" idx="1"/>
          </p:nvPr>
        </p:nvSpPr>
        <p:spPr>
          <a:xfrm>
            <a:off x="1043608" y="1384169"/>
            <a:ext cx="7128792" cy="4525963"/>
          </a:xfrm>
        </p:spPr>
        <p:txBody>
          <a:bodyPr>
            <a:normAutofit lnSpcReduction="10000"/>
          </a:bodyPr>
          <a:lstStyle/>
          <a:p>
            <a:pPr marL="0" indent="0">
              <a:buNone/>
            </a:pPr>
            <a:r>
              <a:rPr lang="es-PA" sz="2400" b="1" dirty="0"/>
              <a:t>Paso 2: Desarrollo de Fincas y Fomento de Siembra de Cacao</a:t>
            </a:r>
            <a:endParaRPr lang="es-PA" sz="2000" dirty="0"/>
          </a:p>
          <a:p>
            <a:pPr>
              <a:lnSpc>
                <a:spcPct val="150000"/>
              </a:lnSpc>
            </a:pPr>
            <a:r>
              <a:rPr lang="es-PA" sz="2000" dirty="0"/>
              <a:t>Granja Modelo con el sistema agroforestal que se utilizara en los proyectos</a:t>
            </a:r>
          </a:p>
          <a:p>
            <a:pPr lvl="0">
              <a:lnSpc>
                <a:spcPct val="150000"/>
              </a:lnSpc>
            </a:pPr>
            <a:r>
              <a:rPr lang="es-PA" sz="2000" dirty="0"/>
              <a:t>Sistema de Riego</a:t>
            </a:r>
          </a:p>
          <a:p>
            <a:pPr lvl="0">
              <a:lnSpc>
                <a:spcPct val="150000"/>
              </a:lnSpc>
            </a:pPr>
            <a:r>
              <a:rPr lang="es-PA" sz="2000" dirty="0"/>
              <a:t>Preparación y entrega de semillas a inversionistas</a:t>
            </a:r>
          </a:p>
          <a:p>
            <a:pPr lvl="0">
              <a:lnSpc>
                <a:spcPct val="150000"/>
              </a:lnSpc>
            </a:pPr>
            <a:r>
              <a:rPr lang="es-PA" sz="2000" dirty="0"/>
              <a:t>Divulgación del proyecto a Inversionistas , Bancos y Entidades como ACP, MIDA</a:t>
            </a:r>
          </a:p>
          <a:p>
            <a:pPr lvl="0">
              <a:lnSpc>
                <a:spcPct val="150000"/>
              </a:lnSpc>
            </a:pPr>
            <a:r>
              <a:rPr lang="es-PA" sz="2000" dirty="0"/>
              <a:t>Asesoría en Sistema agroforestal y apoyo en el desarrollo del mismo.</a:t>
            </a:r>
          </a:p>
          <a:p>
            <a:pPr lvl="0">
              <a:lnSpc>
                <a:spcPct val="150000"/>
              </a:lnSpc>
            </a:pPr>
            <a:endParaRPr lang="es-PA" sz="2000" dirty="0"/>
          </a:p>
          <a:p>
            <a:pPr marL="0" indent="0">
              <a:buNone/>
            </a:pPr>
            <a:endParaRPr lang="es-PA" sz="2000" dirty="0"/>
          </a:p>
          <a:p>
            <a:endParaRPr lang="es-PA" sz="1800" dirty="0"/>
          </a:p>
        </p:txBody>
      </p:sp>
      <p:sp>
        <p:nvSpPr>
          <p:cNvPr id="6" name="Cara sonriente 5"/>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869850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noGrp="1"/>
          </p:cNvSpPr>
          <p:nvPr>
            <p:ph type="title"/>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00B0F0"/>
                </a:solidFill>
                <a:latin typeface="Arial Narrow" pitchFamily="34" charset="0"/>
                <a:ea typeface="+mj-ea"/>
                <a:cs typeface="+mj-cs"/>
              </a:defRPr>
            </a:lvl1pPr>
          </a:lstStyle>
          <a:p>
            <a:r>
              <a:rPr lang="es-PA" dirty="0"/>
              <a:t>IMPLEMENTACION DEL PROYECTO</a:t>
            </a:r>
          </a:p>
        </p:txBody>
      </p:sp>
      <p:sp>
        <p:nvSpPr>
          <p:cNvPr id="4" name="Marcador de contenido 3"/>
          <p:cNvSpPr>
            <a:spLocks noGrp="1"/>
          </p:cNvSpPr>
          <p:nvPr>
            <p:ph sz="half" idx="1"/>
          </p:nvPr>
        </p:nvSpPr>
        <p:spPr>
          <a:xfrm>
            <a:off x="1043608" y="1268760"/>
            <a:ext cx="7272808" cy="4896544"/>
          </a:xfrm>
        </p:spPr>
        <p:txBody>
          <a:bodyPr>
            <a:normAutofit fontScale="85000" lnSpcReduction="10000"/>
          </a:bodyPr>
          <a:lstStyle/>
          <a:p>
            <a:pPr marL="0" indent="0">
              <a:buNone/>
            </a:pPr>
            <a:r>
              <a:rPr lang="es-PA" sz="2400" b="1" dirty="0"/>
              <a:t>Paso 3:		Manejo de Fincas</a:t>
            </a:r>
            <a:endParaRPr lang="es-PA" sz="2400" dirty="0"/>
          </a:p>
          <a:p>
            <a:pPr lvl="0">
              <a:lnSpc>
                <a:spcPct val="160000"/>
              </a:lnSpc>
              <a:buFont typeface="Wingdings" panose="05000000000000000000" pitchFamily="2" charset="2"/>
              <a:buChar char="Ø"/>
            </a:pPr>
            <a:r>
              <a:rPr lang="es-PA" sz="2000" dirty="0"/>
              <a:t>Asesoría</a:t>
            </a:r>
          </a:p>
          <a:p>
            <a:pPr lvl="0">
              <a:lnSpc>
                <a:spcPct val="160000"/>
              </a:lnSpc>
              <a:buFont typeface="Wingdings" panose="05000000000000000000" pitchFamily="2" charset="2"/>
              <a:buChar char="Ø"/>
            </a:pPr>
            <a:r>
              <a:rPr lang="es-PA" sz="2000" dirty="0"/>
              <a:t>Fertilización</a:t>
            </a:r>
          </a:p>
          <a:p>
            <a:pPr lvl="0">
              <a:lnSpc>
                <a:spcPct val="160000"/>
              </a:lnSpc>
              <a:buFont typeface="Wingdings" panose="05000000000000000000" pitchFamily="2" charset="2"/>
              <a:buChar char="Ø"/>
            </a:pPr>
            <a:r>
              <a:rPr lang="es-PA" sz="2000" dirty="0"/>
              <a:t>Control de Plagas</a:t>
            </a:r>
          </a:p>
          <a:p>
            <a:pPr marL="0" lvl="0" indent="0">
              <a:buNone/>
            </a:pPr>
            <a:r>
              <a:rPr lang="es-PA" sz="2000" dirty="0"/>
              <a:t> </a:t>
            </a:r>
          </a:p>
          <a:p>
            <a:pPr marL="0" indent="0">
              <a:buNone/>
            </a:pPr>
            <a:r>
              <a:rPr lang="es-PA" sz="2000" dirty="0"/>
              <a:t> </a:t>
            </a:r>
          </a:p>
          <a:p>
            <a:pPr marL="0" indent="0">
              <a:buNone/>
            </a:pPr>
            <a:r>
              <a:rPr lang="es-PA" sz="2400" b="1" dirty="0"/>
              <a:t>Paso 4:		Cultivo y Proceso del Cacao</a:t>
            </a:r>
            <a:endParaRPr lang="es-PA" sz="2400" dirty="0"/>
          </a:p>
          <a:p>
            <a:pPr lvl="0">
              <a:lnSpc>
                <a:spcPct val="160000"/>
              </a:lnSpc>
              <a:buFont typeface="Wingdings" panose="05000000000000000000" pitchFamily="2" charset="2"/>
              <a:buChar char="Ø"/>
            </a:pPr>
            <a:r>
              <a:rPr lang="es-PA" sz="2100" dirty="0"/>
              <a:t>Cosecha</a:t>
            </a:r>
          </a:p>
          <a:p>
            <a:pPr lvl="0">
              <a:lnSpc>
                <a:spcPct val="160000"/>
              </a:lnSpc>
              <a:buFont typeface="Wingdings" panose="05000000000000000000" pitchFamily="2" charset="2"/>
              <a:buChar char="Ø"/>
            </a:pPr>
            <a:r>
              <a:rPr lang="es-PA" sz="2100" dirty="0"/>
              <a:t>Fermentación en Fincas (capacitación o instalaciones para fermentación)</a:t>
            </a:r>
          </a:p>
          <a:p>
            <a:pPr lvl="0">
              <a:lnSpc>
                <a:spcPct val="160000"/>
              </a:lnSpc>
              <a:buFont typeface="Wingdings" panose="05000000000000000000" pitchFamily="2" charset="2"/>
              <a:buChar char="Ø"/>
            </a:pPr>
            <a:r>
              <a:rPr lang="es-PA" sz="2100" dirty="0"/>
              <a:t>Secado</a:t>
            </a:r>
          </a:p>
          <a:p>
            <a:pPr marL="0" indent="0">
              <a:lnSpc>
                <a:spcPct val="160000"/>
              </a:lnSpc>
              <a:buNone/>
            </a:pPr>
            <a:r>
              <a:rPr lang="es-PA" sz="2400" b="1" dirty="0"/>
              <a:t> </a:t>
            </a:r>
            <a:endParaRPr lang="es-PA" sz="2400" dirty="0"/>
          </a:p>
          <a:p>
            <a:pPr marL="0" indent="0">
              <a:buNone/>
            </a:pPr>
            <a:r>
              <a:rPr lang="es-PA" sz="2000" dirty="0"/>
              <a:t> </a:t>
            </a:r>
          </a:p>
          <a:p>
            <a:endParaRPr lang="es-PA" sz="2000" dirty="0"/>
          </a:p>
        </p:txBody>
      </p:sp>
      <p:sp>
        <p:nvSpPr>
          <p:cNvPr id="6" name="Cara sonriente 5"/>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818101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00B0F0"/>
                </a:solidFill>
                <a:latin typeface="Arial Narrow" pitchFamily="34" charset="0"/>
                <a:ea typeface="+mj-ea"/>
                <a:cs typeface="+mj-cs"/>
              </a:defRPr>
            </a:lvl1pPr>
          </a:lstStyle>
          <a:p>
            <a:r>
              <a:rPr lang="es-PA" dirty="0"/>
              <a:t>IMPLEMENTACION DEL PROYECTO</a:t>
            </a:r>
          </a:p>
        </p:txBody>
      </p:sp>
      <p:sp>
        <p:nvSpPr>
          <p:cNvPr id="4" name="Marcador de contenido 3"/>
          <p:cNvSpPr>
            <a:spLocks noGrp="1"/>
          </p:cNvSpPr>
          <p:nvPr>
            <p:ph sz="half" idx="1"/>
          </p:nvPr>
        </p:nvSpPr>
        <p:spPr>
          <a:xfrm>
            <a:off x="899592" y="1417638"/>
            <a:ext cx="6984776" cy="4525963"/>
          </a:xfrm>
        </p:spPr>
        <p:txBody>
          <a:bodyPr>
            <a:noAutofit/>
          </a:bodyPr>
          <a:lstStyle/>
          <a:p>
            <a:pPr marL="0" indent="0">
              <a:buNone/>
            </a:pPr>
            <a:r>
              <a:rPr lang="es-PA" sz="2400" b="1" dirty="0"/>
              <a:t>Paso 5:		Compra de Cacao</a:t>
            </a:r>
            <a:endParaRPr lang="es-PA" sz="2400" dirty="0"/>
          </a:p>
          <a:p>
            <a:pPr lvl="0">
              <a:lnSpc>
                <a:spcPct val="150000"/>
              </a:lnSpc>
              <a:buFont typeface="Wingdings" panose="05000000000000000000" pitchFamily="2" charset="2"/>
              <a:buChar char="Ø"/>
            </a:pPr>
            <a:r>
              <a:rPr lang="es-PA" sz="2000" dirty="0"/>
              <a:t>Contratos de EPA con Inversionistas</a:t>
            </a:r>
          </a:p>
          <a:p>
            <a:pPr lvl="0">
              <a:lnSpc>
                <a:spcPct val="150000"/>
              </a:lnSpc>
              <a:buFont typeface="Wingdings" panose="05000000000000000000" pitchFamily="2" charset="2"/>
              <a:buChar char="Ø"/>
            </a:pPr>
            <a:r>
              <a:rPr lang="es-PA" sz="2000" dirty="0"/>
              <a:t>Estructura de Compra de Cacao con Proveeduría </a:t>
            </a:r>
          </a:p>
          <a:p>
            <a:pPr lvl="0">
              <a:lnSpc>
                <a:spcPct val="150000"/>
              </a:lnSpc>
              <a:buFont typeface="Wingdings" panose="05000000000000000000" pitchFamily="2" charset="2"/>
              <a:buChar char="Ø"/>
            </a:pPr>
            <a:r>
              <a:rPr lang="es-PA" sz="2000" dirty="0"/>
              <a:t>Logística de transporte y Almacenaje</a:t>
            </a:r>
          </a:p>
          <a:p>
            <a:pPr lvl="0">
              <a:lnSpc>
                <a:spcPct val="150000"/>
              </a:lnSpc>
              <a:buFont typeface="Wingdings" panose="05000000000000000000" pitchFamily="2" charset="2"/>
              <a:buChar char="Ø"/>
            </a:pPr>
            <a:r>
              <a:rPr lang="es-PA" sz="2000" dirty="0"/>
              <a:t>Proceso del Cacao</a:t>
            </a:r>
          </a:p>
          <a:p>
            <a:pPr lvl="1">
              <a:lnSpc>
                <a:spcPct val="150000"/>
              </a:lnSpc>
              <a:buFont typeface="Wingdings" panose="05000000000000000000" pitchFamily="2" charset="2"/>
              <a:buChar char="§"/>
            </a:pPr>
            <a:r>
              <a:rPr lang="es-PA" sz="2000" dirty="0"/>
              <a:t>Fermentación</a:t>
            </a:r>
          </a:p>
          <a:p>
            <a:pPr lvl="1">
              <a:lnSpc>
                <a:spcPct val="150000"/>
              </a:lnSpc>
              <a:buFont typeface="Wingdings" panose="05000000000000000000" pitchFamily="2" charset="2"/>
              <a:buChar char="§"/>
            </a:pPr>
            <a:r>
              <a:rPr lang="es-PA" sz="2000" dirty="0"/>
              <a:t>Secado</a:t>
            </a:r>
          </a:p>
        </p:txBody>
      </p:sp>
      <p:sp>
        <p:nvSpPr>
          <p:cNvPr id="6" name="Cara sonriente 5"/>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69498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58743" t="60174" r="7275" b="21512"/>
          <a:stretch/>
        </p:blipFill>
        <p:spPr>
          <a:xfrm>
            <a:off x="107503" y="963179"/>
            <a:ext cx="8954087" cy="1913022"/>
          </a:xfrm>
          <a:prstGeom prst="rect">
            <a:avLst/>
          </a:prstGeom>
        </p:spPr>
      </p:pic>
      <p:sp>
        <p:nvSpPr>
          <p:cNvPr id="5" name="6 CuadroTexto"/>
          <p:cNvSpPr txBox="1"/>
          <p:nvPr/>
        </p:nvSpPr>
        <p:spPr>
          <a:xfrm>
            <a:off x="467544" y="214290"/>
            <a:ext cx="7762056"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 EXISTENCIAS MUNDIAL DE CAFE</a:t>
            </a:r>
          </a:p>
        </p:txBody>
      </p:sp>
      <p:sp>
        <p:nvSpPr>
          <p:cNvPr id="2" name="CuadroTexto 1"/>
          <p:cNvSpPr txBox="1"/>
          <p:nvPr/>
        </p:nvSpPr>
        <p:spPr>
          <a:xfrm>
            <a:off x="319260" y="2650532"/>
            <a:ext cx="8530574" cy="707886"/>
          </a:xfrm>
          <a:prstGeom prst="rect">
            <a:avLst/>
          </a:prstGeom>
          <a:noFill/>
        </p:spPr>
        <p:txBody>
          <a:bodyPr wrap="square" rtlCol="0">
            <a:spAutoFit/>
          </a:bodyPr>
          <a:lstStyle/>
          <a:p>
            <a:r>
              <a:rPr lang="es-PA" sz="2000" dirty="0"/>
              <a:t>Las existencias de inventario en los países  consumidores están en los puntos mas altos en los últimos 12 meses.</a:t>
            </a:r>
          </a:p>
        </p:txBody>
      </p:sp>
      <p:sp>
        <p:nvSpPr>
          <p:cNvPr id="9" name="CuadroTexto 8"/>
          <p:cNvSpPr txBox="1"/>
          <p:nvPr/>
        </p:nvSpPr>
        <p:spPr>
          <a:xfrm>
            <a:off x="217890" y="6362646"/>
            <a:ext cx="6589241" cy="523220"/>
          </a:xfrm>
          <a:prstGeom prst="rect">
            <a:avLst/>
          </a:prstGeom>
          <a:noFill/>
        </p:spPr>
        <p:txBody>
          <a:bodyPr wrap="square" rtlCol="0">
            <a:spAutoFit/>
          </a:bodyPr>
          <a:lstStyle/>
          <a:p>
            <a:r>
              <a:rPr lang="es-PA" sz="1400" dirty="0">
                <a:solidFill>
                  <a:srgbClr val="00B050"/>
                </a:solidFill>
              </a:rPr>
              <a:t>Fuente: Reporte Abril de la Organización Internacional del Café   www.ico.org</a:t>
            </a:r>
          </a:p>
          <a:p>
            <a:r>
              <a:rPr lang="es-PA" sz="1400" dirty="0">
                <a:solidFill>
                  <a:srgbClr val="00B050"/>
                </a:solidFill>
              </a:rPr>
              <a:t> </a:t>
            </a:r>
          </a:p>
        </p:txBody>
      </p:sp>
      <p:sp>
        <p:nvSpPr>
          <p:cNvPr id="8" name="Elipse 7"/>
          <p:cNvSpPr/>
          <p:nvPr/>
        </p:nvSpPr>
        <p:spPr>
          <a:xfrm>
            <a:off x="8229600" y="1771013"/>
            <a:ext cx="744940" cy="65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1" name="CuadroTexto 10">
            <a:extLst>
              <a:ext uri="{FF2B5EF4-FFF2-40B4-BE49-F238E27FC236}">
                <a16:creationId xmlns:a16="http://schemas.microsoft.com/office/drawing/2014/main" id="{3091AA3A-ABFE-4841-976D-B021665D06B3}"/>
              </a:ext>
            </a:extLst>
          </p:cNvPr>
          <p:cNvSpPr txBox="1"/>
          <p:nvPr/>
        </p:nvSpPr>
        <p:spPr>
          <a:xfrm>
            <a:off x="650184" y="3740859"/>
            <a:ext cx="7396776" cy="1631216"/>
          </a:xfrm>
          <a:prstGeom prst="rect">
            <a:avLst/>
          </a:prstGeom>
          <a:noFill/>
        </p:spPr>
        <p:txBody>
          <a:bodyPr wrap="square" rtlCol="0">
            <a:spAutoFit/>
          </a:bodyPr>
          <a:lstStyle/>
          <a:p>
            <a:pPr algn="just"/>
            <a:r>
              <a:rPr lang="es-PA" sz="2000" i="1" dirty="0"/>
              <a:t>“Hay una previsión cada vez más positiva de suministro de café en el mercado mundial. El alto nivel de exportaciones y el aumento en los inventarios de los países consumidores ayudó a superar los problemas iniciales de suministro como consecuencia el mercado del café está experimentando una presión a la baja.”. </a:t>
            </a:r>
            <a:endParaRPr lang="es-PA" sz="2000" dirty="0"/>
          </a:p>
        </p:txBody>
      </p:sp>
    </p:spTree>
    <p:extLst>
      <p:ext uri="{BB962C8B-B14F-4D97-AF65-F5344CB8AC3E}">
        <p14:creationId xmlns:p14="http://schemas.microsoft.com/office/powerpoint/2010/main" val="4053714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00B0F0"/>
                </a:solidFill>
                <a:latin typeface="Arial Narrow" pitchFamily="34" charset="0"/>
                <a:ea typeface="+mj-ea"/>
                <a:cs typeface="+mj-cs"/>
              </a:defRPr>
            </a:lvl1pPr>
          </a:lstStyle>
          <a:p>
            <a:r>
              <a:rPr lang="es-PA" dirty="0"/>
              <a:t>IMPLEMENTACION DEL PROYECTO</a:t>
            </a:r>
          </a:p>
        </p:txBody>
      </p:sp>
      <p:sp>
        <p:nvSpPr>
          <p:cNvPr id="4" name="Marcador de contenido 3"/>
          <p:cNvSpPr>
            <a:spLocks noGrp="1"/>
          </p:cNvSpPr>
          <p:nvPr>
            <p:ph sz="half" idx="1"/>
          </p:nvPr>
        </p:nvSpPr>
        <p:spPr>
          <a:xfrm>
            <a:off x="935596" y="1268760"/>
            <a:ext cx="7272808" cy="4525963"/>
          </a:xfrm>
        </p:spPr>
        <p:txBody>
          <a:bodyPr>
            <a:noAutofit/>
          </a:bodyPr>
          <a:lstStyle/>
          <a:p>
            <a:pPr marL="0" indent="0">
              <a:buNone/>
            </a:pPr>
            <a:r>
              <a:rPr lang="es-PA" sz="2400" b="1" dirty="0"/>
              <a:t>Paso 6:		Comercialización y Exportación del Cacao</a:t>
            </a:r>
            <a:endParaRPr lang="es-PA" sz="2400" dirty="0"/>
          </a:p>
          <a:p>
            <a:pPr lvl="0">
              <a:lnSpc>
                <a:spcPct val="150000"/>
              </a:lnSpc>
              <a:buFont typeface="Wingdings" panose="05000000000000000000" pitchFamily="2" charset="2"/>
              <a:buChar char="Ø"/>
            </a:pPr>
            <a:r>
              <a:rPr lang="es-PA" sz="2000" dirty="0"/>
              <a:t>Contratos de venta de Cacao a Casa  Luker</a:t>
            </a:r>
          </a:p>
          <a:p>
            <a:pPr lvl="0">
              <a:lnSpc>
                <a:spcPct val="150000"/>
              </a:lnSpc>
              <a:buFont typeface="Wingdings" panose="05000000000000000000" pitchFamily="2" charset="2"/>
              <a:buChar char="Ø"/>
            </a:pPr>
            <a:r>
              <a:rPr lang="es-PA" sz="2000" dirty="0"/>
              <a:t>Empaques de venta de Cacao</a:t>
            </a:r>
          </a:p>
          <a:p>
            <a:pPr lvl="0">
              <a:lnSpc>
                <a:spcPct val="150000"/>
              </a:lnSpc>
              <a:buFont typeface="Wingdings" panose="05000000000000000000" pitchFamily="2" charset="2"/>
              <a:buChar char="Ø"/>
            </a:pPr>
            <a:r>
              <a:rPr lang="es-PA" sz="2000" dirty="0"/>
              <a:t>Logística y Trafico</a:t>
            </a:r>
          </a:p>
        </p:txBody>
      </p:sp>
      <p:sp>
        <p:nvSpPr>
          <p:cNvPr id="6" name="Cara sonriente 5"/>
          <p:cNvSpPr/>
          <p:nvPr/>
        </p:nvSpPr>
        <p:spPr>
          <a:xfrm>
            <a:off x="8834863" y="23031"/>
            <a:ext cx="288032" cy="28803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2441255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9872" y="3140968"/>
            <a:ext cx="5046141" cy="762000"/>
          </a:xfrm>
        </p:spPr>
        <p:txBody>
          <a:bodyPr>
            <a:normAutofit/>
          </a:bodyPr>
          <a:lstStyle/>
          <a:p>
            <a:r>
              <a:rPr lang="es-PA" dirty="0"/>
              <a:t>GRACIAS</a:t>
            </a:r>
          </a:p>
        </p:txBody>
      </p:sp>
    </p:spTree>
    <p:extLst>
      <p:ext uri="{BB962C8B-B14F-4D97-AF65-F5344CB8AC3E}">
        <p14:creationId xmlns:p14="http://schemas.microsoft.com/office/powerpoint/2010/main" val="215885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1560" y="836712"/>
            <a:ext cx="7814964" cy="5386090"/>
          </a:xfrm>
          <a:prstGeom prst="rect">
            <a:avLst/>
          </a:prstGeom>
        </p:spPr>
        <p:txBody>
          <a:bodyPr wrap="square">
            <a:spAutoFit/>
          </a:bodyPr>
          <a:lstStyle/>
          <a:p>
            <a:pPr algn="just"/>
            <a:r>
              <a:rPr lang="es-PA" sz="2400" b="1" dirty="0"/>
              <a:t>Mercado de Londres: </a:t>
            </a:r>
            <a:r>
              <a:rPr lang="es-PA" sz="2400" dirty="0"/>
              <a:t>Las últimas bajadas del café siguen siendo debidas a liquidación de especuladores, por lo que seguimos atentos a rebotes.</a:t>
            </a:r>
          </a:p>
          <a:p>
            <a:pPr algn="just"/>
            <a:endParaRPr lang="es-PA" dirty="0"/>
          </a:p>
          <a:p>
            <a:pPr marL="342900" indent="-342900" algn="just">
              <a:buFont typeface="Arial" panose="020B0604020202020204" pitchFamily="34" charset="0"/>
              <a:buChar char="•"/>
            </a:pPr>
            <a:r>
              <a:rPr lang="es-PA" sz="2400" b="1" dirty="0"/>
              <a:t>Vietnam</a:t>
            </a:r>
            <a:r>
              <a:rPr lang="es-PA" sz="2400" dirty="0"/>
              <a:t> sigue siendo preocupante, con los exportadores pidiendo el café que los intermediarios no quieren vender.</a:t>
            </a:r>
          </a:p>
          <a:p>
            <a:pPr marL="342900" indent="-342900" algn="just">
              <a:buFont typeface="Arial" panose="020B0604020202020204" pitchFamily="34" charset="0"/>
              <a:buChar char="•"/>
            </a:pPr>
            <a:endParaRPr lang="es-PA" dirty="0"/>
          </a:p>
          <a:p>
            <a:pPr marL="342900" indent="-342900" algn="just">
              <a:buFont typeface="Arial" panose="020B0604020202020204" pitchFamily="34" charset="0"/>
              <a:buChar char="•"/>
            </a:pPr>
            <a:r>
              <a:rPr lang="es-PA" sz="2400" dirty="0"/>
              <a:t>En </a:t>
            </a:r>
            <a:r>
              <a:rPr lang="es-PA" sz="2400" b="1" dirty="0"/>
              <a:t>Uganda</a:t>
            </a:r>
            <a:r>
              <a:rPr lang="es-PA" sz="2400" dirty="0"/>
              <a:t> comienza un buen flujo de Robustas, con precios competitivos,</a:t>
            </a:r>
          </a:p>
          <a:p>
            <a:pPr marL="342900" indent="-342900" algn="just">
              <a:buFont typeface="Arial" panose="020B0604020202020204" pitchFamily="34" charset="0"/>
              <a:buChar char="•"/>
            </a:pPr>
            <a:endParaRPr lang="es-PA" dirty="0"/>
          </a:p>
          <a:p>
            <a:pPr marL="342900" indent="-342900" algn="just">
              <a:buFont typeface="Arial" panose="020B0604020202020204" pitchFamily="34" charset="0"/>
              <a:buChar char="•"/>
            </a:pPr>
            <a:r>
              <a:rPr lang="es-PA" sz="2400" b="1" dirty="0"/>
              <a:t>en la India </a:t>
            </a:r>
            <a:r>
              <a:rPr lang="es-PA" sz="2400" dirty="0"/>
              <a:t>los precios están competitivos, y las áreas productoras están recibiendo buenas precipitaciones</a:t>
            </a:r>
          </a:p>
          <a:p>
            <a:pPr marL="342900" indent="-342900" algn="just">
              <a:buFont typeface="Arial" panose="020B0604020202020204" pitchFamily="34" charset="0"/>
              <a:buChar char="•"/>
            </a:pPr>
            <a:endParaRPr lang="es-PA" dirty="0"/>
          </a:p>
          <a:p>
            <a:pPr marL="342900" indent="-342900" algn="just">
              <a:buFont typeface="Arial" panose="020B0604020202020204" pitchFamily="34" charset="0"/>
              <a:buChar char="•"/>
            </a:pPr>
            <a:r>
              <a:rPr lang="es-PA" sz="2400" b="1" dirty="0"/>
              <a:t>En Indonesia</a:t>
            </a:r>
            <a:r>
              <a:rPr lang="es-PA" sz="2400" dirty="0"/>
              <a:t>, La gran industria comienza a mirar hacia Indonesia como alternativa a los problemas de Vietnam.</a:t>
            </a:r>
          </a:p>
        </p:txBody>
      </p:sp>
      <p:sp>
        <p:nvSpPr>
          <p:cNvPr id="3" name="6 CuadroTexto"/>
          <p:cNvSpPr txBox="1"/>
          <p:nvPr/>
        </p:nvSpPr>
        <p:spPr>
          <a:xfrm>
            <a:off x="990600" y="214290"/>
            <a:ext cx="7239000"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 COMENTARIOS DEL MERCADO A LA FECHA</a:t>
            </a:r>
          </a:p>
        </p:txBody>
      </p:sp>
      <p:sp>
        <p:nvSpPr>
          <p:cNvPr id="4" name="Rectángulo 3"/>
          <p:cNvSpPr/>
          <p:nvPr/>
        </p:nvSpPr>
        <p:spPr>
          <a:xfrm>
            <a:off x="323528" y="6381328"/>
            <a:ext cx="4801314" cy="369332"/>
          </a:xfrm>
          <a:prstGeom prst="rect">
            <a:avLst/>
          </a:prstGeom>
        </p:spPr>
        <p:txBody>
          <a:bodyPr wrap="none">
            <a:spAutoFit/>
          </a:bodyPr>
          <a:lstStyle/>
          <a:p>
            <a:r>
              <a:rPr lang="es-PA" b="1" dirty="0">
                <a:solidFill>
                  <a:srgbClr val="00B050"/>
                </a:solidFill>
              </a:rPr>
              <a:t>Forexpro.com  Análisis de Futuros café C EE.UU. </a:t>
            </a:r>
          </a:p>
        </p:txBody>
      </p:sp>
      <p:pic>
        <p:nvPicPr>
          <p:cNvPr id="6" name="Picture 2" descr="C:\Users\user\Desktop\Mis Documentos\CLIENTES VELKIS\#BONLAC\2016\EPA\Plantilla\epa_powerpoint2.jpg">
            <a:extLst>
              <a:ext uri="{FF2B5EF4-FFF2-40B4-BE49-F238E27FC236}">
                <a16:creationId xmlns:a16="http://schemas.microsoft.com/office/drawing/2014/main" id="{BAE3BA01-9961-451D-A25B-C24256640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4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BCF7120-003B-4FC7-83F6-34B4FF93A912}"/>
              </a:ext>
            </a:extLst>
          </p:cNvPr>
          <p:cNvSpPr txBox="1"/>
          <p:nvPr/>
        </p:nvSpPr>
        <p:spPr>
          <a:xfrm>
            <a:off x="3398033" y="3052703"/>
            <a:ext cx="5006652" cy="954107"/>
          </a:xfrm>
          <a:prstGeom prst="rect">
            <a:avLst/>
          </a:prstGeom>
          <a:noFill/>
        </p:spPr>
        <p:txBody>
          <a:bodyPr wrap="square" rtlCol="0">
            <a:spAutoFit/>
          </a:bodyPr>
          <a:lstStyle/>
          <a:p>
            <a:pPr lvl="1" algn="ctr"/>
            <a:r>
              <a:rPr lang="es-PA" sz="3200" dirty="0">
                <a:solidFill>
                  <a:schemeClr val="bg1"/>
                </a:solidFill>
              </a:rPr>
              <a:t>II-PRODUCCON NACIONAL</a:t>
            </a:r>
            <a:endParaRPr lang="es-PA" sz="2400" dirty="0">
              <a:solidFill>
                <a:schemeClr val="bg1"/>
              </a:solidFill>
            </a:endParaRPr>
          </a:p>
          <a:p>
            <a:pPr marL="285750" indent="-285750">
              <a:buFont typeface="Arial" panose="020B0604020202020204" pitchFamily="34" charset="0"/>
              <a:buChar char="•"/>
            </a:pPr>
            <a:endParaRPr lang="es-PA" sz="2400" dirty="0">
              <a:solidFill>
                <a:schemeClr val="bg1"/>
              </a:solidFill>
            </a:endParaRPr>
          </a:p>
        </p:txBody>
      </p:sp>
    </p:spTree>
    <p:extLst>
      <p:ext uri="{BB962C8B-B14F-4D97-AF65-F5344CB8AC3E}">
        <p14:creationId xmlns:p14="http://schemas.microsoft.com/office/powerpoint/2010/main" val="338295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539552" y="332355"/>
            <a:ext cx="7690048"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 CIFRAS OFICIALES DE LA PRODUCCION NACIONAL </a:t>
            </a:r>
          </a:p>
        </p:txBody>
      </p:sp>
      <p:sp>
        <p:nvSpPr>
          <p:cNvPr id="2" name="CuadroTexto 1"/>
          <p:cNvSpPr txBox="1"/>
          <p:nvPr/>
        </p:nvSpPr>
        <p:spPr>
          <a:xfrm>
            <a:off x="107504" y="6237312"/>
            <a:ext cx="6776032" cy="338554"/>
          </a:xfrm>
          <a:prstGeom prst="rect">
            <a:avLst/>
          </a:prstGeom>
          <a:noFill/>
        </p:spPr>
        <p:txBody>
          <a:bodyPr wrap="square" rtlCol="0">
            <a:spAutoFit/>
          </a:bodyPr>
          <a:lstStyle/>
          <a:p>
            <a:r>
              <a:rPr lang="es-PA" sz="1600" dirty="0">
                <a:solidFill>
                  <a:srgbClr val="00B050"/>
                </a:solidFill>
              </a:rPr>
              <a:t>Fuente: Pendiente del Departamento técnico del MIDA al 10 de junio del 2017.</a:t>
            </a:r>
          </a:p>
        </p:txBody>
      </p:sp>
      <p:sp>
        <p:nvSpPr>
          <p:cNvPr id="9" name="CuadroTexto 8"/>
          <p:cNvSpPr txBox="1"/>
          <p:nvPr/>
        </p:nvSpPr>
        <p:spPr>
          <a:xfrm>
            <a:off x="755576" y="4005064"/>
            <a:ext cx="7598835" cy="1323439"/>
          </a:xfrm>
          <a:prstGeom prst="rect">
            <a:avLst/>
          </a:prstGeom>
          <a:noFill/>
        </p:spPr>
        <p:txBody>
          <a:bodyPr wrap="square" rtlCol="0">
            <a:spAutoFit/>
          </a:bodyPr>
          <a:lstStyle/>
          <a:p>
            <a:pPr marL="285750" indent="-285750" algn="just">
              <a:buFont typeface="Arial" panose="020B0604020202020204" pitchFamily="34" charset="0"/>
              <a:buChar char="•"/>
            </a:pPr>
            <a:r>
              <a:rPr lang="es-PA" sz="2000" dirty="0"/>
              <a:t>Las cifras oficiales del Ministerio de Desarrollo Agropecuario muestran un incremento en la producción nacional de 1.6%.</a:t>
            </a:r>
          </a:p>
          <a:p>
            <a:pPr marL="742950" lvl="1" indent="-285750" algn="just">
              <a:buFont typeface="Arial" panose="020B0604020202020204" pitchFamily="34" charset="0"/>
              <a:buChar char="•"/>
            </a:pPr>
            <a:endParaRPr lang="es-PA" sz="2000" dirty="0"/>
          </a:p>
          <a:p>
            <a:pPr marL="285750" indent="-285750" algn="just">
              <a:buFont typeface="Arial" panose="020B0604020202020204" pitchFamily="34" charset="0"/>
              <a:buChar char="•"/>
            </a:pPr>
            <a:endParaRPr lang="es-PA" sz="2000" dirty="0"/>
          </a:p>
        </p:txBody>
      </p:sp>
      <p:graphicFrame>
        <p:nvGraphicFramePr>
          <p:cNvPr id="6" name="Objeto 5">
            <a:extLst>
              <a:ext uri="{FF2B5EF4-FFF2-40B4-BE49-F238E27FC236}">
                <a16:creationId xmlns:a16="http://schemas.microsoft.com/office/drawing/2014/main" id="{546DDD7D-BA4C-4125-8E7D-CD412B8A41B6}"/>
              </a:ext>
            </a:extLst>
          </p:cNvPr>
          <p:cNvGraphicFramePr>
            <a:graphicFrameLocks noChangeAspect="1"/>
          </p:cNvGraphicFramePr>
          <p:nvPr>
            <p:extLst>
              <p:ext uri="{D42A27DB-BD31-4B8C-83A1-F6EECF244321}">
                <p14:modId xmlns:p14="http://schemas.microsoft.com/office/powerpoint/2010/main" val="673767443"/>
              </p:ext>
            </p:extLst>
          </p:nvPr>
        </p:nvGraphicFramePr>
        <p:xfrm>
          <a:off x="692214" y="908720"/>
          <a:ext cx="7725557" cy="2777779"/>
        </p:xfrm>
        <a:graphic>
          <a:graphicData uri="http://schemas.openxmlformats.org/presentationml/2006/ole">
            <mc:AlternateContent xmlns:mc="http://schemas.openxmlformats.org/markup-compatibility/2006">
              <mc:Choice xmlns:v="urn:schemas-microsoft-com:vml" Requires="v">
                <p:oleObj spid="_x0000_s29470" name="Worksheet" r:id="rId4" imgW="5448271" imgH="1958422" progId="Excel.Sheet.12">
                  <p:link updateAutomatic="1"/>
                </p:oleObj>
              </mc:Choice>
              <mc:Fallback>
                <p:oleObj name="Worksheet" r:id="rId4" imgW="5448271" imgH="1958422" progId="Excel.Sheet.12">
                  <p:link updateAutomatic="1"/>
                  <p:pic>
                    <p:nvPicPr>
                      <p:cNvPr id="0" name=""/>
                      <p:cNvPicPr/>
                      <p:nvPr/>
                    </p:nvPicPr>
                    <p:blipFill>
                      <a:blip r:embed="rId5"/>
                      <a:stretch>
                        <a:fillRect/>
                      </a:stretch>
                    </p:blipFill>
                    <p:spPr>
                      <a:xfrm>
                        <a:off x="692214" y="908720"/>
                        <a:ext cx="7725557" cy="2777779"/>
                      </a:xfrm>
                      <a:prstGeom prst="rect">
                        <a:avLst/>
                      </a:prstGeom>
                    </p:spPr>
                  </p:pic>
                </p:oleObj>
              </mc:Fallback>
            </mc:AlternateContent>
          </a:graphicData>
        </a:graphic>
      </p:graphicFrame>
    </p:spTree>
    <p:extLst>
      <p:ext uri="{BB962C8B-B14F-4D97-AF65-F5344CB8AC3E}">
        <p14:creationId xmlns:p14="http://schemas.microsoft.com/office/powerpoint/2010/main" val="25872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14388" y="3416062"/>
            <a:ext cx="7334250" cy="2308324"/>
          </a:xfrm>
          <a:prstGeom prst="rect">
            <a:avLst/>
          </a:prstGeom>
          <a:noFill/>
        </p:spPr>
        <p:txBody>
          <a:bodyPr wrap="square" rtlCol="0">
            <a:spAutoFit/>
          </a:bodyPr>
          <a:lstStyle/>
          <a:p>
            <a:pPr marL="342900" indent="-342900" algn="just">
              <a:buFont typeface="Arial" panose="020B0604020202020204" pitchFamily="34" charset="0"/>
              <a:buChar char="•"/>
            </a:pPr>
            <a:r>
              <a:rPr lang="es-PA" dirty="0">
                <a:latin typeface="+mj-lt"/>
              </a:rPr>
              <a:t>En superficie cosechada  disminuyo un 10%.</a:t>
            </a:r>
          </a:p>
          <a:p>
            <a:pPr marL="342900" indent="-342900" algn="just">
              <a:buFont typeface="Arial" panose="020B0604020202020204" pitchFamily="34" charset="0"/>
              <a:buChar char="•"/>
            </a:pPr>
            <a:endParaRPr lang="es-PA" sz="1200" dirty="0">
              <a:latin typeface="+mj-lt"/>
            </a:endParaRPr>
          </a:p>
          <a:p>
            <a:pPr marL="342900" indent="-342900" algn="just">
              <a:buFont typeface="Arial" panose="020B0604020202020204" pitchFamily="34" charset="0"/>
              <a:buChar char="•"/>
            </a:pPr>
            <a:r>
              <a:rPr lang="es-PA" dirty="0">
                <a:latin typeface="+mj-lt"/>
              </a:rPr>
              <a:t>La producción de café Arábico bajo un 17%, este fue el año bajo en el ciclo bianual y eventos climatológicos también hicieron mucho daño esta cosecha</a:t>
            </a:r>
          </a:p>
          <a:p>
            <a:pPr marL="342900" indent="-342900" algn="just">
              <a:buFont typeface="Arial" panose="020B0604020202020204" pitchFamily="34" charset="0"/>
              <a:buChar char="•"/>
            </a:pPr>
            <a:endParaRPr lang="es-PA" sz="1200" dirty="0">
              <a:latin typeface="+mj-lt"/>
            </a:endParaRPr>
          </a:p>
          <a:p>
            <a:pPr marL="342900" indent="-342900" algn="just">
              <a:buFont typeface="Arial" panose="020B0604020202020204" pitchFamily="34" charset="0"/>
              <a:buChar char="•"/>
            </a:pPr>
            <a:r>
              <a:rPr lang="es-PA" dirty="0">
                <a:latin typeface="+mj-lt"/>
              </a:rPr>
              <a:t>El rendimiento siguió bajando en las fincas de Café Arábica de 16.4 a 15.5 qq por ha.</a:t>
            </a:r>
          </a:p>
          <a:p>
            <a:pPr marL="342900" indent="-342900" algn="just">
              <a:buFont typeface="Arial" panose="020B0604020202020204" pitchFamily="34" charset="0"/>
              <a:buChar char="•"/>
            </a:pPr>
            <a:endParaRPr lang="es-PA" sz="1200" dirty="0">
              <a:latin typeface="+mj-lt"/>
            </a:endParaRPr>
          </a:p>
        </p:txBody>
      </p:sp>
      <p:sp>
        <p:nvSpPr>
          <p:cNvPr id="7" name="6 CuadroTexto"/>
          <p:cNvSpPr txBox="1"/>
          <p:nvPr/>
        </p:nvSpPr>
        <p:spPr>
          <a:xfrm>
            <a:off x="107504" y="214922"/>
            <a:ext cx="8748464" cy="523220"/>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CIFRAS OFICIALES DE LA PRODUCCION DE CAFÉ ARABICA</a:t>
            </a:r>
          </a:p>
        </p:txBody>
      </p:sp>
      <p:sp>
        <p:nvSpPr>
          <p:cNvPr id="8" name="CuadroTexto 7"/>
          <p:cNvSpPr txBox="1"/>
          <p:nvPr/>
        </p:nvSpPr>
        <p:spPr>
          <a:xfrm>
            <a:off x="11792" y="6519446"/>
            <a:ext cx="6776032" cy="338554"/>
          </a:xfrm>
          <a:prstGeom prst="rect">
            <a:avLst/>
          </a:prstGeom>
          <a:noFill/>
        </p:spPr>
        <p:txBody>
          <a:bodyPr wrap="square" rtlCol="0">
            <a:spAutoFit/>
          </a:bodyPr>
          <a:lstStyle/>
          <a:p>
            <a:r>
              <a:rPr lang="es-PA" sz="1600" dirty="0">
                <a:solidFill>
                  <a:srgbClr val="00B050"/>
                </a:solidFill>
              </a:rPr>
              <a:t>Fuente: Departamento técnico del MIDA al 27 de mayo del 2017.</a:t>
            </a:r>
          </a:p>
        </p:txBody>
      </p:sp>
      <p:graphicFrame>
        <p:nvGraphicFramePr>
          <p:cNvPr id="4" name="Objeto 3">
            <a:extLst>
              <a:ext uri="{FF2B5EF4-FFF2-40B4-BE49-F238E27FC236}">
                <a16:creationId xmlns:a16="http://schemas.microsoft.com/office/drawing/2014/main" id="{F5158A63-555A-41D6-B275-26454050DC80}"/>
              </a:ext>
            </a:extLst>
          </p:cNvPr>
          <p:cNvGraphicFramePr>
            <a:graphicFrameLocks noChangeAspect="1"/>
          </p:cNvGraphicFramePr>
          <p:nvPr>
            <p:extLst>
              <p:ext uri="{D42A27DB-BD31-4B8C-83A1-F6EECF244321}">
                <p14:modId xmlns:p14="http://schemas.microsoft.com/office/powerpoint/2010/main" val="2571758176"/>
              </p:ext>
            </p:extLst>
          </p:nvPr>
        </p:nvGraphicFramePr>
        <p:xfrm>
          <a:off x="862166" y="836231"/>
          <a:ext cx="7238694" cy="2459300"/>
        </p:xfrm>
        <a:graphic>
          <a:graphicData uri="http://schemas.openxmlformats.org/presentationml/2006/ole">
            <mc:AlternateContent xmlns:mc="http://schemas.openxmlformats.org/markup-compatibility/2006">
              <mc:Choice xmlns:v="urn:schemas-microsoft-com:vml" Requires="v">
                <p:oleObj spid="_x0000_s10843" name="Worksheet" r:id="rId4" imgW="5448271" imgH="1851744" progId="Excel.Sheet.12">
                  <p:link updateAutomatic="1"/>
                </p:oleObj>
              </mc:Choice>
              <mc:Fallback>
                <p:oleObj name="Worksheet" r:id="rId4" imgW="5448271" imgH="1851744" progId="Excel.Sheet.12">
                  <p:link updateAutomatic="1"/>
                  <p:pic>
                    <p:nvPicPr>
                      <p:cNvPr id="0" name=""/>
                      <p:cNvPicPr/>
                      <p:nvPr/>
                    </p:nvPicPr>
                    <p:blipFill>
                      <a:blip r:embed="rId5"/>
                      <a:stretch>
                        <a:fillRect/>
                      </a:stretch>
                    </p:blipFill>
                    <p:spPr>
                      <a:xfrm>
                        <a:off x="862166" y="836231"/>
                        <a:ext cx="7238694" cy="2459300"/>
                      </a:xfrm>
                      <a:prstGeom prst="rect">
                        <a:avLst/>
                      </a:prstGeom>
                    </p:spPr>
                  </p:pic>
                </p:oleObj>
              </mc:Fallback>
            </mc:AlternateContent>
          </a:graphicData>
        </a:graphic>
      </p:graphicFrame>
    </p:spTree>
    <p:extLst>
      <p:ext uri="{BB962C8B-B14F-4D97-AF65-F5344CB8AC3E}">
        <p14:creationId xmlns:p14="http://schemas.microsoft.com/office/powerpoint/2010/main" val="382500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33131" y="4110307"/>
            <a:ext cx="7106473" cy="2031325"/>
          </a:xfrm>
          <a:prstGeom prst="rect">
            <a:avLst/>
          </a:prstGeom>
          <a:noFill/>
        </p:spPr>
        <p:txBody>
          <a:bodyPr wrap="square" rtlCol="0">
            <a:spAutoFit/>
          </a:bodyPr>
          <a:lstStyle/>
          <a:p>
            <a:pPr marL="342900" indent="-342900" algn="just">
              <a:buFont typeface="Arial" panose="020B0604020202020204" pitchFamily="34" charset="0"/>
              <a:buChar char="•"/>
            </a:pPr>
            <a:r>
              <a:rPr lang="es-PA" dirty="0">
                <a:latin typeface="+mj-lt"/>
              </a:rPr>
              <a:t>En superficie cosechada  cayo drásticamente, (consideramos hay un error).</a:t>
            </a:r>
          </a:p>
          <a:p>
            <a:pPr marL="342900" indent="-342900" algn="just">
              <a:buFont typeface="Arial" panose="020B0604020202020204" pitchFamily="34" charset="0"/>
              <a:buChar char="•"/>
            </a:pPr>
            <a:endParaRPr lang="es-PA" sz="1200" dirty="0">
              <a:latin typeface="+mj-lt"/>
            </a:endParaRPr>
          </a:p>
          <a:p>
            <a:pPr marL="342900" indent="-342900" algn="just">
              <a:buFont typeface="Arial" panose="020B0604020202020204" pitchFamily="34" charset="0"/>
              <a:buChar char="•"/>
            </a:pPr>
            <a:r>
              <a:rPr lang="es-PA" dirty="0">
                <a:latin typeface="+mj-lt"/>
              </a:rPr>
              <a:t>La producción de café Natural bajo un 31%, </a:t>
            </a:r>
          </a:p>
          <a:p>
            <a:pPr marL="342900" indent="-342900" algn="just">
              <a:buFont typeface="Arial" panose="020B0604020202020204" pitchFamily="34" charset="0"/>
              <a:buChar char="•"/>
            </a:pPr>
            <a:endParaRPr lang="es-PA" sz="1200" dirty="0">
              <a:latin typeface="+mj-lt"/>
            </a:endParaRPr>
          </a:p>
          <a:p>
            <a:pPr marL="342900" indent="-342900" algn="just">
              <a:buFont typeface="Arial" panose="020B0604020202020204" pitchFamily="34" charset="0"/>
              <a:buChar char="•"/>
            </a:pPr>
            <a:r>
              <a:rPr lang="es-PA" dirty="0">
                <a:latin typeface="+mj-lt"/>
              </a:rPr>
              <a:t>El rendimiento subió de 4 a 6 qq por ha. (por error de </a:t>
            </a:r>
            <a:r>
              <a:rPr lang="es-PA" dirty="0" err="1">
                <a:latin typeface="+mj-lt"/>
              </a:rPr>
              <a:t>Sup</a:t>
            </a:r>
            <a:r>
              <a:rPr lang="es-PA" dirty="0">
                <a:latin typeface="+mj-lt"/>
              </a:rPr>
              <a:t>. Cosechada).</a:t>
            </a:r>
          </a:p>
          <a:p>
            <a:pPr marL="342900" indent="-342900" algn="just">
              <a:buFont typeface="Arial" panose="020B0604020202020204" pitchFamily="34" charset="0"/>
              <a:buChar char="•"/>
            </a:pPr>
            <a:endParaRPr lang="es-PA" sz="1200" dirty="0">
              <a:latin typeface="+mj-lt"/>
            </a:endParaRPr>
          </a:p>
        </p:txBody>
      </p:sp>
      <p:sp>
        <p:nvSpPr>
          <p:cNvPr id="7" name="6 CuadroTexto"/>
          <p:cNvSpPr txBox="1"/>
          <p:nvPr/>
        </p:nvSpPr>
        <p:spPr>
          <a:xfrm>
            <a:off x="107504" y="214922"/>
            <a:ext cx="8748464" cy="954107"/>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CIFRAS OFICIALES DE LA PRODUCCION DE CAFÉ NATURAL</a:t>
            </a:r>
          </a:p>
        </p:txBody>
      </p:sp>
      <p:sp>
        <p:nvSpPr>
          <p:cNvPr id="8" name="CuadroTexto 7"/>
          <p:cNvSpPr txBox="1"/>
          <p:nvPr/>
        </p:nvSpPr>
        <p:spPr>
          <a:xfrm>
            <a:off x="11792" y="6519446"/>
            <a:ext cx="6776032" cy="338554"/>
          </a:xfrm>
          <a:prstGeom prst="rect">
            <a:avLst/>
          </a:prstGeom>
          <a:noFill/>
        </p:spPr>
        <p:txBody>
          <a:bodyPr wrap="square" rtlCol="0">
            <a:spAutoFit/>
          </a:bodyPr>
          <a:lstStyle/>
          <a:p>
            <a:r>
              <a:rPr lang="es-PA" sz="1600" dirty="0">
                <a:solidFill>
                  <a:srgbClr val="00B050"/>
                </a:solidFill>
              </a:rPr>
              <a:t>Fuente: Departamento técnico del MIDA al 27 de mayo del 2017.</a:t>
            </a:r>
          </a:p>
        </p:txBody>
      </p:sp>
      <p:graphicFrame>
        <p:nvGraphicFramePr>
          <p:cNvPr id="3" name="Objeto 2">
            <a:extLst>
              <a:ext uri="{FF2B5EF4-FFF2-40B4-BE49-F238E27FC236}">
                <a16:creationId xmlns:a16="http://schemas.microsoft.com/office/drawing/2014/main" id="{C8F0EC7B-5A2E-45CC-9830-02EDDC89491B}"/>
              </a:ext>
            </a:extLst>
          </p:cNvPr>
          <p:cNvGraphicFramePr>
            <a:graphicFrameLocks noChangeAspect="1"/>
          </p:cNvGraphicFramePr>
          <p:nvPr>
            <p:extLst>
              <p:ext uri="{D42A27DB-BD31-4B8C-83A1-F6EECF244321}">
                <p14:modId xmlns:p14="http://schemas.microsoft.com/office/powerpoint/2010/main" val="3469912735"/>
              </p:ext>
            </p:extLst>
          </p:nvPr>
        </p:nvGraphicFramePr>
        <p:xfrm>
          <a:off x="833131" y="1280772"/>
          <a:ext cx="7106473" cy="2563465"/>
        </p:xfrm>
        <a:graphic>
          <a:graphicData uri="http://schemas.openxmlformats.org/presentationml/2006/ole">
            <mc:AlternateContent xmlns:mc="http://schemas.openxmlformats.org/markup-compatibility/2006">
              <mc:Choice xmlns:v="urn:schemas-microsoft-com:vml" Requires="v">
                <p:oleObj spid="_x0000_s89118" name="Worksheet" r:id="rId4" imgW="5448271" imgH="1965980" progId="Excel.Sheet.12">
                  <p:link updateAutomatic="1"/>
                </p:oleObj>
              </mc:Choice>
              <mc:Fallback>
                <p:oleObj name="Worksheet" r:id="rId4" imgW="5448271" imgH="1965980" progId="Excel.Sheet.12">
                  <p:link updateAutomatic="1"/>
                  <p:pic>
                    <p:nvPicPr>
                      <p:cNvPr id="0" name=""/>
                      <p:cNvPicPr/>
                      <p:nvPr/>
                    </p:nvPicPr>
                    <p:blipFill>
                      <a:blip r:embed="rId5"/>
                      <a:stretch>
                        <a:fillRect/>
                      </a:stretch>
                    </p:blipFill>
                    <p:spPr>
                      <a:xfrm>
                        <a:off x="833131" y="1280772"/>
                        <a:ext cx="7106473" cy="2563465"/>
                      </a:xfrm>
                      <a:prstGeom prst="rect">
                        <a:avLst/>
                      </a:prstGeom>
                    </p:spPr>
                  </p:pic>
                </p:oleObj>
              </mc:Fallback>
            </mc:AlternateContent>
          </a:graphicData>
        </a:graphic>
      </p:graphicFrame>
    </p:spTree>
    <p:extLst>
      <p:ext uri="{BB962C8B-B14F-4D97-AF65-F5344CB8AC3E}">
        <p14:creationId xmlns:p14="http://schemas.microsoft.com/office/powerpoint/2010/main" val="209979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11560" y="4416726"/>
            <a:ext cx="7704855" cy="1477328"/>
          </a:xfrm>
          <a:prstGeom prst="rect">
            <a:avLst/>
          </a:prstGeom>
          <a:noFill/>
        </p:spPr>
        <p:txBody>
          <a:bodyPr wrap="square" rtlCol="0">
            <a:spAutoFit/>
          </a:bodyPr>
          <a:lstStyle/>
          <a:p>
            <a:pPr marL="342900" indent="-342900" algn="just">
              <a:buFont typeface="Arial" panose="020B0604020202020204" pitchFamily="34" charset="0"/>
              <a:buChar char="•"/>
            </a:pPr>
            <a:r>
              <a:rPr lang="es-PA" dirty="0">
                <a:latin typeface="+mj-lt"/>
              </a:rPr>
              <a:t>En superficie cosechada  muestra decrecimiento, (consideramos es un error).</a:t>
            </a:r>
          </a:p>
          <a:p>
            <a:pPr marL="342900" indent="-342900" algn="just">
              <a:buFont typeface="Arial" panose="020B0604020202020204" pitchFamily="34" charset="0"/>
              <a:buChar char="•"/>
            </a:pPr>
            <a:endParaRPr lang="es-PA" sz="1200" dirty="0">
              <a:latin typeface="+mj-lt"/>
            </a:endParaRPr>
          </a:p>
          <a:p>
            <a:pPr marL="342900" indent="-342900" algn="just">
              <a:buFont typeface="Arial" panose="020B0604020202020204" pitchFamily="34" charset="0"/>
              <a:buChar char="•"/>
            </a:pPr>
            <a:r>
              <a:rPr lang="es-PA" dirty="0">
                <a:latin typeface="+mj-lt"/>
              </a:rPr>
              <a:t>La producción de café Robusta subió 36%, si bien consideramos que creció la producción, el volumen total nos parece algo alto.</a:t>
            </a:r>
          </a:p>
          <a:p>
            <a:pPr marL="342900" indent="-342900" algn="just">
              <a:buFont typeface="Arial" panose="020B0604020202020204" pitchFamily="34" charset="0"/>
              <a:buChar char="•"/>
            </a:pPr>
            <a:endParaRPr lang="es-PA" sz="1200" dirty="0">
              <a:latin typeface="+mj-lt"/>
            </a:endParaRPr>
          </a:p>
          <a:p>
            <a:pPr algn="just"/>
            <a:endParaRPr lang="es-PA" sz="1200" dirty="0">
              <a:latin typeface="+mj-lt"/>
            </a:endParaRPr>
          </a:p>
        </p:txBody>
      </p:sp>
      <p:sp>
        <p:nvSpPr>
          <p:cNvPr id="7" name="6 CuadroTexto"/>
          <p:cNvSpPr txBox="1"/>
          <p:nvPr/>
        </p:nvSpPr>
        <p:spPr>
          <a:xfrm>
            <a:off x="107504" y="214922"/>
            <a:ext cx="8748464" cy="954107"/>
          </a:xfrm>
          <a:prstGeom prst="rect">
            <a:avLst/>
          </a:prstGeom>
          <a:noFill/>
        </p:spPr>
        <p:txBody>
          <a:bodyPr wrap="square" rtlCol="0">
            <a:spAutoFit/>
          </a:bodyPr>
          <a:lstStyle/>
          <a:p>
            <a:pPr algn="ctr"/>
            <a:r>
              <a:rPr lang="es-PA" sz="2800" b="1" dirty="0">
                <a:solidFill>
                  <a:srgbClr val="00B0F0"/>
                </a:solidFill>
                <a:latin typeface="Arial Narrow" pitchFamily="34" charset="0"/>
                <a:ea typeface="Tahoma" pitchFamily="34" charset="0"/>
                <a:cs typeface="Arial" pitchFamily="34" charset="0"/>
              </a:rPr>
              <a:t>CIFRAS OFICIALES DE LA PRODUCCION DE CAFÉ ROBUSTA</a:t>
            </a:r>
          </a:p>
        </p:txBody>
      </p:sp>
      <p:sp>
        <p:nvSpPr>
          <p:cNvPr id="8" name="CuadroTexto 7"/>
          <p:cNvSpPr txBox="1"/>
          <p:nvPr/>
        </p:nvSpPr>
        <p:spPr>
          <a:xfrm>
            <a:off x="11792" y="6519446"/>
            <a:ext cx="6776032" cy="338554"/>
          </a:xfrm>
          <a:prstGeom prst="rect">
            <a:avLst/>
          </a:prstGeom>
          <a:noFill/>
        </p:spPr>
        <p:txBody>
          <a:bodyPr wrap="square" rtlCol="0">
            <a:spAutoFit/>
          </a:bodyPr>
          <a:lstStyle/>
          <a:p>
            <a:r>
              <a:rPr lang="es-PA" sz="1600" dirty="0">
                <a:solidFill>
                  <a:srgbClr val="00B050"/>
                </a:solidFill>
              </a:rPr>
              <a:t>Fuente: Departamento técnico del MIDA al 27 de mayo del 2017.</a:t>
            </a:r>
          </a:p>
        </p:txBody>
      </p:sp>
      <p:graphicFrame>
        <p:nvGraphicFramePr>
          <p:cNvPr id="3" name="Objeto 2">
            <a:extLst>
              <a:ext uri="{FF2B5EF4-FFF2-40B4-BE49-F238E27FC236}">
                <a16:creationId xmlns:a16="http://schemas.microsoft.com/office/drawing/2014/main" id="{DBCA9D10-A2B5-4C00-A087-5BFF0C815FF4}"/>
              </a:ext>
            </a:extLst>
          </p:cNvPr>
          <p:cNvGraphicFramePr>
            <a:graphicFrameLocks noChangeAspect="1"/>
          </p:cNvGraphicFramePr>
          <p:nvPr>
            <p:extLst>
              <p:ext uri="{D42A27DB-BD31-4B8C-83A1-F6EECF244321}">
                <p14:modId xmlns:p14="http://schemas.microsoft.com/office/powerpoint/2010/main" val="3869910244"/>
              </p:ext>
            </p:extLst>
          </p:nvPr>
        </p:nvGraphicFramePr>
        <p:xfrm>
          <a:off x="668338" y="1250950"/>
          <a:ext cx="7583487" cy="2852738"/>
        </p:xfrm>
        <a:graphic>
          <a:graphicData uri="http://schemas.openxmlformats.org/presentationml/2006/ole">
            <mc:AlternateContent xmlns:mc="http://schemas.openxmlformats.org/markup-compatibility/2006">
              <mc:Choice xmlns:v="urn:schemas-microsoft-com:vml" Requires="v">
                <p:oleObj spid="_x0000_s90141" name="Worksheet" r:id="rId4" imgW="5448271" imgH="2049768" progId="Excel.Sheet.12">
                  <p:link updateAutomatic="1"/>
                </p:oleObj>
              </mc:Choice>
              <mc:Fallback>
                <p:oleObj name="Worksheet" r:id="rId4" imgW="5448271" imgH="2049768" progId="Excel.Sheet.12">
                  <p:link updateAutomatic="1"/>
                  <p:pic>
                    <p:nvPicPr>
                      <p:cNvPr id="0" name=""/>
                      <p:cNvPicPr/>
                      <p:nvPr/>
                    </p:nvPicPr>
                    <p:blipFill>
                      <a:blip r:embed="rId5"/>
                      <a:stretch>
                        <a:fillRect/>
                      </a:stretch>
                    </p:blipFill>
                    <p:spPr>
                      <a:xfrm>
                        <a:off x="668338" y="1250950"/>
                        <a:ext cx="7583487" cy="2852738"/>
                      </a:xfrm>
                      <a:prstGeom prst="rect">
                        <a:avLst/>
                      </a:prstGeom>
                    </p:spPr>
                  </p:pic>
                </p:oleObj>
              </mc:Fallback>
            </mc:AlternateContent>
          </a:graphicData>
        </a:graphic>
      </p:graphicFrame>
    </p:spTree>
    <p:extLst>
      <p:ext uri="{BB962C8B-B14F-4D97-AF65-F5344CB8AC3E}">
        <p14:creationId xmlns:p14="http://schemas.microsoft.com/office/powerpoint/2010/main" val="37824093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cio para 2015-16" id="{F212DD8B-70A7-4F13-8448-E89A6277C167}" vid="{9B25424D-3245-4804-BADF-8BA2C5C52A3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Precio para 2015-16</Template>
  <TotalTime>40374</TotalTime>
  <Words>2390</Words>
  <Application>Microsoft Office PowerPoint</Application>
  <PresentationFormat>Presentación en pantalla (4:3)</PresentationFormat>
  <Paragraphs>302</Paragraphs>
  <Slides>41</Slides>
  <Notes>7</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Vínculos</vt:lpstr>
      </vt:variant>
      <vt:variant>
        <vt:i4>6</vt:i4>
      </vt:variant>
      <vt:variant>
        <vt:lpstr>Títulos de diapositiva</vt:lpstr>
      </vt:variant>
      <vt:variant>
        <vt:i4>41</vt:i4>
      </vt:variant>
    </vt:vector>
  </HeadingPairs>
  <TitlesOfParts>
    <vt:vector size="53" baseType="lpstr">
      <vt:lpstr>Arial</vt:lpstr>
      <vt:lpstr>Arial Narrow</vt:lpstr>
      <vt:lpstr>Calibri</vt:lpstr>
      <vt:lpstr>Tahoma</vt:lpstr>
      <vt:lpstr>Wingdings</vt:lpstr>
      <vt:lpstr>Tema de Office</vt:lpstr>
      <vt:lpstr>file:///C:\Users\rtovar\Documents\Cafe%20Duran\MIDA\Cafe%20Renacimiento%202014-15.xlsx!MIDA!F3C1:F15C15</vt:lpstr>
      <vt:lpstr>file:///C:\Users\rtovar\Documents\Cafe%20Duran\MIDA\Cafe%20Renacimiento%202014-15.xlsx!MIDA!F19C1:F31C15</vt:lpstr>
      <vt:lpstr>file:///C:\Users\rtovar\Documents\Cafe%20Duran\MIDA\Cafe%20Renacimiento%202014-15.xlsx!MIDA!F84C1:F110C15</vt:lpstr>
      <vt:lpstr>file:///C:\Users\rtovar\Documents\Cafe%20Duran\MIDA\Cafe%20Renacimiento%202014-15.xlsx!MIDA!F34C1:F80C15</vt:lpstr>
      <vt:lpstr>file:///C:\Users\rtovar\Documents\Cafe%20Duran\MIDA\Cafe%20Renacimiento%202014-15.xlsx!PRODUCTORES!F19C2:F26C11</vt:lpstr>
      <vt:lpstr>file:///C:\Users\rtovar\Documents\Cafe%20Duran\MIDA\Cafe%20Renacimiento%202014-15.xlsx!Certificados%20Agricolas!F4C2:F11C8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CACAO EN PANAMA</vt:lpstr>
      <vt:lpstr>Presentación de PowerPoint</vt:lpstr>
      <vt:lpstr>EL CACAO EN PANAMA</vt:lpstr>
      <vt:lpstr>COMERCIALIZACION DEL CACAO EN PANAMA</vt:lpstr>
      <vt:lpstr>COMERCIALIZACION DEL CACAO EN PANAMA</vt:lpstr>
      <vt:lpstr>PROBLEMAS QUE ENFRENTA EL CACAO EN PANAMA</vt:lpstr>
      <vt:lpstr>PROBLEMAS QUE ENFRENTA EL CACAO EN PANAMA</vt:lpstr>
      <vt:lpstr>PROBLEMAS QUE ENFRENTA EL CACAO EN PANAMA</vt:lpstr>
      <vt:lpstr>OPORTUNIDADES DEL CACAO EN PANAMA</vt:lpstr>
      <vt:lpstr>PROYECTO DE CACAO EN PANAMA</vt:lpstr>
      <vt:lpstr>OBJETIVO DEL PROYECTO</vt:lpstr>
      <vt:lpstr>PARTICIPANTES EN EL PROYECTO</vt:lpstr>
      <vt:lpstr>ALCANCE  DE LOS PARTICIPANTES</vt:lpstr>
      <vt:lpstr>LOS PARTICIPANTES</vt:lpstr>
      <vt:lpstr>ALCANCE  DE LOS PARTICIPANTES</vt:lpstr>
      <vt:lpstr>RECURSOS DE LOS PARTICIPANTES</vt:lpstr>
      <vt:lpstr>ALCANCE  DE LOS PARTICIPANTES</vt:lpstr>
      <vt:lpstr>RECURSOS DE LOS PARTICIPANTES</vt:lpstr>
      <vt:lpstr>BASES CONFECCION DEL PRESUPUESTO </vt:lpstr>
      <vt:lpstr>I ETAPA: DESARROLLO DE NUEVOS PRODUCTORES  </vt:lpstr>
      <vt:lpstr>II ETAPA: DESARROLLO DE PRODUCTORES ACTUALES  </vt:lpstr>
      <vt:lpstr>Presentación de PowerPoint</vt:lpstr>
      <vt:lpstr>IMPLEMENTACION DEL PROYECTO</vt:lpstr>
      <vt:lpstr>IMPLEMENTACION DEL PROYECTO</vt:lpstr>
      <vt:lpstr>IMPLEMENTACION DEL PROYECTO</vt:lpstr>
      <vt:lpstr>IMPLEMENTACION DEL PROYECTO</vt:lpstr>
      <vt:lpstr>GRACIAS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Tovar</dc:creator>
  <cp:lastModifiedBy>Ricardo Tovar</cp:lastModifiedBy>
  <cp:revision>811</cp:revision>
  <dcterms:created xsi:type="dcterms:W3CDTF">2015-06-28T19:50:44Z</dcterms:created>
  <dcterms:modified xsi:type="dcterms:W3CDTF">2017-06-30T16:55:20Z</dcterms:modified>
</cp:coreProperties>
</file>