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5" r:id="rId5"/>
    <p:sldId id="264" r:id="rId6"/>
    <p:sldId id="266" r:id="rId7"/>
    <p:sldId id="267" r:id="rId8"/>
    <p:sldId id="268" r:id="rId9"/>
    <p:sldId id="269" r:id="rId10"/>
    <p:sldId id="270" r:id="rId11"/>
    <p:sldId id="257" r:id="rId12"/>
    <p:sldId id="258" r:id="rId13"/>
    <p:sldId id="259" r:id="rId14"/>
    <p:sldId id="276" r:id="rId15"/>
    <p:sldId id="277" r:id="rId16"/>
    <p:sldId id="278" r:id="rId17"/>
    <p:sldId id="281" r:id="rId18"/>
    <p:sldId id="282" r:id="rId19"/>
    <p:sldId id="271" r:id="rId20"/>
    <p:sldId id="280" r:id="rId21"/>
    <p:sldId id="283" r:id="rId22"/>
    <p:sldId id="284" r:id="rId23"/>
    <p:sldId id="285" r:id="rId24"/>
    <p:sldId id="279" r:id="rId25"/>
    <p:sldId id="286" r:id="rId26"/>
    <p:sldId id="287" r:id="rId27"/>
  </p:sldIdLst>
  <p:sldSz cx="9144000" cy="6858000" type="screen4x3"/>
  <p:notesSz cx="6807200" cy="9939338"/>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ksanchez.AMPINTRANET\AppData\Local\Microsoft\Windows\Temporary%20Internet%20Files\Content.Outlook\CN2QKII1\LICENCIAS%20%25%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ksanchez.AMPINTRANET\AppData\Local\Microsoft\Windows\Temporary%20Internet%20Files\Content.Outlook\CN2QKII1\LICENCIAS%20%25%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PA"/>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200">
                <a:latin typeface="Arial" pitchFamily="34" charset="0"/>
                <a:cs typeface="Arial" pitchFamily="34" charset="0"/>
              </a:rPr>
              <a:t>GRAFICA 1: NÚMERO DE LICENCIAS POR CLÚSTER</a:t>
            </a:r>
            <a:r>
              <a:rPr lang="en-US" sz="1200" baseline="0">
                <a:latin typeface="Arial" pitchFamily="34" charset="0"/>
                <a:cs typeface="Arial" pitchFamily="34" charset="0"/>
              </a:rPr>
              <a:t> DE SERVICIOS MARÍTIMOS AUXILIARES</a:t>
            </a:r>
            <a:endParaRPr lang="en-US" sz="1200">
              <a:latin typeface="Arial" pitchFamily="34" charset="0"/>
              <a:cs typeface="Arial" pitchFamily="34" charset="0"/>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'[LICENCIAS % (2).xlsx]GRAFICAS'!$B$9</c:f>
              <c:strCache>
                <c:ptCount val="1"/>
                <c:pt idx="0">
                  <c:v>NÚMERO DE LICENCIAS</c:v>
                </c:pt>
              </c:strCache>
            </c:strRef>
          </c:tx>
          <c:spPr>
            <a:solidFill>
              <a:schemeClr val="accent3">
                <a:lumMod val="75000"/>
              </a:schemeClr>
            </a:solidFill>
          </c:spPr>
          <c:invertIfNegative val="0"/>
          <c:cat>
            <c:strRef>
              <c:f>'[LICENCIAS % (2).xlsx]GRAFICAS'!$A$10:$A$18</c:f>
              <c:strCache>
                <c:ptCount val="9"/>
                <c:pt idx="0">
                  <c:v>ABASTECIMIENTO</c:v>
                </c:pt>
                <c:pt idx="1">
                  <c:v>AGENCIAS NAVIERAS</c:v>
                </c:pt>
                <c:pt idx="2">
                  <c:v>INSPECCIONES DE NAVES E INSTALACIONES PORTUARIAS</c:v>
                </c:pt>
                <c:pt idx="3">
                  <c:v>CONSTRUCCIÓN, REPARACIÓN Y MANTENIMIENTO DE NAVES E INSTALACIONES PORTUARIAS</c:v>
                </c:pt>
                <c:pt idx="4">
                  <c:v>TRANSPORTE</c:v>
                </c:pt>
                <c:pt idx="5">
                  <c:v>MANEJO DE DESECHOS Y FUMIGACIÓN</c:v>
                </c:pt>
                <c:pt idx="6">
                  <c:v>MANIOBRAS MARITIMAS Y PORTUARIAS</c:v>
                </c:pt>
                <c:pt idx="7">
                  <c:v>MODUS</c:v>
                </c:pt>
                <c:pt idx="8">
                  <c:v>SEGURIDAD E HIGIENE</c:v>
                </c:pt>
              </c:strCache>
            </c:strRef>
          </c:cat>
          <c:val>
            <c:numRef>
              <c:f>'[LICENCIAS % (2).xlsx]GRAFICAS'!$B$10:$B$18</c:f>
              <c:numCache>
                <c:formatCode>General</c:formatCode>
                <c:ptCount val="9"/>
                <c:pt idx="0">
                  <c:v>193</c:v>
                </c:pt>
                <c:pt idx="1">
                  <c:v>160</c:v>
                </c:pt>
                <c:pt idx="2">
                  <c:v>52</c:v>
                </c:pt>
                <c:pt idx="3">
                  <c:v>52</c:v>
                </c:pt>
                <c:pt idx="4">
                  <c:v>37</c:v>
                </c:pt>
                <c:pt idx="5">
                  <c:v>28</c:v>
                </c:pt>
                <c:pt idx="6">
                  <c:v>26</c:v>
                </c:pt>
                <c:pt idx="7">
                  <c:v>0</c:v>
                </c:pt>
                <c:pt idx="8">
                  <c:v>0</c:v>
                </c:pt>
              </c:numCache>
            </c:numRef>
          </c:val>
        </c:ser>
        <c:dLbls>
          <c:showLegendKey val="0"/>
          <c:showVal val="0"/>
          <c:showCatName val="0"/>
          <c:showSerName val="0"/>
          <c:showPercent val="0"/>
          <c:showBubbleSize val="0"/>
        </c:dLbls>
        <c:gapWidth val="150"/>
        <c:shape val="box"/>
        <c:axId val="274862080"/>
        <c:axId val="248455168"/>
        <c:axId val="0"/>
      </c:bar3DChart>
      <c:catAx>
        <c:axId val="274862080"/>
        <c:scaling>
          <c:orientation val="minMax"/>
        </c:scaling>
        <c:delete val="0"/>
        <c:axPos val="b"/>
        <c:majorTickMark val="none"/>
        <c:minorTickMark val="none"/>
        <c:tickLblPos val="nextTo"/>
        <c:crossAx val="248455168"/>
        <c:crosses val="autoZero"/>
        <c:auto val="1"/>
        <c:lblAlgn val="ctr"/>
        <c:lblOffset val="100"/>
        <c:noMultiLvlLbl val="0"/>
      </c:catAx>
      <c:valAx>
        <c:axId val="248455168"/>
        <c:scaling>
          <c:orientation val="minMax"/>
        </c:scaling>
        <c:delete val="0"/>
        <c:axPos val="l"/>
        <c:title>
          <c:tx>
            <c:rich>
              <a:bodyPr/>
              <a:lstStyle/>
              <a:p>
                <a:pPr>
                  <a:defRPr/>
                </a:pPr>
                <a:r>
                  <a:rPr lang="es-PA"/>
                  <a:t>Licencias</a:t>
                </a:r>
              </a:p>
            </c:rich>
          </c:tx>
          <c:layout/>
          <c:overlay val="0"/>
        </c:title>
        <c:numFmt formatCode="General" sourceLinked="1"/>
        <c:majorTickMark val="none"/>
        <c:minorTickMark val="none"/>
        <c:tickLblPos val="nextTo"/>
        <c:crossAx val="274862080"/>
        <c:crosses val="autoZero"/>
        <c:crossBetween val="between"/>
      </c:valAx>
      <c:dTable>
        <c:showHorzBorder val="1"/>
        <c:showVertBorder val="1"/>
        <c:showOutline val="1"/>
        <c:showKeys val="1"/>
        <c:txPr>
          <a:bodyPr/>
          <a:lstStyle/>
          <a:p>
            <a:pPr rtl="0">
              <a:defRPr sz="800"/>
            </a:pPr>
            <a:endParaRPr lang="es-PA"/>
          </a:p>
        </c:txPr>
      </c:dTable>
    </c:plotArea>
    <c:plotVisOnly val="1"/>
    <c:dispBlanksAs val="gap"/>
    <c:showDLblsOverMax val="0"/>
  </c:chart>
  <c:spPr>
    <a:gradFill>
      <a:gsLst>
        <a:gs pos="0">
          <a:srgbClr val="5E9EFF"/>
        </a:gs>
        <a:gs pos="39999">
          <a:srgbClr val="85C2FF"/>
        </a:gs>
        <a:gs pos="70000">
          <a:srgbClr val="C4D6EB"/>
        </a:gs>
        <a:gs pos="100000">
          <a:srgbClr val="FFEBFA"/>
        </a:gs>
      </a:gsLst>
      <a:lin ang="5400000" scaled="0"/>
    </a:gra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PA"/>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200"/>
            </a:pPr>
            <a:r>
              <a:rPr lang="en-US" sz="1200"/>
              <a:t>GRAFICA 1: NÚMERO DE LICENCIAS POR CLÚSTER DE SERVICIOS MARÍTIMOS AUXILIARES</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3032792775903013"/>
          <c:y val="0.28529351532592157"/>
          <c:w val="0.51797035486171161"/>
          <c:h val="0.56585556515334845"/>
        </c:manualLayout>
      </c:layout>
      <c:pie3DChart>
        <c:varyColors val="1"/>
        <c:ser>
          <c:idx val="0"/>
          <c:order val="0"/>
          <c:tx>
            <c:strRef>
              <c:f>'[LICENCIAS % (2).xlsx]GRAFICAS (2)'!$B$9</c:f>
              <c:strCache>
                <c:ptCount val="1"/>
                <c:pt idx="0">
                  <c:v>NÚMERO DE LICENCIAS</c:v>
                </c:pt>
              </c:strCache>
            </c:strRef>
          </c:tx>
          <c:explosion val="49"/>
          <c:dPt>
            <c:idx val="0"/>
            <c:bubble3D val="0"/>
            <c:spPr>
              <a:solidFill>
                <a:srgbClr val="FFC000"/>
              </a:solidFill>
            </c:spPr>
          </c:dPt>
          <c:dPt>
            <c:idx val="1"/>
            <c:bubble3D val="0"/>
            <c:spPr>
              <a:solidFill>
                <a:srgbClr val="7030A0"/>
              </a:solidFill>
            </c:spPr>
          </c:dPt>
          <c:dPt>
            <c:idx val="3"/>
            <c:bubble3D val="0"/>
            <c:spPr>
              <a:solidFill>
                <a:srgbClr val="C00000"/>
              </a:solidFill>
            </c:spPr>
          </c:dPt>
          <c:dLbls>
            <c:showLegendKey val="0"/>
            <c:showVal val="0"/>
            <c:showCatName val="0"/>
            <c:showSerName val="0"/>
            <c:showPercent val="1"/>
            <c:showBubbleSize val="0"/>
            <c:showLeaderLines val="1"/>
          </c:dLbls>
          <c:cat>
            <c:strRef>
              <c:f>'[LICENCIAS % (2).xlsx]GRAFICAS (2)'!$A$10:$A$18</c:f>
              <c:strCache>
                <c:ptCount val="9"/>
                <c:pt idx="0">
                  <c:v>ABASTECIMIENTO</c:v>
                </c:pt>
                <c:pt idx="1">
                  <c:v>AGENCIAS NAVIERAS</c:v>
                </c:pt>
                <c:pt idx="2">
                  <c:v>INSPECCIONES DE NAVES E INSTALACIONES PORTUARIAS</c:v>
                </c:pt>
                <c:pt idx="3">
                  <c:v>CONSTRUCCIÓN, REPARACIÓN Y MANTENIMIENTO DE NAVES E INSTALACIONES PORTUARIAS</c:v>
                </c:pt>
                <c:pt idx="4">
                  <c:v>TRANSPORTE</c:v>
                </c:pt>
                <c:pt idx="5">
                  <c:v>MANEJO DE DESECHOS Y FUMIGACIÓN</c:v>
                </c:pt>
                <c:pt idx="6">
                  <c:v>MANIOBRAS MARITIMAS Y PORTUARIAS</c:v>
                </c:pt>
                <c:pt idx="7">
                  <c:v>MODUS</c:v>
                </c:pt>
                <c:pt idx="8">
                  <c:v>SEGURIDAD E HIGIENE</c:v>
                </c:pt>
              </c:strCache>
            </c:strRef>
          </c:cat>
          <c:val>
            <c:numRef>
              <c:f>'[LICENCIAS % (2).xlsx]GRAFICAS (2)'!$B$10:$B$18</c:f>
              <c:numCache>
                <c:formatCode>General</c:formatCode>
                <c:ptCount val="9"/>
                <c:pt idx="0">
                  <c:v>193</c:v>
                </c:pt>
                <c:pt idx="1">
                  <c:v>160</c:v>
                </c:pt>
                <c:pt idx="2">
                  <c:v>52</c:v>
                </c:pt>
                <c:pt idx="3">
                  <c:v>52</c:v>
                </c:pt>
                <c:pt idx="4">
                  <c:v>37</c:v>
                </c:pt>
                <c:pt idx="5">
                  <c:v>28</c:v>
                </c:pt>
                <c:pt idx="6">
                  <c:v>26</c:v>
                </c:pt>
                <c:pt idx="7">
                  <c:v>0</c:v>
                </c:pt>
                <c:pt idx="8">
                  <c:v>0</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71528776895159796"/>
          <c:y val="0.18266633342546021"/>
          <c:w val="0.26933407862089398"/>
          <c:h val="0.70160799104235361"/>
        </c:manualLayout>
      </c:layout>
      <c:overlay val="0"/>
      <c:txPr>
        <a:bodyPr/>
        <a:lstStyle/>
        <a:p>
          <a:pPr>
            <a:defRPr sz="700"/>
          </a:pPr>
          <a:endParaRPr lang="es-PA"/>
        </a:p>
      </c:txPr>
    </c:legend>
    <c:plotVisOnly val="1"/>
    <c:dispBlanksAs val="gap"/>
    <c:showDLblsOverMax val="0"/>
  </c:chart>
  <c:spPr>
    <a:gradFill>
      <a:gsLst>
        <a:gs pos="0">
          <a:srgbClr val="5E9EFF"/>
        </a:gs>
        <a:gs pos="39999">
          <a:srgbClr val="85C2FF"/>
        </a:gs>
        <a:gs pos="70000">
          <a:srgbClr val="C4D6EB"/>
        </a:gs>
        <a:gs pos="100000">
          <a:srgbClr val="FFEBFA"/>
        </a:gs>
      </a:gsLst>
      <a:lin ang="5400000" scaled="0"/>
    </a:gra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398860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126690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160946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184267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191466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382852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349121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329773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714810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88224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A43249-AE37-4962-9FF9-AF7D8F4BE5B2}" type="datetimeFigureOut">
              <a:rPr lang="es-PA" smtClean="0"/>
              <a:t>04/21/2016</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0B0C6813-E490-4A41-B4C7-7C7941D3B314}" type="slidenum">
              <a:rPr lang="es-PA" smtClean="0"/>
              <a:t>‹Nº›</a:t>
            </a:fld>
            <a:endParaRPr lang="es-PA"/>
          </a:p>
        </p:txBody>
      </p:sp>
    </p:spTree>
    <p:extLst>
      <p:ext uri="{BB962C8B-B14F-4D97-AF65-F5344CB8AC3E}">
        <p14:creationId xmlns:p14="http://schemas.microsoft.com/office/powerpoint/2010/main" val="403823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100000">
              <a:schemeClr val="tx2">
                <a:lumMod val="75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43249-AE37-4962-9FF9-AF7D8F4BE5B2}" type="datetimeFigureOut">
              <a:rPr lang="es-PA" smtClean="0"/>
              <a:t>04/21/2016</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C6813-E490-4A41-B4C7-7C7941D3B314}" type="slidenum">
              <a:rPr lang="es-PA" smtClean="0"/>
              <a:t>‹Nº›</a:t>
            </a:fld>
            <a:endParaRPr lang="es-PA"/>
          </a:p>
        </p:txBody>
      </p:sp>
    </p:spTree>
    <p:extLst>
      <p:ext uri="{BB962C8B-B14F-4D97-AF65-F5344CB8AC3E}">
        <p14:creationId xmlns:p14="http://schemas.microsoft.com/office/powerpoint/2010/main" val="332606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source=images&amp;cd=&amp;cad=rja&amp;uact=8&amp;ved=0ahUKEwimkLPqm6DMAhVL0h4KHRkyCfwQjRwIBw&amp;url=http%3A%2F%2Fwww.amp.gob.pa%2F&amp;bvm=bv.119745492,d.dmo&amp;psig=AFQjCNESri7xTzM54Betseg2W3AWDNiqqw&amp;ust=146134057288598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150912" y="3645024"/>
            <a:ext cx="6840760" cy="1077218"/>
          </a:xfrm>
          <a:prstGeom prst="rect">
            <a:avLst/>
          </a:prstGeom>
          <a:noFill/>
        </p:spPr>
        <p:txBody>
          <a:bodyPr wrap="square" lIns="91440" tIns="45720" rIns="91440" bIns="45720">
            <a:spAutoFit/>
          </a:bodyPr>
          <a:lstStyle/>
          <a:p>
            <a:pPr algn="ctr"/>
            <a:r>
              <a:rPr lang="es-ES" sz="3200" dirty="0" smtClean="0">
                <a:ln w="10160">
                  <a:solidFill>
                    <a:schemeClr val="accent1"/>
                  </a:solidFill>
                  <a:prstDash val="solid"/>
                </a:ln>
                <a:solidFill>
                  <a:srgbClr val="FFFFFF"/>
                </a:solidFill>
                <a:effectLst>
                  <a:outerShdw blurRad="38100" dist="38100" dir="2700000" algn="tl">
                    <a:srgbClr val="000000">
                      <a:alpha val="43137"/>
                    </a:srgbClr>
                  </a:outerShdw>
                </a:effectLst>
              </a:rPr>
              <a:t>Y después de la ampliación del Canal… ¿Qué? Oportunidades y Barreras.</a:t>
            </a:r>
          </a:p>
        </p:txBody>
      </p:sp>
      <p:sp>
        <p:nvSpPr>
          <p:cNvPr id="11" name="10 CuadroTexto"/>
          <p:cNvSpPr txBox="1"/>
          <p:nvPr/>
        </p:nvSpPr>
        <p:spPr>
          <a:xfrm>
            <a:off x="4139952" y="5803523"/>
            <a:ext cx="4807091" cy="646331"/>
          </a:xfrm>
          <a:prstGeom prst="rect">
            <a:avLst/>
          </a:prstGeom>
          <a:noFill/>
        </p:spPr>
        <p:txBody>
          <a:bodyPr wrap="square" rtlCol="0">
            <a:spAutoFit/>
          </a:bodyPr>
          <a:lstStyle/>
          <a:p>
            <a:pPr algn="ctr"/>
            <a:r>
              <a:rPr lang="es-MX" b="1" dirty="0" smtClean="0">
                <a:solidFill>
                  <a:schemeClr val="bg1"/>
                </a:solidFill>
                <a:effectLst>
                  <a:outerShdw blurRad="38100" dist="38100" dir="2700000" algn="tl">
                    <a:srgbClr val="000000">
                      <a:alpha val="43137"/>
                    </a:srgbClr>
                  </a:outerShdw>
                </a:effectLst>
              </a:rPr>
              <a:t>EDUARDO SEGURA BOTELLO.</a:t>
            </a:r>
          </a:p>
          <a:p>
            <a:pPr algn="ctr"/>
            <a:r>
              <a:rPr lang="es-MX" b="1" dirty="0" smtClean="0">
                <a:solidFill>
                  <a:schemeClr val="bg1"/>
                </a:solidFill>
                <a:effectLst>
                  <a:outerShdw blurRad="38100" dist="38100" dir="2700000" algn="tl">
                    <a:srgbClr val="000000">
                      <a:alpha val="43137"/>
                    </a:srgbClr>
                  </a:outerShdw>
                </a:effectLst>
              </a:rPr>
              <a:t>Director de la Oficina de Asesoría Legal</a:t>
            </a:r>
            <a:r>
              <a:rPr lang="es-MX" dirty="0" smtClean="0"/>
              <a:t>.</a:t>
            </a:r>
            <a:endParaRPr lang="es-PA" dirty="0"/>
          </a:p>
        </p:txBody>
      </p:sp>
      <p:sp>
        <p:nvSpPr>
          <p:cNvPr id="13" name="AutoShape 8" descr="Resultado de imagen de presentacion de la autoridad maritima"/>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p>
        </p:txBody>
      </p:sp>
      <p:pic>
        <p:nvPicPr>
          <p:cNvPr id="512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19336"/>
            <a:ext cx="8465334" cy="3101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13 CuadroTexto"/>
          <p:cNvSpPr txBox="1"/>
          <p:nvPr/>
        </p:nvSpPr>
        <p:spPr>
          <a:xfrm>
            <a:off x="3131840" y="4941168"/>
            <a:ext cx="5472608" cy="400110"/>
          </a:xfrm>
          <a:prstGeom prst="rect">
            <a:avLst/>
          </a:prstGeom>
          <a:noFill/>
        </p:spPr>
        <p:txBody>
          <a:bodyPr wrap="square" rtlCol="0">
            <a:spAutoFit/>
          </a:bodyPr>
          <a:lstStyle/>
          <a:p>
            <a:r>
              <a:rPr lang="es-MX" sz="2000" dirty="0" smtClean="0">
                <a:solidFill>
                  <a:schemeClr val="bg1"/>
                </a:solidFill>
              </a:rPr>
              <a:t>Revisión de Barreras Marco Legal e Institucional</a:t>
            </a:r>
            <a:endParaRPr lang="es-PA" sz="2000" dirty="0">
              <a:solidFill>
                <a:schemeClr val="bg1"/>
              </a:solidFill>
            </a:endParaRPr>
          </a:p>
        </p:txBody>
      </p:sp>
    </p:spTree>
    <p:extLst>
      <p:ext uri="{BB962C8B-B14F-4D97-AF65-F5344CB8AC3E}">
        <p14:creationId xmlns:p14="http://schemas.microsoft.com/office/powerpoint/2010/main" val="3571834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3386" y="1988840"/>
            <a:ext cx="8856985" cy="4104456"/>
          </a:xfrm>
        </p:spPr>
        <p:txBody>
          <a:bodyPr>
            <a:noAutofit/>
          </a:bodyPr>
          <a:lstStyle/>
          <a:p>
            <a:pPr marL="0" indent="0" algn="just">
              <a:buNone/>
            </a:pPr>
            <a:r>
              <a:rPr lang="es-MX" sz="2800" dirty="0" smtClean="0">
                <a:solidFill>
                  <a:schemeClr val="bg1"/>
                </a:solidFill>
              </a:rPr>
              <a:t>ARTÍCULO 1: Será competencia exclusiva de la Autoridad Marítima de Panamá, expedir las Licencias de Operación a toda persona natural o jurídica interesada en llevar a cabo actividades de servicios marítimos auxiliares dentro de los recintos portuarios o en las aguas jurisdiccionales de la República de Panamá, en áreas de su competencia, con sujeción al cumplimiento de las condiciones que según el tipo de actividad, establezca la presente reglamentación.</a:t>
            </a:r>
            <a:endParaRPr lang="es-PA" sz="2800" dirty="0">
              <a:solidFill>
                <a:schemeClr val="bg1"/>
              </a:solidFill>
            </a:endParaRPr>
          </a:p>
        </p:txBody>
      </p:sp>
      <p:sp>
        <p:nvSpPr>
          <p:cNvPr id="4" name="3 Rectángulo"/>
          <p:cNvSpPr/>
          <p:nvPr/>
        </p:nvSpPr>
        <p:spPr>
          <a:xfrm>
            <a:off x="1" y="188640"/>
            <a:ext cx="8964488" cy="1569660"/>
          </a:xfrm>
          <a:prstGeom prst="rect">
            <a:avLst/>
          </a:prstGeom>
          <a:noFill/>
        </p:spPr>
        <p:txBody>
          <a:bodyPr wrap="square" lIns="91440" tIns="45720" rIns="91440" bIns="45720">
            <a:spAutoFit/>
          </a:bodyPr>
          <a:lstStyle/>
          <a:p>
            <a:pPr algn="ctr"/>
            <a:r>
              <a:rPr lang="es-MX" sz="32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Resolución JD NO. 27-2008</a:t>
            </a:r>
            <a:endParaRPr lang="es-PA" sz="3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pPr algn="ctr"/>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Que aprueba el Reglamento para otorgar licencias de operación de los servicios marítimos auxiliares</a:t>
            </a:r>
            <a:endParaRPr lang="es-MX" sz="32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1884877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885416407"/>
              </p:ext>
            </p:extLst>
          </p:nvPr>
        </p:nvGraphicFramePr>
        <p:xfrm>
          <a:off x="395536" y="260648"/>
          <a:ext cx="8351623" cy="6392412"/>
        </p:xfrm>
        <a:graphic>
          <a:graphicData uri="http://schemas.openxmlformats.org/drawingml/2006/table">
            <a:tbl>
              <a:tblPr>
                <a:tableStyleId>{5C22544A-7EE6-4342-B048-85BDC9FD1C3A}</a:tableStyleId>
              </a:tblPr>
              <a:tblGrid>
                <a:gridCol w="220420"/>
                <a:gridCol w="8131203"/>
              </a:tblGrid>
              <a:tr h="245862">
                <a:tc gridSpan="2">
                  <a:txBody>
                    <a:bodyPr/>
                    <a:lstStyle/>
                    <a:p>
                      <a:pPr algn="ctr" fontAlgn="b"/>
                      <a:r>
                        <a:rPr lang="es-PA" sz="1400" b="1" u="none" strike="noStrike" dirty="0">
                          <a:effectLst/>
                          <a:latin typeface="+mj-lt"/>
                        </a:rPr>
                        <a:t>CLÚSTER:LICENCIAS DE OPERACIÓN </a:t>
                      </a:r>
                      <a:endParaRPr lang="es-PA" sz="1400" b="1" i="0" u="none" strike="noStrike" dirty="0">
                        <a:solidFill>
                          <a:srgbClr val="000000"/>
                        </a:solidFill>
                        <a:effectLst/>
                        <a:latin typeface="+mj-lt"/>
                      </a:endParaRPr>
                    </a:p>
                  </a:txBody>
                  <a:tcPr marL="8403" marR="8403" marT="8403" marB="0" anchor="b"/>
                </a:tc>
                <a:tc hMerge="1">
                  <a:txBody>
                    <a:bodyPr/>
                    <a:lstStyle/>
                    <a:p>
                      <a:endParaRPr lang="es-PA"/>
                    </a:p>
                  </a:txBody>
                  <a:tcPr/>
                </a:tc>
              </a:tr>
              <a:tr h="245862">
                <a:tc gridSpan="2">
                  <a:txBody>
                    <a:bodyPr/>
                    <a:lstStyle/>
                    <a:p>
                      <a:pPr algn="ctr" fontAlgn="b"/>
                      <a:r>
                        <a:rPr lang="es-PA" sz="1400" b="1" u="none" strike="noStrike" dirty="0">
                          <a:effectLst/>
                          <a:latin typeface="+mj-lt"/>
                        </a:rPr>
                        <a:t>SERVICIOS MARÍTIMOS AUXILIARES DENTRO DE LA RESOLUCIÓN JD N°027-2008</a:t>
                      </a:r>
                      <a:endParaRPr lang="es-PA" sz="1400" b="1" i="0" u="none" strike="noStrike" dirty="0">
                        <a:solidFill>
                          <a:srgbClr val="000000"/>
                        </a:solidFill>
                        <a:effectLst/>
                        <a:latin typeface="+mj-lt"/>
                      </a:endParaRPr>
                    </a:p>
                  </a:txBody>
                  <a:tcPr marL="8403" marR="8403" marT="8403" marB="0" anchor="b"/>
                </a:tc>
                <a:tc hMerge="1">
                  <a:txBody>
                    <a:bodyPr/>
                    <a:lstStyle/>
                    <a:p>
                      <a:endParaRPr lang="es-PA"/>
                    </a:p>
                  </a:txBody>
                  <a:tcPr/>
                </a:tc>
              </a:tr>
              <a:tr h="245862">
                <a:tc>
                  <a:txBody>
                    <a:bodyPr/>
                    <a:lstStyle/>
                    <a:p>
                      <a:pPr algn="l" fontAlgn="b"/>
                      <a:r>
                        <a:rPr lang="es-PA" sz="1400" u="none" strike="noStrike" dirty="0">
                          <a:effectLst/>
                          <a:latin typeface="+mj-lt"/>
                        </a:rPr>
                        <a:t> </a:t>
                      </a:r>
                      <a:endParaRPr lang="es-PA" sz="1400" b="0" i="0" u="none" strike="noStrike" dirty="0">
                        <a:solidFill>
                          <a:srgbClr val="000000"/>
                        </a:solidFill>
                        <a:effectLst/>
                        <a:latin typeface="+mj-lt"/>
                      </a:endParaRPr>
                    </a:p>
                  </a:txBody>
                  <a:tcPr marL="8403" marR="8403" marT="8403" marB="0" anchor="b">
                    <a:solidFill>
                      <a:schemeClr val="accent1">
                        <a:lumMod val="40000"/>
                        <a:lumOff val="60000"/>
                      </a:schemeClr>
                    </a:solidFill>
                  </a:tcPr>
                </a:tc>
                <a:tc>
                  <a:txBody>
                    <a:bodyPr/>
                    <a:lstStyle/>
                    <a:p>
                      <a:pPr algn="l" fontAlgn="b"/>
                      <a:r>
                        <a:rPr lang="es-PA" sz="1400" b="1" u="none" strike="noStrike" dirty="0">
                          <a:effectLst/>
                          <a:latin typeface="+mj-lt"/>
                        </a:rPr>
                        <a:t>ABASTECIMIENTO</a:t>
                      </a:r>
                      <a:endParaRPr lang="es-PA" sz="1400" b="1" i="0" u="none" strike="noStrike" dirty="0">
                        <a:solidFill>
                          <a:srgbClr val="000000"/>
                        </a:solidFill>
                        <a:effectLst/>
                        <a:latin typeface="+mj-lt"/>
                      </a:endParaRPr>
                    </a:p>
                  </a:txBody>
                  <a:tcPr marL="8403" marR="8403" marT="8403" marB="0" anchor="b">
                    <a:solidFill>
                      <a:schemeClr val="accent1">
                        <a:lumMod val="40000"/>
                        <a:lumOff val="60000"/>
                      </a:schemeClr>
                    </a:solidFill>
                  </a:tcPr>
                </a:tc>
              </a:tr>
              <a:tr h="245862">
                <a:tc>
                  <a:txBody>
                    <a:bodyPr/>
                    <a:lstStyle/>
                    <a:p>
                      <a:pPr algn="r" fontAlgn="b"/>
                      <a:r>
                        <a:rPr lang="es-PA" sz="1400" u="none" strike="noStrike">
                          <a:effectLst/>
                          <a:latin typeface="+mj-lt"/>
                        </a:rPr>
                        <a:t>1</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TRANSPORTE Y SUMINISTRO DE COMBUSTIBLE</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2</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DESPACHO DE COMBUSTIBLE</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3</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TRASIEGO DE </a:t>
                      </a:r>
                      <a:r>
                        <a:rPr lang="es-PA" sz="1400" u="none" strike="noStrike" dirty="0" smtClean="0">
                          <a:effectLst/>
                          <a:latin typeface="+mj-lt"/>
                        </a:rPr>
                        <a:t>COMBUSTIBLE</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4</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AVITUALLAMIENTO (SHIP CHANDLERS)</a:t>
                      </a:r>
                      <a:endParaRPr lang="es-PA" sz="1400" b="0" i="0" u="none" strike="noStrike" dirty="0">
                        <a:solidFill>
                          <a:srgbClr val="000000"/>
                        </a:solidFill>
                        <a:effectLst/>
                        <a:latin typeface="+mj-lt"/>
                      </a:endParaRPr>
                    </a:p>
                  </a:txBody>
                  <a:tcPr marL="8403" marR="8403" marT="8403" marB="0" anchor="b"/>
                </a:tc>
              </a:tr>
              <a:tr h="245862">
                <a:tc>
                  <a:txBody>
                    <a:bodyPr/>
                    <a:lstStyle/>
                    <a:p>
                      <a:pPr algn="l" fontAlgn="b"/>
                      <a:r>
                        <a:rPr lang="es-PA" sz="1400" u="none" strike="noStrike" dirty="0">
                          <a:effectLst/>
                          <a:latin typeface="+mj-lt"/>
                        </a:rPr>
                        <a:t> </a:t>
                      </a:r>
                      <a:endParaRPr lang="es-PA" sz="1400" b="0" i="0" u="none" strike="noStrike" dirty="0">
                        <a:solidFill>
                          <a:srgbClr val="000000"/>
                        </a:solidFill>
                        <a:effectLst/>
                        <a:latin typeface="+mj-lt"/>
                      </a:endParaRPr>
                    </a:p>
                  </a:txBody>
                  <a:tcPr marL="8403" marR="8403" marT="8403" marB="0" anchor="b">
                    <a:solidFill>
                      <a:schemeClr val="accent1">
                        <a:lumMod val="40000"/>
                        <a:lumOff val="60000"/>
                      </a:schemeClr>
                    </a:solidFill>
                  </a:tcPr>
                </a:tc>
                <a:tc>
                  <a:txBody>
                    <a:bodyPr/>
                    <a:lstStyle/>
                    <a:p>
                      <a:pPr algn="l" fontAlgn="b"/>
                      <a:r>
                        <a:rPr lang="es-PA" sz="1400" b="1" u="none" strike="noStrike" dirty="0">
                          <a:effectLst/>
                          <a:latin typeface="+mj-lt"/>
                        </a:rPr>
                        <a:t>AGENCIAMIENTO NAVIERO</a:t>
                      </a:r>
                      <a:endParaRPr lang="es-PA" sz="1400" b="1" i="0" u="none" strike="noStrike" dirty="0">
                        <a:solidFill>
                          <a:srgbClr val="000000"/>
                        </a:solidFill>
                        <a:effectLst/>
                        <a:latin typeface="+mj-lt"/>
                      </a:endParaRPr>
                    </a:p>
                  </a:txBody>
                  <a:tcPr marL="8403" marR="8403" marT="8403" marB="0" anchor="b">
                    <a:solidFill>
                      <a:schemeClr val="accent1">
                        <a:lumMod val="40000"/>
                        <a:lumOff val="60000"/>
                      </a:schemeClr>
                    </a:solidFill>
                  </a:tcPr>
                </a:tc>
              </a:tr>
              <a:tr h="245862">
                <a:tc>
                  <a:txBody>
                    <a:bodyPr/>
                    <a:lstStyle/>
                    <a:p>
                      <a:pPr algn="r" fontAlgn="b"/>
                      <a:r>
                        <a:rPr lang="es-PA" sz="1400" u="none" strike="noStrike">
                          <a:effectLst/>
                          <a:latin typeface="+mj-lt"/>
                        </a:rPr>
                        <a:t>5</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AGENCIAMIENTO NAVIERO</a:t>
                      </a:r>
                      <a:endParaRPr lang="es-PA" sz="1400" b="0" i="0" u="none" strike="noStrike" dirty="0">
                        <a:solidFill>
                          <a:srgbClr val="000000"/>
                        </a:solidFill>
                        <a:effectLst/>
                        <a:latin typeface="+mj-lt"/>
                      </a:endParaRPr>
                    </a:p>
                  </a:txBody>
                  <a:tcPr marL="8403" marR="8403" marT="8403" marB="0" anchor="b"/>
                </a:tc>
              </a:tr>
              <a:tr h="245862">
                <a:tc>
                  <a:txBody>
                    <a:bodyPr/>
                    <a:lstStyle/>
                    <a:p>
                      <a:pPr algn="l" fontAlgn="b"/>
                      <a:r>
                        <a:rPr lang="es-PA" sz="1400" u="none" strike="noStrike" dirty="0">
                          <a:effectLst/>
                          <a:latin typeface="+mj-lt"/>
                        </a:rPr>
                        <a:t> </a:t>
                      </a:r>
                      <a:endParaRPr lang="es-PA" sz="1400" b="0" i="0" u="none" strike="noStrike" dirty="0">
                        <a:solidFill>
                          <a:srgbClr val="000000"/>
                        </a:solidFill>
                        <a:effectLst/>
                        <a:latin typeface="+mj-lt"/>
                      </a:endParaRPr>
                    </a:p>
                  </a:txBody>
                  <a:tcPr marL="8403" marR="8403" marT="8403" marB="0" anchor="b">
                    <a:solidFill>
                      <a:schemeClr val="accent1">
                        <a:lumMod val="40000"/>
                        <a:lumOff val="60000"/>
                      </a:schemeClr>
                    </a:solidFill>
                  </a:tcPr>
                </a:tc>
                <a:tc>
                  <a:txBody>
                    <a:bodyPr/>
                    <a:lstStyle/>
                    <a:p>
                      <a:pPr algn="l" fontAlgn="b"/>
                      <a:r>
                        <a:rPr lang="es-PA" sz="1400" b="1" u="none" strike="noStrike" dirty="0">
                          <a:effectLst/>
                          <a:latin typeface="+mj-lt"/>
                        </a:rPr>
                        <a:t>MANIOBRAS MARÍTIMAS Y PORTUARIAS</a:t>
                      </a:r>
                      <a:endParaRPr lang="es-PA" sz="1400" b="1" i="0" u="none" strike="noStrike" dirty="0">
                        <a:solidFill>
                          <a:srgbClr val="000000"/>
                        </a:solidFill>
                        <a:effectLst/>
                        <a:latin typeface="+mj-lt"/>
                      </a:endParaRPr>
                    </a:p>
                  </a:txBody>
                  <a:tcPr marL="8403" marR="8403" marT="8403" marB="0" anchor="b">
                    <a:solidFill>
                      <a:schemeClr val="accent1">
                        <a:lumMod val="40000"/>
                        <a:lumOff val="60000"/>
                      </a:schemeClr>
                    </a:solidFill>
                  </a:tcPr>
                </a:tc>
              </a:tr>
              <a:tr h="245862">
                <a:tc>
                  <a:txBody>
                    <a:bodyPr/>
                    <a:lstStyle/>
                    <a:p>
                      <a:pPr algn="r" fontAlgn="b"/>
                      <a:r>
                        <a:rPr lang="es-PA" sz="1400" u="none" strike="noStrike">
                          <a:effectLst/>
                          <a:latin typeface="+mj-lt"/>
                        </a:rPr>
                        <a:t>6</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PRACTICAJE</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7</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REMOLCADORES</a:t>
                      </a:r>
                      <a:endParaRPr lang="es-PA" sz="1400" b="0" i="0" u="none" strike="noStrike" dirty="0">
                        <a:solidFill>
                          <a:srgbClr val="000000"/>
                        </a:solidFill>
                        <a:effectLst/>
                        <a:latin typeface="+mj-lt"/>
                      </a:endParaRPr>
                    </a:p>
                  </a:txBody>
                  <a:tcPr marL="8403" marR="8403" marT="8403" marB="0" anchor="b"/>
                </a:tc>
              </a:tr>
              <a:tr h="245862">
                <a:tc>
                  <a:txBody>
                    <a:bodyPr/>
                    <a:lstStyle/>
                    <a:p>
                      <a:pPr algn="l" fontAlgn="b"/>
                      <a:r>
                        <a:rPr lang="es-PA" sz="1400" u="none" strike="noStrike" dirty="0">
                          <a:effectLst/>
                          <a:latin typeface="+mj-lt"/>
                        </a:rPr>
                        <a:t> </a:t>
                      </a:r>
                      <a:endParaRPr lang="es-PA" sz="1400" b="0" i="0" u="none" strike="noStrike" dirty="0">
                        <a:solidFill>
                          <a:srgbClr val="000000"/>
                        </a:solidFill>
                        <a:effectLst/>
                        <a:latin typeface="+mj-lt"/>
                      </a:endParaRPr>
                    </a:p>
                  </a:txBody>
                  <a:tcPr marL="8403" marR="8403" marT="8403" marB="0" anchor="b">
                    <a:solidFill>
                      <a:schemeClr val="accent1">
                        <a:lumMod val="40000"/>
                        <a:lumOff val="60000"/>
                      </a:schemeClr>
                    </a:solidFill>
                  </a:tcPr>
                </a:tc>
                <a:tc>
                  <a:txBody>
                    <a:bodyPr/>
                    <a:lstStyle/>
                    <a:p>
                      <a:pPr algn="l" fontAlgn="b"/>
                      <a:r>
                        <a:rPr lang="es-PA" sz="1400" b="1" u="none" strike="noStrike" dirty="0">
                          <a:effectLst/>
                          <a:latin typeface="+mj-lt"/>
                        </a:rPr>
                        <a:t>CONSTRUCCIÓN, REPARACIÓN Y MANTENIMIENTO DE NAVES E INSTALACIONES PORTUARIAS</a:t>
                      </a:r>
                      <a:endParaRPr lang="es-PA" sz="1400" b="1" i="0" u="none" strike="noStrike" dirty="0">
                        <a:solidFill>
                          <a:srgbClr val="000000"/>
                        </a:solidFill>
                        <a:effectLst/>
                        <a:latin typeface="+mj-lt"/>
                      </a:endParaRPr>
                    </a:p>
                  </a:txBody>
                  <a:tcPr marL="8403" marR="8403" marT="8403" marB="0" anchor="b">
                    <a:solidFill>
                      <a:schemeClr val="accent1">
                        <a:lumMod val="40000"/>
                        <a:lumOff val="60000"/>
                      </a:schemeClr>
                    </a:solidFill>
                  </a:tcPr>
                </a:tc>
              </a:tr>
              <a:tr h="245862">
                <a:tc>
                  <a:txBody>
                    <a:bodyPr/>
                    <a:lstStyle/>
                    <a:p>
                      <a:pPr algn="r" fontAlgn="b"/>
                      <a:r>
                        <a:rPr lang="es-PA" sz="1400" u="none" strike="noStrike">
                          <a:effectLst/>
                          <a:latin typeface="+mj-lt"/>
                        </a:rPr>
                        <a:t>8</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REPARACIÓN Y MANTENIMIENTO DE LAS ESTRUCTURAS DE LAS NAVES</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9</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REPARACIÓN Y MANTENIMIENTO DE CONTENEDORES</a:t>
                      </a:r>
                      <a:endParaRPr lang="es-PA" sz="1400" b="0" i="0" u="none" strike="noStrike" dirty="0">
                        <a:solidFill>
                          <a:srgbClr val="000000"/>
                        </a:solidFill>
                        <a:effectLst/>
                        <a:latin typeface="+mj-lt"/>
                      </a:endParaRPr>
                    </a:p>
                  </a:txBody>
                  <a:tcPr marL="8403" marR="8403" marT="8403" marB="0" anchor="b"/>
                </a:tc>
              </a:tr>
              <a:tr h="245862">
                <a:tc>
                  <a:txBody>
                    <a:bodyPr/>
                    <a:lstStyle/>
                    <a:p>
                      <a:pPr algn="l" fontAlgn="b"/>
                      <a:r>
                        <a:rPr lang="es-PA" sz="1400" u="none" strike="noStrike" dirty="0">
                          <a:effectLst/>
                          <a:latin typeface="+mj-lt"/>
                        </a:rPr>
                        <a:t> </a:t>
                      </a:r>
                      <a:endParaRPr lang="es-PA" sz="1400" b="0" i="0" u="none" strike="noStrike" dirty="0">
                        <a:solidFill>
                          <a:srgbClr val="000000"/>
                        </a:solidFill>
                        <a:effectLst/>
                        <a:latin typeface="+mj-lt"/>
                      </a:endParaRPr>
                    </a:p>
                  </a:txBody>
                  <a:tcPr marL="8403" marR="8403" marT="8403" marB="0" anchor="b">
                    <a:solidFill>
                      <a:schemeClr val="accent1">
                        <a:lumMod val="40000"/>
                        <a:lumOff val="60000"/>
                      </a:schemeClr>
                    </a:solidFill>
                  </a:tcPr>
                </a:tc>
                <a:tc>
                  <a:txBody>
                    <a:bodyPr/>
                    <a:lstStyle/>
                    <a:p>
                      <a:pPr algn="l" fontAlgn="b"/>
                      <a:r>
                        <a:rPr lang="es-PA" sz="1400" b="1" u="none" strike="noStrike" dirty="0">
                          <a:effectLst/>
                          <a:latin typeface="+mj-lt"/>
                        </a:rPr>
                        <a:t>MANEJO DE DESECHOS Y FUMIGACIÓN</a:t>
                      </a:r>
                      <a:endParaRPr lang="es-PA" sz="1400" b="1" i="0" u="none" strike="noStrike" dirty="0">
                        <a:solidFill>
                          <a:srgbClr val="000000"/>
                        </a:solidFill>
                        <a:effectLst/>
                        <a:latin typeface="+mj-lt"/>
                      </a:endParaRPr>
                    </a:p>
                  </a:txBody>
                  <a:tcPr marL="8403" marR="8403" marT="8403" marB="0" anchor="b">
                    <a:solidFill>
                      <a:schemeClr val="accent1">
                        <a:lumMod val="40000"/>
                        <a:lumOff val="60000"/>
                      </a:schemeClr>
                    </a:solidFill>
                  </a:tcPr>
                </a:tc>
              </a:tr>
              <a:tr h="245862">
                <a:tc>
                  <a:txBody>
                    <a:bodyPr/>
                    <a:lstStyle/>
                    <a:p>
                      <a:pPr algn="r" fontAlgn="b"/>
                      <a:r>
                        <a:rPr lang="es-PA" sz="1400" u="none" strike="noStrike">
                          <a:effectLst/>
                          <a:latin typeface="+mj-lt"/>
                        </a:rPr>
                        <a:t>10</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TRANSPORTE DE DESECHOS PROVENIENTES DE BUQUES</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11</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RECOLECCIÓN DE DESECHOS PROVENIENTES DE BUQUES A TRAVÉS DE EQUIPO FLOTANTE</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12</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INSTALACIONES RECEPTORAS DE DESECHOS</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13</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INCINERADORES DE BASURA</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14</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FUMIGACIÓN, DESINFECTACIÓN Y DESRTATIZACIÓN</a:t>
                      </a:r>
                      <a:endParaRPr lang="es-PA" sz="1400" b="0" i="0" u="none" strike="noStrike" dirty="0">
                        <a:solidFill>
                          <a:srgbClr val="000000"/>
                        </a:solidFill>
                        <a:effectLst/>
                        <a:latin typeface="+mj-lt"/>
                      </a:endParaRPr>
                    </a:p>
                  </a:txBody>
                  <a:tcPr marL="8403" marR="8403" marT="8403" marB="0" anchor="b"/>
                </a:tc>
              </a:tr>
              <a:tr h="245862">
                <a:tc>
                  <a:txBody>
                    <a:bodyPr/>
                    <a:lstStyle/>
                    <a:p>
                      <a:pPr algn="l" fontAlgn="b"/>
                      <a:r>
                        <a:rPr lang="es-PA" sz="1400" u="none" strike="noStrike" dirty="0">
                          <a:effectLst/>
                          <a:latin typeface="+mj-lt"/>
                        </a:rPr>
                        <a:t> </a:t>
                      </a:r>
                      <a:endParaRPr lang="es-PA" sz="1400" b="0" i="0" u="none" strike="noStrike" dirty="0">
                        <a:solidFill>
                          <a:srgbClr val="000000"/>
                        </a:solidFill>
                        <a:effectLst/>
                        <a:latin typeface="+mj-lt"/>
                      </a:endParaRPr>
                    </a:p>
                  </a:txBody>
                  <a:tcPr marL="8403" marR="8403" marT="8403" marB="0" anchor="b">
                    <a:solidFill>
                      <a:schemeClr val="accent1">
                        <a:lumMod val="40000"/>
                        <a:lumOff val="60000"/>
                      </a:schemeClr>
                    </a:solidFill>
                  </a:tcPr>
                </a:tc>
                <a:tc>
                  <a:txBody>
                    <a:bodyPr/>
                    <a:lstStyle/>
                    <a:p>
                      <a:pPr algn="l" fontAlgn="b"/>
                      <a:r>
                        <a:rPr lang="es-PA" sz="1400" b="1" u="none" strike="noStrike" dirty="0">
                          <a:effectLst/>
                          <a:latin typeface="+mj-lt"/>
                        </a:rPr>
                        <a:t>TRANSPORTE</a:t>
                      </a:r>
                      <a:endParaRPr lang="es-PA" sz="1400" b="1" i="0" u="none" strike="noStrike" dirty="0">
                        <a:solidFill>
                          <a:srgbClr val="000000"/>
                        </a:solidFill>
                        <a:effectLst/>
                        <a:latin typeface="+mj-lt"/>
                      </a:endParaRPr>
                    </a:p>
                  </a:txBody>
                  <a:tcPr marL="8403" marR="8403" marT="8403" marB="0" anchor="b">
                    <a:solidFill>
                      <a:schemeClr val="accent1">
                        <a:lumMod val="40000"/>
                        <a:lumOff val="60000"/>
                      </a:schemeClr>
                    </a:solidFill>
                  </a:tcPr>
                </a:tc>
              </a:tr>
              <a:tr h="245862">
                <a:tc>
                  <a:txBody>
                    <a:bodyPr/>
                    <a:lstStyle/>
                    <a:p>
                      <a:pPr algn="r" fontAlgn="b"/>
                      <a:r>
                        <a:rPr lang="es-PA" sz="1400" u="none" strike="noStrike">
                          <a:effectLst/>
                          <a:latin typeface="+mj-lt"/>
                        </a:rPr>
                        <a:t>15</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SERVICIO DE LANCHA</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16</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AUTOSERVICIO DE LANCHA</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17</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TRANSPORTE DE ARENA O CUALQUIER OTRO MINERAL Y MATERIALES DE CONSTRUCCIÓN</a:t>
                      </a:r>
                      <a:endParaRPr lang="es-PA" sz="1400" b="0" i="0" u="none" strike="noStrike" dirty="0">
                        <a:solidFill>
                          <a:srgbClr val="000000"/>
                        </a:solidFill>
                        <a:effectLst/>
                        <a:latin typeface="+mj-lt"/>
                      </a:endParaRPr>
                    </a:p>
                  </a:txBody>
                  <a:tcPr marL="8403" marR="8403" marT="8403" marB="0" anchor="b"/>
                </a:tc>
              </a:tr>
              <a:tr h="245862">
                <a:tc>
                  <a:txBody>
                    <a:bodyPr/>
                    <a:lstStyle/>
                    <a:p>
                      <a:pPr algn="r" fontAlgn="b"/>
                      <a:r>
                        <a:rPr lang="es-PA" sz="1400" u="none" strike="noStrike">
                          <a:effectLst/>
                          <a:latin typeface="+mj-lt"/>
                        </a:rPr>
                        <a:t>18</a:t>
                      </a:r>
                      <a:endParaRPr lang="es-PA" sz="1400" b="0" i="0" u="none" strike="noStrike">
                        <a:solidFill>
                          <a:srgbClr val="000000"/>
                        </a:solidFill>
                        <a:effectLst/>
                        <a:latin typeface="+mj-lt"/>
                      </a:endParaRPr>
                    </a:p>
                  </a:txBody>
                  <a:tcPr marL="8403" marR="8403" marT="8403" marB="0" anchor="b"/>
                </a:tc>
                <a:tc>
                  <a:txBody>
                    <a:bodyPr/>
                    <a:lstStyle/>
                    <a:p>
                      <a:pPr algn="l" fontAlgn="b"/>
                      <a:r>
                        <a:rPr lang="es-PA" sz="1400" u="none" strike="noStrike" dirty="0">
                          <a:effectLst/>
                          <a:latin typeface="+mj-lt"/>
                        </a:rPr>
                        <a:t>TRANSPORTE DE PASAJEROS Y CARGA GENERAL</a:t>
                      </a:r>
                      <a:endParaRPr lang="es-PA" sz="1400" b="0" i="0" u="none" strike="noStrike" dirty="0">
                        <a:solidFill>
                          <a:srgbClr val="000000"/>
                        </a:solidFill>
                        <a:effectLst/>
                        <a:latin typeface="+mj-lt"/>
                      </a:endParaRPr>
                    </a:p>
                  </a:txBody>
                  <a:tcPr marL="8403" marR="8403" marT="8403" marB="0" anchor="b"/>
                </a:tc>
              </a:tr>
            </a:tbl>
          </a:graphicData>
        </a:graphic>
      </p:graphicFrame>
    </p:spTree>
    <p:extLst>
      <p:ext uri="{BB962C8B-B14F-4D97-AF65-F5344CB8AC3E}">
        <p14:creationId xmlns:p14="http://schemas.microsoft.com/office/powerpoint/2010/main" val="572864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147858739"/>
              </p:ext>
            </p:extLst>
          </p:nvPr>
        </p:nvGraphicFramePr>
        <p:xfrm>
          <a:off x="467544" y="188642"/>
          <a:ext cx="8280920" cy="6480936"/>
        </p:xfrm>
        <a:graphic>
          <a:graphicData uri="http://schemas.openxmlformats.org/drawingml/2006/table">
            <a:tbl>
              <a:tblPr>
                <a:tableStyleId>{5C22544A-7EE6-4342-B048-85BDC9FD1C3A}</a:tableStyleId>
              </a:tblPr>
              <a:tblGrid>
                <a:gridCol w="243999"/>
                <a:gridCol w="8036921"/>
              </a:tblGrid>
              <a:tr h="294588">
                <a:tc>
                  <a:txBody>
                    <a:bodyPr/>
                    <a:lstStyle/>
                    <a:p>
                      <a:pPr algn="l" fontAlgn="b"/>
                      <a:endParaRPr lang="es-PA" sz="1400" b="0" i="0" u="none" strike="noStrike" dirty="0">
                        <a:solidFill>
                          <a:srgbClr val="000000"/>
                        </a:solidFill>
                        <a:effectLst/>
                        <a:latin typeface="+mj-lt"/>
                      </a:endParaRPr>
                    </a:p>
                  </a:txBody>
                  <a:tcPr marL="8984" marR="8984" marT="8984" marB="0" anchor="b"/>
                </a:tc>
                <a:tc>
                  <a:txBody>
                    <a:bodyPr/>
                    <a:lstStyle/>
                    <a:p>
                      <a:pPr algn="ctr" fontAlgn="b"/>
                      <a:r>
                        <a:rPr lang="es-PA" sz="1400" b="1" u="none" strike="noStrike" dirty="0">
                          <a:effectLst/>
                          <a:latin typeface="+mj-lt"/>
                        </a:rPr>
                        <a:t>CLÚSTER:LICENCIAS DE OPERACIÓN </a:t>
                      </a:r>
                      <a:endParaRPr lang="es-PA" sz="1400" b="1" i="0" u="none" strike="noStrike" dirty="0">
                        <a:solidFill>
                          <a:srgbClr val="000000"/>
                        </a:solidFill>
                        <a:effectLst/>
                        <a:latin typeface="+mj-lt"/>
                      </a:endParaRPr>
                    </a:p>
                  </a:txBody>
                  <a:tcPr marL="8984" marR="8984" marT="8984" marB="0" anchor="b"/>
                </a:tc>
              </a:tr>
              <a:tr h="294588">
                <a:tc>
                  <a:txBody>
                    <a:bodyPr/>
                    <a:lstStyle/>
                    <a:p>
                      <a:pPr algn="l" fontAlgn="b"/>
                      <a:endParaRPr lang="es-PA" sz="1400" b="0" i="0" u="none" strike="noStrike">
                        <a:solidFill>
                          <a:srgbClr val="000000"/>
                        </a:solidFill>
                        <a:effectLst/>
                        <a:latin typeface="+mj-lt"/>
                      </a:endParaRPr>
                    </a:p>
                  </a:txBody>
                  <a:tcPr marL="8984" marR="8984" marT="8984" marB="0" anchor="b"/>
                </a:tc>
                <a:tc>
                  <a:txBody>
                    <a:bodyPr/>
                    <a:lstStyle/>
                    <a:p>
                      <a:pPr algn="ctr" fontAlgn="b"/>
                      <a:r>
                        <a:rPr lang="es-PA" sz="1400" b="1" u="none" strike="noStrike" dirty="0">
                          <a:effectLst/>
                          <a:latin typeface="+mj-lt"/>
                        </a:rPr>
                        <a:t>SERVICIOS MARÍTIMOS AUXILIARES DENTRO DE LA RESOLUCIÓN JD N°027-2008</a:t>
                      </a:r>
                      <a:endParaRPr lang="es-PA" sz="1400" b="1" i="0" u="none" strike="noStrike" dirty="0">
                        <a:solidFill>
                          <a:srgbClr val="000000"/>
                        </a:solidFill>
                        <a:effectLst/>
                        <a:latin typeface="+mj-lt"/>
                      </a:endParaRPr>
                    </a:p>
                  </a:txBody>
                  <a:tcPr marL="8984" marR="8984" marT="8984" marB="0" anchor="b"/>
                </a:tc>
              </a:tr>
              <a:tr h="294588">
                <a:tc>
                  <a:txBody>
                    <a:bodyPr/>
                    <a:lstStyle/>
                    <a:p>
                      <a:pPr algn="l" fontAlgn="b"/>
                      <a:endParaRPr lang="es-PA" sz="1400" b="0" i="0" u="none" strike="noStrike">
                        <a:solidFill>
                          <a:srgbClr val="000000"/>
                        </a:solidFill>
                        <a:effectLst/>
                        <a:latin typeface="+mj-lt"/>
                      </a:endParaRPr>
                    </a:p>
                  </a:txBody>
                  <a:tcPr marL="8984" marR="8984" marT="8984" marB="0" anchor="b"/>
                </a:tc>
                <a:tc>
                  <a:txBody>
                    <a:bodyPr/>
                    <a:lstStyle/>
                    <a:p>
                      <a:pPr algn="ctr" fontAlgn="b"/>
                      <a:r>
                        <a:rPr lang="es-PA" sz="1400" b="1" u="none" strike="noStrike" dirty="0">
                          <a:effectLst/>
                          <a:latin typeface="+mj-lt"/>
                        </a:rPr>
                        <a:t>OTROS</a:t>
                      </a:r>
                      <a:endParaRPr lang="es-PA" sz="1400" b="1" i="0" u="none" strike="noStrike" dirty="0">
                        <a:solidFill>
                          <a:srgbClr val="000000"/>
                        </a:solidFill>
                        <a:effectLst/>
                        <a:latin typeface="+mj-lt"/>
                      </a:endParaRPr>
                    </a:p>
                  </a:txBody>
                  <a:tcPr marL="8984" marR="8984" marT="8984" marB="0" anchor="b"/>
                </a:tc>
              </a:tr>
              <a:tr h="294588">
                <a:tc>
                  <a:txBody>
                    <a:bodyPr/>
                    <a:lstStyle/>
                    <a:p>
                      <a:pPr algn="l" fontAlgn="b"/>
                      <a:endParaRPr lang="es-PA" sz="1400" b="1" i="0" u="none" strike="noStrike" dirty="0">
                        <a:solidFill>
                          <a:srgbClr val="000000"/>
                        </a:solidFill>
                        <a:effectLst/>
                        <a:latin typeface="+mj-lt"/>
                      </a:endParaRPr>
                    </a:p>
                  </a:txBody>
                  <a:tcPr marL="8984" marR="8984" marT="8984" marB="0" anchor="b">
                    <a:solidFill>
                      <a:schemeClr val="accent1">
                        <a:lumMod val="40000"/>
                        <a:lumOff val="60000"/>
                      </a:schemeClr>
                    </a:solidFill>
                  </a:tcPr>
                </a:tc>
                <a:tc>
                  <a:txBody>
                    <a:bodyPr/>
                    <a:lstStyle/>
                    <a:p>
                      <a:pPr algn="l" fontAlgn="b"/>
                      <a:r>
                        <a:rPr lang="es-PA" sz="1400" b="1" u="none" strike="noStrike" dirty="0">
                          <a:effectLst/>
                          <a:latin typeface="+mj-lt"/>
                        </a:rPr>
                        <a:t>ABASTECIMIENTO</a:t>
                      </a:r>
                      <a:endParaRPr lang="es-PA" sz="1400" b="1" i="0" u="none" strike="noStrike" dirty="0">
                        <a:solidFill>
                          <a:srgbClr val="000000"/>
                        </a:solidFill>
                        <a:effectLst/>
                        <a:latin typeface="+mj-lt"/>
                      </a:endParaRPr>
                    </a:p>
                  </a:txBody>
                  <a:tcPr marL="8984" marR="8984" marT="8984" marB="0" anchor="b">
                    <a:solidFill>
                      <a:schemeClr val="accent1">
                        <a:lumMod val="40000"/>
                        <a:lumOff val="60000"/>
                      </a:schemeClr>
                    </a:solidFill>
                  </a:tcPr>
                </a:tc>
              </a:tr>
              <a:tr h="294588">
                <a:tc>
                  <a:txBody>
                    <a:bodyPr/>
                    <a:lstStyle/>
                    <a:p>
                      <a:pPr algn="r" fontAlgn="b"/>
                      <a:r>
                        <a:rPr lang="es-PA" sz="1400" u="none" strike="noStrike">
                          <a:effectLst/>
                          <a:latin typeface="+mj-lt"/>
                        </a:rPr>
                        <a:t>1</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SUMINISTRO DE AGUA A TRAVÉS DE EQUIPO FLOTANTE</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2</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SUMINISTRO DE AGUA A TRAVÉS DE EQUIPO TERRESTRE</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3</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SUMINISTRO DE COMBUSTIBLE, LUBRICANTES O DERIVADOS DEL PETRÓLEO A TRAVÉS DE EQUIPO TERRESTRE</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4</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SUMINISTRO DE COMBUSTIBLE, LUBRICANTES O DERIVADOS DEL PETRÓLEO A TRAVÉS DE EQUIPO FLOTANTE</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5</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PROVEEDOR O SUMINISTRO DE EQUIPOS DE TRANSFERENCIAS PARA OPERACIONES DE TRASBORDO </a:t>
                      </a:r>
                      <a:endParaRPr lang="es-PA" sz="1400" b="0" i="0" u="none" strike="noStrike" dirty="0">
                        <a:solidFill>
                          <a:srgbClr val="000000"/>
                        </a:solidFill>
                        <a:effectLst/>
                        <a:latin typeface="+mj-lt"/>
                      </a:endParaRPr>
                    </a:p>
                  </a:txBody>
                  <a:tcPr marL="8984" marR="8984" marT="8984" marB="0" anchor="b"/>
                </a:tc>
              </a:tr>
              <a:tr h="294588">
                <a:tc>
                  <a:txBody>
                    <a:bodyPr/>
                    <a:lstStyle/>
                    <a:p>
                      <a:pPr algn="l" fontAlgn="b"/>
                      <a:endParaRPr lang="es-PA" sz="1400" b="0" i="0" u="none" strike="noStrike">
                        <a:solidFill>
                          <a:srgbClr val="000000"/>
                        </a:solidFill>
                        <a:effectLst/>
                        <a:latin typeface="+mj-lt"/>
                      </a:endParaRPr>
                    </a:p>
                  </a:txBody>
                  <a:tcPr marL="8984" marR="8984" marT="8984" marB="0" anchor="b"/>
                </a:tc>
                <a:tc>
                  <a:txBody>
                    <a:bodyPr/>
                    <a:lstStyle/>
                    <a:p>
                      <a:pPr algn="l" fontAlgn="b"/>
                      <a:r>
                        <a:rPr lang="en-US" sz="1400" u="none" strike="noStrike" dirty="0">
                          <a:effectLst/>
                          <a:latin typeface="+mj-lt"/>
                        </a:rPr>
                        <a:t>BUQUE A BUQUE (SHIP TO SHIP TRANSFER.)</a:t>
                      </a:r>
                      <a:endParaRPr lang="en-US" sz="1400" b="0" i="0" u="none" strike="noStrike" dirty="0">
                        <a:solidFill>
                          <a:srgbClr val="000000"/>
                        </a:solidFill>
                        <a:effectLst/>
                        <a:latin typeface="+mj-lt"/>
                      </a:endParaRPr>
                    </a:p>
                  </a:txBody>
                  <a:tcPr marL="8984" marR="8984" marT="8984" marB="0" anchor="b"/>
                </a:tc>
              </a:tr>
              <a:tr h="294588">
                <a:tc>
                  <a:txBody>
                    <a:bodyPr/>
                    <a:lstStyle/>
                    <a:p>
                      <a:pPr algn="l" fontAlgn="b"/>
                      <a:endParaRPr lang="es-PA" sz="1400" b="0" i="0" u="none" strike="noStrike" dirty="0">
                        <a:solidFill>
                          <a:srgbClr val="000000"/>
                        </a:solidFill>
                        <a:effectLst/>
                        <a:latin typeface="+mj-lt"/>
                      </a:endParaRPr>
                    </a:p>
                  </a:txBody>
                  <a:tcPr marL="8984" marR="8984" marT="8984" marB="0" anchor="b">
                    <a:solidFill>
                      <a:schemeClr val="accent1">
                        <a:lumMod val="40000"/>
                        <a:lumOff val="60000"/>
                      </a:schemeClr>
                    </a:solidFill>
                  </a:tcPr>
                </a:tc>
                <a:tc>
                  <a:txBody>
                    <a:bodyPr/>
                    <a:lstStyle/>
                    <a:p>
                      <a:pPr algn="l" fontAlgn="b"/>
                      <a:r>
                        <a:rPr lang="es-PA" sz="1400" b="1" u="none" strike="noStrike" dirty="0">
                          <a:effectLst/>
                          <a:latin typeface="+mj-lt"/>
                        </a:rPr>
                        <a:t>INSPECCIONES DE NAVES E INSTALACIONES PORTUARIAS</a:t>
                      </a:r>
                      <a:endParaRPr lang="es-PA" sz="1400" b="1" i="0" u="none" strike="noStrike" dirty="0">
                        <a:solidFill>
                          <a:srgbClr val="000000"/>
                        </a:solidFill>
                        <a:effectLst/>
                        <a:latin typeface="+mj-lt"/>
                      </a:endParaRPr>
                    </a:p>
                  </a:txBody>
                  <a:tcPr marL="8984" marR="8984" marT="8984" marB="0" anchor="b">
                    <a:solidFill>
                      <a:schemeClr val="accent1">
                        <a:lumMod val="40000"/>
                        <a:lumOff val="60000"/>
                      </a:schemeClr>
                    </a:solidFill>
                  </a:tcPr>
                </a:tc>
              </a:tr>
              <a:tr h="294588">
                <a:tc>
                  <a:txBody>
                    <a:bodyPr/>
                    <a:lstStyle/>
                    <a:p>
                      <a:pPr algn="r" fontAlgn="b"/>
                      <a:r>
                        <a:rPr lang="es-PA" sz="1400" u="none" strike="noStrike">
                          <a:effectLst/>
                          <a:latin typeface="+mj-lt"/>
                        </a:rPr>
                        <a:t>6</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INSPECCIÓN DE LAS CONDICIONES GENERALES DE LAS NAVES</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7</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INSPECCIÓN DE CONTROL DE GASES PELIGROSOS</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8</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INSPECCIÓN DE LOS EQUIPOS DE SEGURIDAD Y SALVAMENTO EN LAS NAVES</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9</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INSPECCIÓN DE CARGA EN GENERAL</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10</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INSPECCIÓN DE HIDROCARBUROS Y OTROS DERIVADOS DEL PRETRÓLEO</a:t>
                      </a:r>
                      <a:endParaRPr lang="es-PA" sz="1400" b="0" i="0" u="none" strike="noStrike" dirty="0">
                        <a:solidFill>
                          <a:srgbClr val="000000"/>
                        </a:solidFill>
                        <a:effectLst/>
                        <a:latin typeface="+mj-lt"/>
                      </a:endParaRPr>
                    </a:p>
                  </a:txBody>
                  <a:tcPr marL="8984" marR="8984" marT="8984" marB="0" anchor="b"/>
                </a:tc>
              </a:tr>
              <a:tr h="294588">
                <a:tc>
                  <a:txBody>
                    <a:bodyPr/>
                    <a:lstStyle/>
                    <a:p>
                      <a:pPr algn="l" fontAlgn="b"/>
                      <a:endParaRPr lang="es-PA" sz="1400" b="0" i="0" u="none" strike="noStrike" dirty="0">
                        <a:solidFill>
                          <a:srgbClr val="000000"/>
                        </a:solidFill>
                        <a:effectLst/>
                        <a:latin typeface="+mj-lt"/>
                      </a:endParaRPr>
                    </a:p>
                  </a:txBody>
                  <a:tcPr marL="8984" marR="8984" marT="8984" marB="0" anchor="b">
                    <a:solidFill>
                      <a:schemeClr val="accent1">
                        <a:lumMod val="40000"/>
                        <a:lumOff val="60000"/>
                      </a:schemeClr>
                    </a:solidFill>
                  </a:tcPr>
                </a:tc>
                <a:tc>
                  <a:txBody>
                    <a:bodyPr/>
                    <a:lstStyle/>
                    <a:p>
                      <a:pPr algn="l" fontAlgn="b"/>
                      <a:r>
                        <a:rPr lang="es-PA" sz="1400" b="1" u="none" strike="noStrike" dirty="0">
                          <a:effectLst/>
                          <a:latin typeface="+mj-lt"/>
                        </a:rPr>
                        <a:t>MANIOBRAS MARÍTIMAS Y PORTUARIAS</a:t>
                      </a:r>
                      <a:endParaRPr lang="es-PA" sz="1400" b="1" i="0" u="none" strike="noStrike" dirty="0">
                        <a:solidFill>
                          <a:srgbClr val="000000"/>
                        </a:solidFill>
                        <a:effectLst/>
                        <a:latin typeface="+mj-lt"/>
                      </a:endParaRPr>
                    </a:p>
                  </a:txBody>
                  <a:tcPr marL="8984" marR="8984" marT="8984" marB="0" anchor="b">
                    <a:solidFill>
                      <a:schemeClr val="accent1">
                        <a:lumMod val="40000"/>
                        <a:lumOff val="60000"/>
                      </a:schemeClr>
                    </a:solidFill>
                  </a:tcPr>
                </a:tc>
              </a:tr>
              <a:tr h="294588">
                <a:tc>
                  <a:txBody>
                    <a:bodyPr/>
                    <a:lstStyle/>
                    <a:p>
                      <a:pPr algn="r" fontAlgn="b"/>
                      <a:r>
                        <a:rPr lang="es-PA" sz="1400" u="none" strike="noStrike">
                          <a:effectLst/>
                          <a:latin typeface="+mj-lt"/>
                        </a:rPr>
                        <a:t>11</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SERVICIO DE AMARRE Y DESAMARRE DE LAS NAVES</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12</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SERVICIO DE EMPRESA ESTIBADORA</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13</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MANIOBRA DE TRINCADO Y DESTRINCADO.</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14</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SERVICIO DE DRAGADO</a:t>
                      </a:r>
                      <a:endParaRPr lang="es-PA" sz="1400" b="0" i="0" u="none" strike="noStrike" dirty="0">
                        <a:solidFill>
                          <a:srgbClr val="000000"/>
                        </a:solidFill>
                        <a:effectLst/>
                        <a:latin typeface="+mj-lt"/>
                      </a:endParaRPr>
                    </a:p>
                  </a:txBody>
                  <a:tcPr marL="8984" marR="8984" marT="8984" marB="0" anchor="b"/>
                </a:tc>
              </a:tr>
              <a:tr h="294588">
                <a:tc>
                  <a:txBody>
                    <a:bodyPr/>
                    <a:lstStyle/>
                    <a:p>
                      <a:pPr algn="r" fontAlgn="b"/>
                      <a:r>
                        <a:rPr lang="es-PA" sz="1400" u="none" strike="noStrike">
                          <a:effectLst/>
                          <a:latin typeface="+mj-lt"/>
                        </a:rPr>
                        <a:t>15</a:t>
                      </a:r>
                      <a:endParaRPr lang="es-PA" sz="1400" b="0" i="0" u="none" strike="noStrike">
                        <a:solidFill>
                          <a:srgbClr val="000000"/>
                        </a:solidFill>
                        <a:effectLst/>
                        <a:latin typeface="+mj-lt"/>
                      </a:endParaRPr>
                    </a:p>
                  </a:txBody>
                  <a:tcPr marL="8984" marR="8984" marT="8984" marB="0" anchor="b"/>
                </a:tc>
                <a:tc>
                  <a:txBody>
                    <a:bodyPr/>
                    <a:lstStyle/>
                    <a:p>
                      <a:pPr algn="l" fontAlgn="b"/>
                      <a:r>
                        <a:rPr lang="es-PA" sz="1400" u="none" strike="noStrike" dirty="0">
                          <a:effectLst/>
                          <a:latin typeface="+mj-lt"/>
                        </a:rPr>
                        <a:t>SERVICIO DE INGENIERIA MARÍTIMA</a:t>
                      </a:r>
                      <a:endParaRPr lang="es-PA" sz="1400" b="0" i="0" u="none" strike="noStrike" dirty="0">
                        <a:solidFill>
                          <a:srgbClr val="000000"/>
                        </a:solidFill>
                        <a:effectLst/>
                        <a:latin typeface="+mj-lt"/>
                      </a:endParaRPr>
                    </a:p>
                  </a:txBody>
                  <a:tcPr marL="8984" marR="8984" marT="8984" marB="0" anchor="b"/>
                </a:tc>
              </a:tr>
            </a:tbl>
          </a:graphicData>
        </a:graphic>
      </p:graphicFrame>
    </p:spTree>
    <p:extLst>
      <p:ext uri="{BB962C8B-B14F-4D97-AF65-F5344CB8AC3E}">
        <p14:creationId xmlns:p14="http://schemas.microsoft.com/office/powerpoint/2010/main" val="3969583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394245071"/>
              </p:ext>
            </p:extLst>
          </p:nvPr>
        </p:nvGraphicFramePr>
        <p:xfrm>
          <a:off x="395114" y="116636"/>
          <a:ext cx="8353350" cy="6480715"/>
        </p:xfrm>
        <a:graphic>
          <a:graphicData uri="http://schemas.openxmlformats.org/drawingml/2006/table">
            <a:tbl>
              <a:tblPr>
                <a:tableStyleId>{5C22544A-7EE6-4342-B048-85BDC9FD1C3A}</a:tableStyleId>
              </a:tblPr>
              <a:tblGrid>
                <a:gridCol w="250045"/>
                <a:gridCol w="8103305"/>
              </a:tblGrid>
              <a:tr h="249288">
                <a:tc>
                  <a:txBody>
                    <a:bodyPr/>
                    <a:lstStyle/>
                    <a:p>
                      <a:pPr algn="l" fontAlgn="b"/>
                      <a:endParaRPr lang="es-PA" sz="1400" b="0" i="0" u="none" strike="noStrike" dirty="0">
                        <a:solidFill>
                          <a:srgbClr val="000000"/>
                        </a:solidFill>
                        <a:effectLst/>
                        <a:latin typeface="Calibri"/>
                      </a:endParaRPr>
                    </a:p>
                  </a:txBody>
                  <a:tcPr marL="8704" marR="8704" marT="8704" marB="0" anchor="b"/>
                </a:tc>
                <a:tc>
                  <a:txBody>
                    <a:bodyPr/>
                    <a:lstStyle/>
                    <a:p>
                      <a:pPr algn="ctr" fontAlgn="b"/>
                      <a:r>
                        <a:rPr lang="es-PA" sz="1400" b="1" u="none" strike="noStrike" dirty="0">
                          <a:effectLst/>
                        </a:rPr>
                        <a:t>CLÚSTER:LICENCIAS DE OPERACIÓN </a:t>
                      </a:r>
                      <a:endParaRPr lang="es-PA" sz="1400" b="1"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0" i="0" u="none" strike="noStrike">
                        <a:solidFill>
                          <a:srgbClr val="000000"/>
                        </a:solidFill>
                        <a:effectLst/>
                        <a:latin typeface="Calibri"/>
                      </a:endParaRPr>
                    </a:p>
                  </a:txBody>
                  <a:tcPr marL="8704" marR="8704" marT="8704" marB="0" anchor="b"/>
                </a:tc>
                <a:tc>
                  <a:txBody>
                    <a:bodyPr/>
                    <a:lstStyle/>
                    <a:p>
                      <a:pPr algn="ctr" fontAlgn="b"/>
                      <a:r>
                        <a:rPr lang="es-PA" sz="1400" b="1" u="none" strike="noStrike" dirty="0">
                          <a:effectLst/>
                        </a:rPr>
                        <a:t>SERVICIOS MARÍTIMOS AUXILIARES DENTRO DE LA RESOLUCIÓN JD N°027-2008</a:t>
                      </a:r>
                      <a:endParaRPr lang="es-PA" sz="1400" b="1"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0" i="0" u="none" strike="noStrike">
                        <a:solidFill>
                          <a:srgbClr val="000000"/>
                        </a:solidFill>
                        <a:effectLst/>
                        <a:latin typeface="Calibri"/>
                      </a:endParaRPr>
                    </a:p>
                  </a:txBody>
                  <a:tcPr marL="8704" marR="8704" marT="8704" marB="0" anchor="b"/>
                </a:tc>
                <a:tc>
                  <a:txBody>
                    <a:bodyPr/>
                    <a:lstStyle/>
                    <a:p>
                      <a:pPr algn="ctr" fontAlgn="b"/>
                      <a:r>
                        <a:rPr lang="es-PA" sz="1400" b="1" u="none" strike="noStrike" dirty="0">
                          <a:effectLst/>
                        </a:rPr>
                        <a:t>OTROS</a:t>
                      </a:r>
                      <a:endParaRPr lang="es-PA" sz="1400" b="1"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0" i="0" u="none" strike="noStrike" dirty="0">
                        <a:solidFill>
                          <a:srgbClr val="000000"/>
                        </a:solidFill>
                        <a:effectLst/>
                        <a:latin typeface="Calibri"/>
                      </a:endParaRPr>
                    </a:p>
                  </a:txBody>
                  <a:tcPr marL="8704" marR="8704" marT="8704" marB="0" anchor="b">
                    <a:solidFill>
                      <a:schemeClr val="accent1">
                        <a:lumMod val="40000"/>
                        <a:lumOff val="60000"/>
                      </a:schemeClr>
                    </a:solidFill>
                  </a:tcPr>
                </a:tc>
                <a:tc>
                  <a:txBody>
                    <a:bodyPr/>
                    <a:lstStyle/>
                    <a:p>
                      <a:pPr algn="l" fontAlgn="b"/>
                      <a:r>
                        <a:rPr lang="es-PA" sz="1400" b="1" u="none" strike="noStrike" dirty="0">
                          <a:effectLst/>
                        </a:rPr>
                        <a:t>CONSTRUCCIÓN, REPARACIÓN Y MANTENIMIENTO DE NAVES E INSTALACIONES PORTUARIAS</a:t>
                      </a:r>
                      <a:endParaRPr lang="es-PA" sz="1400" b="1" i="0" u="none" strike="noStrike" dirty="0">
                        <a:solidFill>
                          <a:srgbClr val="000000"/>
                        </a:solidFill>
                        <a:effectLst/>
                        <a:latin typeface="Calibri"/>
                      </a:endParaRPr>
                    </a:p>
                  </a:txBody>
                  <a:tcPr marL="8704" marR="8704" marT="8704" marB="0" anchor="b">
                    <a:solidFill>
                      <a:schemeClr val="accent1">
                        <a:lumMod val="40000"/>
                        <a:lumOff val="60000"/>
                      </a:schemeClr>
                    </a:solidFill>
                  </a:tcPr>
                </a:tc>
              </a:tr>
              <a:tr h="249288">
                <a:tc>
                  <a:txBody>
                    <a:bodyPr/>
                    <a:lstStyle/>
                    <a:p>
                      <a:pPr algn="r" fontAlgn="b"/>
                      <a:r>
                        <a:rPr lang="es-PA" sz="1400" u="none" strike="noStrike">
                          <a:effectLst/>
                        </a:rPr>
                        <a:t>16</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SERVICIO DE REPARACIÓN Y MANTENIMIENTO DE LAS ESTRUCTURAS DE LAS NAVES A FLOTE O SUBMARINA</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17</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REPARACIÓN Y MANTENIMIENTO DE EQUIPOS ELECTROMECÁNICOS DE LAS NAVES</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18</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REPARACIÓN Y MANTENIMIENTO DE EQUIPOS ELÉCTRICOS Y ELECTRÓNICOS DE LAS NAVES</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19</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REPARACIÓN, MANTENIMIENTO, REMODELACIÓN O REESTRUCTURACIÓN EN INSTALACIONES PORTUARIAS</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20</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REPARACIÓN Y MANTENIMIENTO DE AYUDAS A LA NAVEGACIÓN.</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21</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SERVICIO DE CALIBRACIÓN DE COMPAS MAGNETICO</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22</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SERVICIO DE REPARACION, MANTENIMIENTO Y LIMPIEZA DE TANQUES EN INSTALACION PORTUARIA</a:t>
                      </a:r>
                      <a:endParaRPr lang="es-PA" sz="1400" b="0"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1" i="0" u="none" strike="noStrike" dirty="0">
                        <a:solidFill>
                          <a:srgbClr val="000000"/>
                        </a:solidFill>
                        <a:effectLst/>
                        <a:latin typeface="Calibri"/>
                      </a:endParaRPr>
                    </a:p>
                  </a:txBody>
                  <a:tcPr marL="8704" marR="8704" marT="8704" marB="0" anchor="b">
                    <a:solidFill>
                      <a:schemeClr val="accent1">
                        <a:lumMod val="40000"/>
                        <a:lumOff val="60000"/>
                      </a:schemeClr>
                    </a:solidFill>
                  </a:tcPr>
                </a:tc>
                <a:tc>
                  <a:txBody>
                    <a:bodyPr/>
                    <a:lstStyle/>
                    <a:p>
                      <a:pPr algn="l" fontAlgn="b"/>
                      <a:r>
                        <a:rPr lang="es-PA" sz="1400" b="1" u="none" strike="noStrike" dirty="0">
                          <a:effectLst/>
                        </a:rPr>
                        <a:t>MANEJO DE DESECHOS Y FUMIGACIÓN</a:t>
                      </a:r>
                      <a:endParaRPr lang="es-PA" sz="1400" b="1" i="0" u="none" strike="noStrike" dirty="0">
                        <a:solidFill>
                          <a:srgbClr val="000000"/>
                        </a:solidFill>
                        <a:effectLst/>
                        <a:latin typeface="Calibri"/>
                      </a:endParaRPr>
                    </a:p>
                  </a:txBody>
                  <a:tcPr marL="8704" marR="8704" marT="8704" marB="0" anchor="b">
                    <a:solidFill>
                      <a:schemeClr val="accent1">
                        <a:lumMod val="40000"/>
                        <a:lumOff val="60000"/>
                      </a:schemeClr>
                    </a:solidFill>
                  </a:tcPr>
                </a:tc>
              </a:tr>
              <a:tr h="248515">
                <a:tc>
                  <a:txBody>
                    <a:bodyPr/>
                    <a:lstStyle/>
                    <a:p>
                      <a:pPr algn="r" fontAlgn="b"/>
                      <a:r>
                        <a:rPr lang="es-PA" sz="1400" u="none" strike="noStrike">
                          <a:effectLst/>
                        </a:rPr>
                        <a:t>23</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LIMPIEZA DE TANQUES U OTRO COMPARTIMIENTO DE LAS NAVES</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24</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LIMPIEZA DE DERRAMES POR HIDROCARBUROS PROVENIENTES DE NAVES E INSTALACIONES PORTUARIAS</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25</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smtClean="0">
                          <a:effectLst/>
                        </a:rPr>
                        <a:t>DESGUACE DE NAVES</a:t>
                      </a:r>
                      <a:endParaRPr lang="es-PA" sz="1400" b="0"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1" i="0" u="none" strike="noStrike" dirty="0">
                        <a:solidFill>
                          <a:srgbClr val="000000"/>
                        </a:solidFill>
                        <a:effectLst/>
                        <a:latin typeface="Calibri"/>
                      </a:endParaRPr>
                    </a:p>
                  </a:txBody>
                  <a:tcPr marL="8704" marR="8704" marT="8704" marB="0" anchor="b">
                    <a:solidFill>
                      <a:schemeClr val="accent1">
                        <a:lumMod val="40000"/>
                        <a:lumOff val="60000"/>
                      </a:schemeClr>
                    </a:solidFill>
                  </a:tcPr>
                </a:tc>
                <a:tc>
                  <a:txBody>
                    <a:bodyPr/>
                    <a:lstStyle/>
                    <a:p>
                      <a:pPr algn="l" fontAlgn="b"/>
                      <a:r>
                        <a:rPr lang="es-PA" sz="1400" b="1" u="none" strike="noStrike" dirty="0" smtClean="0">
                          <a:effectLst/>
                        </a:rPr>
                        <a:t>TRANSPORTE</a:t>
                      </a:r>
                      <a:endParaRPr lang="es-PA" sz="1400" b="1" i="0" u="none" strike="noStrike" dirty="0">
                        <a:solidFill>
                          <a:srgbClr val="000000"/>
                        </a:solidFill>
                        <a:effectLst/>
                        <a:latin typeface="Calibri"/>
                      </a:endParaRPr>
                    </a:p>
                  </a:txBody>
                  <a:tcPr marL="8704" marR="8704" marT="8704" marB="0" anchor="b">
                    <a:solidFill>
                      <a:schemeClr val="accent1">
                        <a:lumMod val="40000"/>
                        <a:lumOff val="60000"/>
                      </a:schemeClr>
                    </a:solidFill>
                  </a:tcPr>
                </a:tc>
              </a:tr>
              <a:tr h="249288">
                <a:tc>
                  <a:txBody>
                    <a:bodyPr/>
                    <a:lstStyle/>
                    <a:p>
                      <a:pPr algn="r" fontAlgn="b"/>
                      <a:r>
                        <a:rPr lang="es-PA" sz="1400" u="none" strike="noStrike">
                          <a:effectLst/>
                        </a:rPr>
                        <a:t>26</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TRANSPORTE DE CARGA EN GENERAL</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27</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TRANSPORTE DE CARGA GENERAL POR FLOTA TERRESTRE</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28</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TRANSPORTE DE PASAJEROS</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29</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SERVICIO DE TRANSPORTE DE VALORES</a:t>
                      </a:r>
                      <a:endParaRPr lang="es-PA" sz="1400" b="0"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0" i="0" u="none" strike="noStrike" dirty="0">
                        <a:solidFill>
                          <a:srgbClr val="000000"/>
                        </a:solidFill>
                        <a:effectLst/>
                        <a:latin typeface="Calibri"/>
                      </a:endParaRPr>
                    </a:p>
                  </a:txBody>
                  <a:tcPr marL="8704" marR="8704" marT="8704" marB="0" anchor="b">
                    <a:solidFill>
                      <a:schemeClr val="accent1">
                        <a:lumMod val="40000"/>
                        <a:lumOff val="60000"/>
                      </a:schemeClr>
                    </a:solidFill>
                  </a:tcPr>
                </a:tc>
                <a:tc>
                  <a:txBody>
                    <a:bodyPr/>
                    <a:lstStyle/>
                    <a:p>
                      <a:pPr algn="l" fontAlgn="b"/>
                      <a:r>
                        <a:rPr lang="es-PA" sz="1400" u="none" strike="noStrike" dirty="0">
                          <a:effectLst/>
                        </a:rPr>
                        <a:t>MODU'S</a:t>
                      </a:r>
                      <a:endParaRPr lang="es-PA" sz="1400" b="1" i="0" u="none" strike="noStrike" dirty="0">
                        <a:solidFill>
                          <a:srgbClr val="000000"/>
                        </a:solidFill>
                        <a:effectLst/>
                        <a:latin typeface="Calibri"/>
                      </a:endParaRPr>
                    </a:p>
                  </a:txBody>
                  <a:tcPr marL="8704" marR="8704" marT="8704" marB="0" anchor="b">
                    <a:solidFill>
                      <a:schemeClr val="accent1">
                        <a:lumMod val="40000"/>
                        <a:lumOff val="60000"/>
                      </a:schemeClr>
                    </a:solidFill>
                  </a:tcPr>
                </a:tc>
              </a:tr>
              <a:tr h="249288">
                <a:tc>
                  <a:txBody>
                    <a:bodyPr/>
                    <a:lstStyle/>
                    <a:p>
                      <a:pPr algn="r" fontAlgn="b"/>
                      <a:r>
                        <a:rPr lang="es-PA" sz="1400" u="none" strike="noStrike">
                          <a:effectLst/>
                        </a:rPr>
                        <a:t>30</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RESGUARDO DE UNIDADES MÓVILES DE PERFORACIÓN MAR ADENTRO O MODU`S (siglas en inglés)</a:t>
                      </a:r>
                      <a:endParaRPr lang="es-PA" sz="1400" b="0"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0" i="0" u="none" strike="noStrike" dirty="0">
                        <a:solidFill>
                          <a:srgbClr val="000000"/>
                        </a:solidFill>
                        <a:effectLst/>
                        <a:latin typeface="Calibri"/>
                      </a:endParaRPr>
                    </a:p>
                  </a:txBody>
                  <a:tcPr marL="8704" marR="8704" marT="8704" marB="0" anchor="b">
                    <a:solidFill>
                      <a:schemeClr val="accent1">
                        <a:lumMod val="40000"/>
                        <a:lumOff val="60000"/>
                      </a:schemeClr>
                    </a:solidFill>
                  </a:tcPr>
                </a:tc>
                <a:tc>
                  <a:txBody>
                    <a:bodyPr/>
                    <a:lstStyle/>
                    <a:p>
                      <a:pPr algn="l" fontAlgn="b"/>
                      <a:r>
                        <a:rPr lang="es-PA" sz="1400" u="none" strike="noStrike" dirty="0">
                          <a:effectLst/>
                        </a:rPr>
                        <a:t>SEGURIDAD E HIGIENE</a:t>
                      </a:r>
                      <a:endParaRPr lang="es-PA" sz="1400" b="1" i="0" u="none" strike="noStrike" dirty="0">
                        <a:solidFill>
                          <a:srgbClr val="000000"/>
                        </a:solidFill>
                        <a:effectLst/>
                        <a:latin typeface="Calibri"/>
                      </a:endParaRPr>
                    </a:p>
                  </a:txBody>
                  <a:tcPr marL="8704" marR="8704" marT="8704" marB="0" anchor="b">
                    <a:solidFill>
                      <a:schemeClr val="accent1">
                        <a:lumMod val="40000"/>
                        <a:lumOff val="60000"/>
                      </a:schemeClr>
                    </a:solidFill>
                  </a:tcPr>
                </a:tc>
              </a:tr>
              <a:tr h="249288">
                <a:tc>
                  <a:txBody>
                    <a:bodyPr/>
                    <a:lstStyle/>
                    <a:p>
                      <a:pPr algn="r" fontAlgn="b"/>
                      <a:r>
                        <a:rPr lang="es-PA" sz="1400" u="none" strike="noStrike">
                          <a:effectLst/>
                        </a:rPr>
                        <a:t>31</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SERVICIO MEDICO A BORDO DE LA NAVE</a:t>
                      </a:r>
                      <a:endParaRPr lang="es-PA" sz="1400" b="0" i="0" u="none" strike="noStrike" dirty="0">
                        <a:solidFill>
                          <a:srgbClr val="000000"/>
                        </a:solidFill>
                        <a:effectLst/>
                        <a:latin typeface="Calibri"/>
                      </a:endParaRPr>
                    </a:p>
                  </a:txBody>
                  <a:tcPr marL="8704" marR="8704" marT="8704" marB="0" anchor="b"/>
                </a:tc>
              </a:tr>
              <a:tr h="249288">
                <a:tc>
                  <a:txBody>
                    <a:bodyPr/>
                    <a:lstStyle/>
                    <a:p>
                      <a:pPr algn="r" fontAlgn="b"/>
                      <a:r>
                        <a:rPr lang="es-PA" sz="1400" u="none" strike="noStrike">
                          <a:effectLst/>
                        </a:rPr>
                        <a:t>32</a:t>
                      </a:r>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SERVICIO DE CUSTODIA, VIGILANCIA Y SEGURIDAD PRIVADA A BORDO DE </a:t>
                      </a:r>
                      <a:endParaRPr lang="es-PA" sz="1400" b="0" i="0" u="none" strike="noStrike" dirty="0">
                        <a:solidFill>
                          <a:srgbClr val="000000"/>
                        </a:solidFill>
                        <a:effectLst/>
                        <a:latin typeface="Calibri"/>
                      </a:endParaRPr>
                    </a:p>
                  </a:txBody>
                  <a:tcPr marL="8704" marR="8704" marT="8704" marB="0" anchor="b"/>
                </a:tc>
              </a:tr>
              <a:tr h="249288">
                <a:tc>
                  <a:txBody>
                    <a:bodyPr/>
                    <a:lstStyle/>
                    <a:p>
                      <a:pPr algn="l" fontAlgn="b"/>
                      <a:endParaRPr lang="es-PA" sz="1400" b="0" i="0" u="none" strike="noStrike">
                        <a:solidFill>
                          <a:srgbClr val="000000"/>
                        </a:solidFill>
                        <a:effectLst/>
                        <a:latin typeface="Calibri"/>
                      </a:endParaRPr>
                    </a:p>
                  </a:txBody>
                  <a:tcPr marL="8704" marR="8704" marT="8704" marB="0" anchor="b"/>
                </a:tc>
                <a:tc>
                  <a:txBody>
                    <a:bodyPr/>
                    <a:lstStyle/>
                    <a:p>
                      <a:pPr algn="l" fontAlgn="b"/>
                      <a:r>
                        <a:rPr lang="es-PA" sz="1400" u="none" strike="noStrike" dirty="0">
                          <a:effectLst/>
                        </a:rPr>
                        <a:t>NAVES EN INSTALACIONES PORTUARIAS</a:t>
                      </a:r>
                      <a:endParaRPr lang="es-PA" sz="1400" b="0" i="0" u="none" strike="noStrike" dirty="0">
                        <a:solidFill>
                          <a:srgbClr val="000000"/>
                        </a:solidFill>
                        <a:effectLst/>
                        <a:latin typeface="Calibri"/>
                      </a:endParaRPr>
                    </a:p>
                  </a:txBody>
                  <a:tcPr marL="8704" marR="8704" marT="8704" marB="0" anchor="b"/>
                </a:tc>
              </a:tr>
            </a:tbl>
          </a:graphicData>
        </a:graphic>
      </p:graphicFrame>
    </p:spTree>
    <p:extLst>
      <p:ext uri="{BB962C8B-B14F-4D97-AF65-F5344CB8AC3E}">
        <p14:creationId xmlns:p14="http://schemas.microsoft.com/office/powerpoint/2010/main" val="374124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1" y="188640"/>
            <a:ext cx="8964488" cy="584775"/>
          </a:xfrm>
          <a:prstGeom prst="rect">
            <a:avLst/>
          </a:prstGeom>
          <a:noFill/>
        </p:spPr>
        <p:txBody>
          <a:bodyPr wrap="square" lIns="91440" tIns="45720" rIns="91440" bIns="45720">
            <a:spAutoFit/>
          </a:bodyPr>
          <a:lstStyle/>
          <a:p>
            <a:pPr algn="ctr"/>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DESCRIPCIÓN DE TARIFAS</a:t>
            </a:r>
            <a:endParaRPr lang="es-MX" sz="32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2290321896"/>
              </p:ext>
            </p:extLst>
          </p:nvPr>
        </p:nvGraphicFramePr>
        <p:xfrm>
          <a:off x="336646" y="980728"/>
          <a:ext cx="8597418" cy="5432648"/>
        </p:xfrm>
        <a:graphic>
          <a:graphicData uri="http://schemas.openxmlformats.org/drawingml/2006/table">
            <a:tbl>
              <a:tblPr firstRow="1" bandRow="1">
                <a:tableStyleId>{5C22544A-7EE6-4342-B048-85BDC9FD1C3A}</a:tableStyleId>
              </a:tblPr>
              <a:tblGrid>
                <a:gridCol w="2865806"/>
                <a:gridCol w="2865806"/>
                <a:gridCol w="2865806"/>
              </a:tblGrid>
              <a:tr h="663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AUTO SERVICIO DE LANCHA</a:t>
                      </a:r>
                      <a:endParaRPr lang="es-PA" sz="1800" b="1" dirty="0" smtClean="0">
                        <a:solidFill>
                          <a:schemeClr val="tx1"/>
                        </a:solidFill>
                      </a:endParaRPr>
                    </a:p>
                    <a:p>
                      <a:endParaRPr lang="es-PA" sz="18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$500.00 anuales por cada lancha de empresa</a:t>
                      </a:r>
                      <a:endParaRPr lang="es-PA" sz="1800" b="1" dirty="0" smtClean="0">
                        <a:solidFill>
                          <a:schemeClr val="tx1"/>
                        </a:solidFill>
                      </a:endParaRPr>
                    </a:p>
                    <a:p>
                      <a:endParaRPr lang="es-PA" sz="1800" b="1" dirty="0">
                        <a:solidFill>
                          <a:schemeClr val="tx1"/>
                        </a:solidFill>
                      </a:endParaRPr>
                    </a:p>
                  </a:txBody>
                  <a:tcPr/>
                </a:tc>
                <a:tc>
                  <a:txBody>
                    <a:bodyPr/>
                    <a:lstStyle/>
                    <a:p>
                      <a:endParaRPr lang="es-PA" sz="1800" b="1" dirty="0">
                        <a:solidFill>
                          <a:schemeClr val="tx1"/>
                        </a:solidFill>
                      </a:endParaRPr>
                    </a:p>
                  </a:txBody>
                  <a:tcPr/>
                </a:tc>
              </a:tr>
              <a:tr h="1317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SERVICIO DE LANCHA</a:t>
                      </a:r>
                      <a:endParaRPr lang="es-PA" sz="1800" b="1" dirty="0" smtClean="0">
                        <a:solidFill>
                          <a:schemeClr val="tx1"/>
                        </a:solidFill>
                      </a:endParaRPr>
                    </a:p>
                    <a:p>
                      <a:endParaRPr lang="es-PA" sz="18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Área A, $750.00 mensual por lancha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Área B, $300.00 mensual por lancha</a:t>
                      </a:r>
                      <a:endParaRPr lang="es-PA" sz="1800" b="1" dirty="0" smtClean="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TRANSPORTE DE PASAJEROS Y CARGA GENERAL</a:t>
                      </a:r>
                      <a:endParaRPr lang="es-PA" sz="1800" b="1" dirty="0" smtClean="0">
                        <a:solidFill>
                          <a:schemeClr val="tx1"/>
                        </a:solidFill>
                      </a:endParaRPr>
                    </a:p>
                    <a:p>
                      <a:endParaRPr lang="es-PA" sz="18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$300.00 anual por nave. Transporte con capacidad para 30 o mas pasajeros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PA" sz="1800" b="1"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$ 200.00 anual</a:t>
                      </a:r>
                      <a:r>
                        <a:rPr lang="es-MX" sz="1800" b="1" baseline="0" dirty="0" smtClean="0">
                          <a:solidFill>
                            <a:schemeClr val="tx1"/>
                          </a:solidFill>
                        </a:rPr>
                        <a:t> por botes o lanchas. Transporte para recreación o turismo para menos de 30 personas.</a:t>
                      </a:r>
                      <a:endParaRPr lang="es-PA" sz="1800" b="1" dirty="0" smtClean="0">
                        <a:solidFill>
                          <a:schemeClr val="tx1"/>
                        </a:solidFill>
                      </a:endParaRPr>
                    </a:p>
                    <a:p>
                      <a:endParaRPr lang="es-PA" sz="1800" b="1"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REPARACIÓN , MANTENIMIENTO, REMODELACIÓN O REESTRUCTURACIÓN A FLOTE O SUBMARINA</a:t>
                      </a:r>
                      <a:endParaRPr lang="es-PA" sz="1800" b="1" dirty="0" smtClean="0">
                        <a:solidFill>
                          <a:schemeClr val="tx1"/>
                        </a:solidFill>
                      </a:endParaRPr>
                    </a:p>
                    <a:p>
                      <a:endParaRPr lang="es-PA" sz="18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rPr>
                        <a:t>$500.00 Mensual por empresa autorizadas</a:t>
                      </a:r>
                      <a:endParaRPr lang="es-PA" sz="1800" b="1" dirty="0" smtClean="0">
                        <a:solidFill>
                          <a:schemeClr val="tx1"/>
                        </a:solidFill>
                      </a:endParaRPr>
                    </a:p>
                    <a:p>
                      <a:endParaRPr lang="es-PA" sz="1800" b="1" dirty="0">
                        <a:solidFill>
                          <a:schemeClr val="tx1"/>
                        </a:solidFill>
                      </a:endParaRPr>
                    </a:p>
                  </a:txBody>
                  <a:tcPr/>
                </a:tc>
                <a:tc>
                  <a:txBody>
                    <a:bodyPr/>
                    <a:lstStyle/>
                    <a:p>
                      <a:endParaRPr lang="es-PA" sz="1800" b="1" dirty="0">
                        <a:solidFill>
                          <a:schemeClr val="tx1"/>
                        </a:solidFill>
                      </a:endParaRPr>
                    </a:p>
                  </a:txBody>
                  <a:tcPr/>
                </a:tc>
              </a:tr>
            </a:tbl>
          </a:graphicData>
        </a:graphic>
      </p:graphicFrame>
    </p:spTree>
    <p:extLst>
      <p:ext uri="{BB962C8B-B14F-4D97-AF65-F5344CB8AC3E}">
        <p14:creationId xmlns:p14="http://schemas.microsoft.com/office/powerpoint/2010/main" val="3660392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1" y="188640"/>
            <a:ext cx="8964488" cy="584775"/>
          </a:xfrm>
          <a:prstGeom prst="rect">
            <a:avLst/>
          </a:prstGeom>
          <a:noFill/>
        </p:spPr>
        <p:txBody>
          <a:bodyPr wrap="square" lIns="91440" tIns="45720" rIns="91440" bIns="45720">
            <a:spAutoFit/>
          </a:bodyPr>
          <a:lstStyle/>
          <a:p>
            <a:pPr algn="ctr"/>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DESCRIPCIÓN DE TARIFAS</a:t>
            </a:r>
            <a:endParaRPr lang="es-MX" sz="32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1022296989"/>
              </p:ext>
            </p:extLst>
          </p:nvPr>
        </p:nvGraphicFramePr>
        <p:xfrm>
          <a:off x="323528" y="908720"/>
          <a:ext cx="4061476" cy="5098856"/>
        </p:xfrm>
        <a:graphic>
          <a:graphicData uri="http://schemas.openxmlformats.org/drawingml/2006/table">
            <a:tbl>
              <a:tblPr firstRow="1" bandRow="1">
                <a:tableStyleId>{5C22544A-7EE6-4342-B048-85BDC9FD1C3A}</a:tableStyleId>
              </a:tblPr>
              <a:tblGrid>
                <a:gridCol w="2030738"/>
                <a:gridCol w="2030738"/>
              </a:tblGrid>
              <a:tr h="663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TRANSPORTE Y SUMINISTRO DE COMBUSTIBLE</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$1 500.00 Mensual por nave</a:t>
                      </a:r>
                      <a:endParaRPr lang="es-PA" b="1" dirty="0" smtClean="0">
                        <a:solidFill>
                          <a:schemeClr val="tx1"/>
                        </a:solidFill>
                      </a:endParaRPr>
                    </a:p>
                    <a:p>
                      <a:endParaRPr lang="es-PA" b="1" dirty="0">
                        <a:solidFill>
                          <a:schemeClr val="tx1"/>
                        </a:solidFill>
                      </a:endParaRPr>
                    </a:p>
                  </a:txBody>
                  <a:tcPr/>
                </a:tc>
              </a:tr>
              <a:tr h="6135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REPARACIÓN , MANTENIMIENTO DE CONTENEDORES</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$ 1200.00 Anual</a:t>
                      </a:r>
                      <a:endParaRPr lang="es-PA" b="1" dirty="0" smtClean="0">
                        <a:solidFill>
                          <a:schemeClr val="tx1"/>
                        </a:solidFill>
                      </a:endParaRPr>
                    </a:p>
                    <a:p>
                      <a:endParaRPr lang="es-PA" b="1"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AVITUALLAMIENTO</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$100.00 Mensuales</a:t>
                      </a:r>
                      <a:endParaRPr lang="es-PA" b="1" dirty="0" smtClean="0">
                        <a:solidFill>
                          <a:schemeClr val="tx1"/>
                        </a:solidFill>
                      </a:endParaRPr>
                    </a:p>
                    <a:p>
                      <a:endParaRPr lang="es-PA" b="1" dirty="0">
                        <a:solidFill>
                          <a:schemeClr val="tx1"/>
                        </a:solidFill>
                      </a:endParaRPr>
                    </a:p>
                  </a:txBody>
                  <a:tcPr/>
                </a:tc>
              </a:tr>
              <a:tr h="1807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TRANSPORTE DE ARENA, O CUALQUIER OTRO MATERIAL  MINERAL</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$100.00 Mensual por nave </a:t>
                      </a:r>
                      <a:endParaRPr lang="es-PA" b="1" dirty="0" smtClean="0">
                        <a:solidFill>
                          <a:schemeClr val="tx1"/>
                        </a:solidFill>
                      </a:endParaRPr>
                    </a:p>
                    <a:p>
                      <a:endParaRPr lang="es-PA" b="1" dirty="0">
                        <a:solidFill>
                          <a:schemeClr val="tx1"/>
                        </a:solidFill>
                      </a:endParaRPr>
                    </a:p>
                  </a:txBody>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236456590"/>
              </p:ext>
            </p:extLst>
          </p:nvPr>
        </p:nvGraphicFramePr>
        <p:xfrm>
          <a:off x="4716016" y="908720"/>
          <a:ext cx="4061476" cy="5112568"/>
        </p:xfrm>
        <a:graphic>
          <a:graphicData uri="http://schemas.openxmlformats.org/drawingml/2006/table">
            <a:tbl>
              <a:tblPr firstRow="1" bandRow="1">
                <a:tableStyleId>{5C22544A-7EE6-4342-B048-85BDC9FD1C3A}</a:tableStyleId>
              </a:tblPr>
              <a:tblGrid>
                <a:gridCol w="2304256"/>
                <a:gridCol w="1757220"/>
              </a:tblGrid>
              <a:tr h="1548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RECOLECCIÓN</a:t>
                      </a:r>
                      <a:r>
                        <a:rPr lang="es-MX" b="1" baseline="0" dirty="0" smtClean="0">
                          <a:solidFill>
                            <a:schemeClr val="tx1"/>
                          </a:solidFill>
                        </a:rPr>
                        <a:t> DE DESECHOS PROVENIENTES DE BUQUES</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$ 500.00 Mensual</a:t>
                      </a:r>
                      <a:endParaRPr lang="es-PA" b="1" dirty="0">
                        <a:solidFill>
                          <a:schemeClr val="tx1"/>
                        </a:solidFill>
                      </a:endParaRPr>
                    </a:p>
                  </a:txBody>
                  <a:tcPr/>
                </a:tc>
              </a:tr>
              <a:tr h="12581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TRANSPORTE</a:t>
                      </a:r>
                      <a:r>
                        <a:rPr lang="es-MX" b="1" baseline="0" dirty="0" smtClean="0">
                          <a:solidFill>
                            <a:schemeClr val="tx1"/>
                          </a:solidFill>
                        </a:rPr>
                        <a:t> DE DESECHOS PROVENIENTES DE BUQUES</a:t>
                      </a:r>
                      <a:endParaRPr lang="es-PA" b="1"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$ 100.00 Mensual</a:t>
                      </a:r>
                      <a:endParaRPr lang="es-PA" b="1" dirty="0" smtClean="0">
                        <a:solidFill>
                          <a:schemeClr val="tx1"/>
                        </a:solidFill>
                      </a:endParaRPr>
                    </a:p>
                    <a:p>
                      <a:endParaRPr lang="es-PA" b="1" dirty="0">
                        <a:solidFill>
                          <a:schemeClr val="tx1"/>
                        </a:solidFill>
                      </a:endParaRPr>
                    </a:p>
                  </a:txBody>
                  <a:tcPr/>
                </a:tc>
              </a:tr>
              <a:tr h="1628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INSTALACIONES</a:t>
                      </a:r>
                      <a:r>
                        <a:rPr lang="es-MX" b="1" baseline="0" dirty="0" smtClean="0">
                          <a:solidFill>
                            <a:schemeClr val="tx1"/>
                          </a:solidFill>
                        </a:rPr>
                        <a:t> RECEPTORAS DE DESECHOS DENTRO O FUERA DEL RECINTO PORTUARIO</a:t>
                      </a:r>
                      <a:endParaRPr lang="es-PA" b="1"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$1 000.00 Mensuales</a:t>
                      </a:r>
                      <a:endParaRPr lang="es-PA" b="1" dirty="0" smtClean="0">
                        <a:solidFill>
                          <a:schemeClr val="tx1"/>
                        </a:solidFill>
                      </a:endParaRPr>
                    </a:p>
                    <a:p>
                      <a:endParaRPr lang="es-PA" b="1" dirty="0">
                        <a:solidFill>
                          <a:schemeClr val="tx1"/>
                        </a:solidFill>
                      </a:endParaRPr>
                    </a:p>
                  </a:txBody>
                  <a:tcPr/>
                </a:tc>
              </a:tr>
              <a:tr h="677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INCINERADORES DE BASURA</a:t>
                      </a:r>
                      <a:endParaRPr lang="es-PA" b="1"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$200.00 Anuales</a:t>
                      </a:r>
                      <a:endParaRPr lang="es-PA" b="1" dirty="0" smtClean="0">
                        <a:solidFill>
                          <a:schemeClr val="tx1"/>
                        </a:solidFill>
                      </a:endParaRPr>
                    </a:p>
                    <a:p>
                      <a:endParaRPr lang="es-PA" b="1" dirty="0">
                        <a:solidFill>
                          <a:schemeClr val="tx1"/>
                        </a:solidFill>
                      </a:endParaRPr>
                    </a:p>
                  </a:txBody>
                  <a:tcPr/>
                </a:tc>
              </a:tr>
            </a:tbl>
          </a:graphicData>
        </a:graphic>
      </p:graphicFrame>
    </p:spTree>
    <p:extLst>
      <p:ext uri="{BB962C8B-B14F-4D97-AF65-F5344CB8AC3E}">
        <p14:creationId xmlns:p14="http://schemas.microsoft.com/office/powerpoint/2010/main" val="4010720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1" y="188640"/>
            <a:ext cx="8964488" cy="584775"/>
          </a:xfrm>
          <a:prstGeom prst="rect">
            <a:avLst/>
          </a:prstGeom>
          <a:noFill/>
        </p:spPr>
        <p:txBody>
          <a:bodyPr wrap="square" lIns="91440" tIns="45720" rIns="91440" bIns="45720">
            <a:spAutoFit/>
          </a:bodyPr>
          <a:lstStyle/>
          <a:p>
            <a:pPr algn="ctr"/>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DESCRIPCIÓN DE TARIFAS</a:t>
            </a:r>
            <a:endParaRPr lang="es-MX" sz="32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3037198573"/>
              </p:ext>
            </p:extLst>
          </p:nvPr>
        </p:nvGraphicFramePr>
        <p:xfrm>
          <a:off x="1331640" y="1124744"/>
          <a:ext cx="6552728" cy="4666840"/>
        </p:xfrm>
        <a:graphic>
          <a:graphicData uri="http://schemas.openxmlformats.org/drawingml/2006/table">
            <a:tbl>
              <a:tblPr firstRow="1" bandRow="1">
                <a:tableStyleId>{5C22544A-7EE6-4342-B048-85BDC9FD1C3A}</a:tableStyleId>
              </a:tblPr>
              <a:tblGrid>
                <a:gridCol w="4104456"/>
                <a:gridCol w="2448272"/>
              </a:tblGrid>
              <a:tr h="471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AGENCIAMIENTO</a:t>
                      </a:r>
                      <a:r>
                        <a:rPr lang="es-MX" b="1" baseline="0" dirty="0" smtClean="0">
                          <a:solidFill>
                            <a:schemeClr val="tx1"/>
                          </a:solidFill>
                        </a:rPr>
                        <a:t> NAVIERO</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$200.00 Anuales</a:t>
                      </a:r>
                      <a:r>
                        <a:rPr lang="es-MX" b="1" baseline="0" dirty="0" smtClean="0">
                          <a:solidFill>
                            <a:schemeClr val="tx1"/>
                          </a:solidFill>
                        </a:rPr>
                        <a:t> </a:t>
                      </a:r>
                      <a:endParaRPr lang="es-PA" b="1" dirty="0" smtClean="0">
                        <a:solidFill>
                          <a:schemeClr val="tx1"/>
                        </a:solidFill>
                      </a:endParaRPr>
                    </a:p>
                    <a:p>
                      <a:endParaRPr lang="es-PA" b="1" dirty="0">
                        <a:solidFill>
                          <a:schemeClr val="tx1"/>
                        </a:solidFill>
                      </a:endParaRPr>
                    </a:p>
                  </a:txBody>
                  <a:tcPr/>
                </a:tc>
              </a:tr>
              <a:tr h="4546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REMOLCADORES</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$ 1</a:t>
                      </a:r>
                      <a:r>
                        <a:rPr lang="es-MX" b="1" baseline="0" dirty="0" smtClean="0">
                          <a:solidFill>
                            <a:schemeClr val="tx1"/>
                          </a:solidFill>
                        </a:rPr>
                        <a:t> 0</a:t>
                      </a:r>
                      <a:r>
                        <a:rPr lang="es-MX" b="1" dirty="0" smtClean="0">
                          <a:solidFill>
                            <a:schemeClr val="tx1"/>
                          </a:solidFill>
                        </a:rPr>
                        <a:t>00.00 Anual</a:t>
                      </a:r>
                      <a:endParaRPr lang="es-PA" b="1" dirty="0" smtClean="0">
                        <a:solidFill>
                          <a:schemeClr val="tx1"/>
                        </a:solidFill>
                      </a:endParaRPr>
                    </a:p>
                    <a:p>
                      <a:endParaRPr lang="es-PA" b="1" dirty="0">
                        <a:solidFill>
                          <a:schemeClr val="tx1"/>
                        </a:solidFill>
                      </a:endParaRPr>
                    </a:p>
                  </a:txBody>
                  <a:tcPr/>
                </a:tc>
              </a:tr>
              <a:tr h="4546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PRACTICAJE</a:t>
                      </a:r>
                      <a:endParaRPr lang="es-PA" b="1" dirty="0" smtClean="0">
                        <a:solidFill>
                          <a:schemeClr val="tx1"/>
                        </a:solidFill>
                      </a:endParaRPr>
                    </a:p>
                    <a:p>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$10 000.00 Anual</a:t>
                      </a:r>
                      <a:endParaRPr lang="es-PA" b="1" dirty="0" smtClean="0">
                        <a:solidFill>
                          <a:schemeClr val="tx1"/>
                        </a:solidFill>
                      </a:endParaRPr>
                    </a:p>
                    <a:p>
                      <a:endParaRPr lang="es-PA" b="1" dirty="0">
                        <a:solidFill>
                          <a:schemeClr val="tx1"/>
                        </a:solidFill>
                      </a:endParaRPr>
                    </a:p>
                  </a:txBody>
                  <a:tcPr/>
                </a:tc>
              </a:tr>
              <a:tr h="744056">
                <a:tc>
                  <a:txBody>
                    <a:bodyPr/>
                    <a:lstStyle/>
                    <a:p>
                      <a:r>
                        <a:rPr lang="es-MX" b="1" dirty="0" smtClean="0">
                          <a:solidFill>
                            <a:schemeClr val="tx1"/>
                          </a:solidFill>
                        </a:rPr>
                        <a:t>FUMIGACIÓN</a:t>
                      </a:r>
                      <a:r>
                        <a:rPr lang="es-MX" b="1" baseline="0" dirty="0" smtClean="0">
                          <a:solidFill>
                            <a:schemeClr val="tx1"/>
                          </a:solidFill>
                        </a:rPr>
                        <a:t>, DESINFECTACIÓN Y DESRATIZACIÓN </a:t>
                      </a:r>
                      <a:endParaRPr lang="es-PA"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solidFill>
                            <a:schemeClr val="tx1"/>
                          </a:solidFill>
                        </a:rPr>
                        <a:t>$100.00 Mensual por nave </a:t>
                      </a:r>
                    </a:p>
                    <a:p>
                      <a:endParaRPr lang="es-PA" b="1" dirty="0">
                        <a:solidFill>
                          <a:schemeClr val="tx1"/>
                        </a:solidFill>
                      </a:endParaRPr>
                    </a:p>
                  </a:txBody>
                  <a:tcPr/>
                </a:tc>
              </a:tr>
              <a:tr h="981784">
                <a:tc>
                  <a:txBody>
                    <a:bodyPr/>
                    <a:lstStyle/>
                    <a:p>
                      <a:r>
                        <a:rPr lang="es-MX" b="1" dirty="0" smtClean="0">
                          <a:solidFill>
                            <a:schemeClr val="tx1"/>
                          </a:solidFill>
                        </a:rPr>
                        <a:t>TRASIEGO DE COMBUSTIBLE</a:t>
                      </a:r>
                      <a:endParaRPr lang="es-PA" b="1" dirty="0">
                        <a:solidFill>
                          <a:schemeClr val="tx1"/>
                        </a:solidFill>
                      </a:endParaRPr>
                    </a:p>
                  </a:txBody>
                  <a:tcPr/>
                </a:tc>
                <a:tc>
                  <a:txBody>
                    <a:bodyPr/>
                    <a:lstStyle/>
                    <a:p>
                      <a:r>
                        <a:rPr lang="es-MX" b="1" dirty="0" smtClean="0">
                          <a:solidFill>
                            <a:schemeClr val="tx1"/>
                          </a:solidFill>
                        </a:rPr>
                        <a:t>$ 0.0728 por</a:t>
                      </a:r>
                      <a:r>
                        <a:rPr lang="es-MX" b="1" baseline="0" dirty="0" smtClean="0">
                          <a:solidFill>
                            <a:schemeClr val="tx1"/>
                          </a:solidFill>
                        </a:rPr>
                        <a:t> barril trasegado de combustible</a:t>
                      </a:r>
                      <a:endParaRPr lang="es-PA" b="1" dirty="0">
                        <a:solidFill>
                          <a:schemeClr val="tx1"/>
                        </a:solidFill>
                      </a:endParaRPr>
                    </a:p>
                  </a:txBody>
                  <a:tcPr/>
                </a:tc>
              </a:tr>
              <a:tr h="850416">
                <a:tc>
                  <a:txBody>
                    <a:bodyPr/>
                    <a:lstStyle/>
                    <a:p>
                      <a:r>
                        <a:rPr lang="es-MX" b="1" dirty="0" smtClean="0">
                          <a:solidFill>
                            <a:schemeClr val="tx1"/>
                          </a:solidFill>
                        </a:rPr>
                        <a:t>DESPACHO</a:t>
                      </a:r>
                      <a:r>
                        <a:rPr lang="es-MX" b="1" baseline="0" dirty="0" smtClean="0">
                          <a:solidFill>
                            <a:schemeClr val="tx1"/>
                          </a:solidFill>
                        </a:rPr>
                        <a:t> DE COMBUSTIBLE</a:t>
                      </a:r>
                      <a:endParaRPr lang="es-PA" b="1" dirty="0">
                        <a:solidFill>
                          <a:schemeClr val="tx1"/>
                        </a:solidFill>
                      </a:endParaRPr>
                    </a:p>
                  </a:txBody>
                  <a:tcPr/>
                </a:tc>
                <a:tc>
                  <a:txBody>
                    <a:bodyPr/>
                    <a:lstStyle/>
                    <a:p>
                      <a:r>
                        <a:rPr lang="es-MX" b="1" dirty="0" smtClean="0">
                          <a:solidFill>
                            <a:schemeClr val="tx1"/>
                          </a:solidFill>
                        </a:rPr>
                        <a:t>$ 0.0133</a:t>
                      </a:r>
                      <a:r>
                        <a:rPr lang="es-MX" b="1" baseline="0" dirty="0" smtClean="0">
                          <a:solidFill>
                            <a:schemeClr val="tx1"/>
                          </a:solidFill>
                        </a:rPr>
                        <a:t> por galón despachado</a:t>
                      </a:r>
                      <a:endParaRPr lang="es-PA" b="1" dirty="0">
                        <a:solidFill>
                          <a:schemeClr val="tx1"/>
                        </a:solidFill>
                      </a:endParaRPr>
                    </a:p>
                  </a:txBody>
                  <a:tcPr/>
                </a:tc>
              </a:tr>
            </a:tbl>
          </a:graphicData>
        </a:graphic>
      </p:graphicFrame>
    </p:spTree>
    <p:extLst>
      <p:ext uri="{BB962C8B-B14F-4D97-AF65-F5344CB8AC3E}">
        <p14:creationId xmlns:p14="http://schemas.microsoft.com/office/powerpoint/2010/main" val="1723245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áfico"/>
          <p:cNvGraphicFramePr>
            <a:graphicFrameLocks/>
          </p:cNvGraphicFramePr>
          <p:nvPr>
            <p:extLst>
              <p:ext uri="{D42A27DB-BD31-4B8C-83A1-F6EECF244321}">
                <p14:modId xmlns:p14="http://schemas.microsoft.com/office/powerpoint/2010/main" val="2665677985"/>
              </p:ext>
            </p:extLst>
          </p:nvPr>
        </p:nvGraphicFramePr>
        <p:xfrm>
          <a:off x="251519" y="332656"/>
          <a:ext cx="8640962" cy="5976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3207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áfico"/>
          <p:cNvGraphicFramePr>
            <a:graphicFrameLocks noGrp="1"/>
          </p:cNvGraphicFramePr>
          <p:nvPr>
            <p:ph idx="1"/>
            <p:extLst>
              <p:ext uri="{D42A27DB-BD31-4B8C-83A1-F6EECF244321}">
                <p14:modId xmlns:p14="http://schemas.microsoft.com/office/powerpoint/2010/main" val="2839871196"/>
              </p:ext>
            </p:extLst>
          </p:nvPr>
        </p:nvGraphicFramePr>
        <p:xfrm>
          <a:off x="251520" y="620689"/>
          <a:ext cx="8640960" cy="52174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2477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3" y="1124744"/>
            <a:ext cx="8856985" cy="5001419"/>
          </a:xfrm>
        </p:spPr>
        <p:txBody>
          <a:bodyPr>
            <a:normAutofit lnSpcReduction="10000"/>
          </a:bodyPr>
          <a:lstStyle/>
          <a:p>
            <a:pPr marL="514350" indent="-514350">
              <a:buAutoNum type="alphaLcPeriod"/>
            </a:pPr>
            <a:r>
              <a:rPr lang="es-MX" dirty="0" smtClean="0">
                <a:solidFill>
                  <a:schemeClr val="bg1"/>
                </a:solidFill>
              </a:rPr>
              <a:t>Normas que establecen barreras legales?</a:t>
            </a:r>
          </a:p>
          <a:p>
            <a:pPr lvl="2" indent="-342900" algn="just">
              <a:buFontTx/>
              <a:buChar char="-"/>
            </a:pPr>
            <a:r>
              <a:rPr lang="es-MX" dirty="0" smtClean="0">
                <a:solidFill>
                  <a:schemeClr val="bg1"/>
                </a:solidFill>
              </a:rPr>
              <a:t>Caso de 75% de las acciones en manos de panameños</a:t>
            </a:r>
            <a:endParaRPr lang="es-PA" dirty="0" smtClean="0">
              <a:solidFill>
                <a:schemeClr val="bg1"/>
              </a:solidFill>
            </a:endParaRPr>
          </a:p>
          <a:p>
            <a:pPr lvl="2" indent="-342900" algn="just">
              <a:buFontTx/>
              <a:buChar char="-"/>
            </a:pPr>
            <a:r>
              <a:rPr lang="es-MX" dirty="0" smtClean="0">
                <a:solidFill>
                  <a:schemeClr val="bg1"/>
                </a:solidFill>
              </a:rPr>
              <a:t>Ley 41 de 14 de junio de 2013, modifica el artículo 1 y limitó la aplicación del Decreto Ley No. 8 de 26 de febrero de 1998 a naves de servicio interior y naves de pesca de servicio internacional e interior</a:t>
            </a:r>
          </a:p>
          <a:p>
            <a:pPr lvl="2" indent="-342900" algn="just">
              <a:buFontTx/>
              <a:buChar char="-"/>
            </a:pPr>
            <a:r>
              <a:rPr lang="es-MX" dirty="0" smtClean="0">
                <a:solidFill>
                  <a:schemeClr val="bg1"/>
                </a:solidFill>
              </a:rPr>
              <a:t>Artículo 43 de Ley 56 de 6 de agosto de 2008. Si el propietario o fletador a casco desnudo es persona jurídica: Deberá acreditar que el porcentaje de los tenedores de las acciones o beneficiarios finales de la persona jurídica, pertenecientes a panameños, no es menos o inferior al 75% del total de las acciones emitidas y en circulación o cuotas de participación </a:t>
            </a:r>
          </a:p>
          <a:p>
            <a:pPr lvl="2" indent="-342900" algn="just">
              <a:buFontTx/>
              <a:buChar char="-"/>
            </a:pPr>
            <a:endParaRPr lang="es-MX" dirty="0" smtClean="0">
              <a:solidFill>
                <a:schemeClr val="bg1"/>
              </a:solidFill>
            </a:endParaRPr>
          </a:p>
        </p:txBody>
      </p:sp>
      <p:sp>
        <p:nvSpPr>
          <p:cNvPr id="4" name="3 Rectángulo"/>
          <p:cNvSpPr/>
          <p:nvPr/>
        </p:nvSpPr>
        <p:spPr>
          <a:xfrm>
            <a:off x="0" y="116632"/>
            <a:ext cx="8875925" cy="707886"/>
          </a:xfrm>
          <a:prstGeom prst="rect">
            <a:avLst/>
          </a:prstGeom>
          <a:noFill/>
        </p:spPr>
        <p:txBody>
          <a:bodyPr wrap="square" lIns="91440" tIns="45720" rIns="91440" bIns="45720">
            <a:spAutoFit/>
          </a:bodyPr>
          <a:lstStyle/>
          <a:p>
            <a:pPr algn="ctr"/>
            <a:r>
              <a:rPr lang="es-MX"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INDUSTRIA MARÍTIMA AUXILIAR</a:t>
            </a:r>
            <a:endParaRPr lang="es-PA"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125955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amp.gob.pa/newsite/spanish/archivos/bannerleader-fina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157192"/>
            <a:ext cx="8712968" cy="1499246"/>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172952" y="260648"/>
            <a:ext cx="8215472" cy="1323439"/>
          </a:xfrm>
          <a:prstGeom prst="rect">
            <a:avLst/>
          </a:prstGeom>
          <a:noFill/>
        </p:spPr>
        <p:txBody>
          <a:bodyPr wrap="square" rtlCol="0">
            <a:spAutoFit/>
          </a:bodyPr>
          <a:lstStyle/>
          <a:p>
            <a:pPr algn="ctr"/>
            <a:r>
              <a:rPr lang="es-MX" sz="4000" dirty="0" smtClean="0">
                <a:ln w="10160">
                  <a:solidFill>
                    <a:schemeClr val="accent1"/>
                  </a:solidFill>
                  <a:prstDash val="solid"/>
                </a:ln>
                <a:solidFill>
                  <a:srgbClr val="FFFFFF"/>
                </a:solidFill>
                <a:effectLst>
                  <a:outerShdw blurRad="38100" dist="32000" dir="5400000" algn="tl">
                    <a:srgbClr val="000000">
                      <a:alpha val="30000"/>
                    </a:srgbClr>
                  </a:outerShdw>
                </a:effectLst>
              </a:rPr>
              <a:t>NORMATIVAS QUE RIGE LA ACTIVIDAD PORTUARIA</a:t>
            </a:r>
            <a:endParaRPr lang="es-PA" sz="40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2" name="11 CuadroTexto"/>
          <p:cNvSpPr txBox="1"/>
          <p:nvPr/>
        </p:nvSpPr>
        <p:spPr>
          <a:xfrm>
            <a:off x="827584" y="2123564"/>
            <a:ext cx="7560840" cy="1446550"/>
          </a:xfrm>
          <a:prstGeom prst="rect">
            <a:avLst/>
          </a:prstGeom>
          <a:noFill/>
        </p:spPr>
        <p:txBody>
          <a:bodyPr wrap="square" rtlCol="0">
            <a:spAutoFit/>
          </a:bodyPr>
          <a:lstStyle/>
          <a:p>
            <a:pPr algn="ctr"/>
            <a:r>
              <a:rPr lang="es-MX" sz="4400" dirty="0" smtClean="0">
                <a:solidFill>
                  <a:schemeClr val="bg1"/>
                </a:solidFill>
              </a:rPr>
              <a:t>¿Cómo han impactado al desarrollo portuario?</a:t>
            </a:r>
            <a:endParaRPr lang="es-PA" sz="4400" dirty="0">
              <a:solidFill>
                <a:schemeClr val="bg1"/>
              </a:solidFill>
            </a:endParaRPr>
          </a:p>
        </p:txBody>
      </p:sp>
    </p:spTree>
    <p:extLst>
      <p:ext uri="{BB962C8B-B14F-4D97-AF65-F5344CB8AC3E}">
        <p14:creationId xmlns:p14="http://schemas.microsoft.com/office/powerpoint/2010/main" val="2591336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124744"/>
            <a:ext cx="9036496" cy="5733256"/>
          </a:xfrm>
        </p:spPr>
        <p:txBody>
          <a:bodyPr>
            <a:normAutofit fontScale="85000" lnSpcReduction="20000"/>
          </a:bodyPr>
          <a:lstStyle/>
          <a:p>
            <a:pPr lvl="3" indent="-342900" algn="just">
              <a:buFontTx/>
              <a:buChar char="-"/>
            </a:pPr>
            <a:r>
              <a:rPr lang="es-MX" sz="2600" dirty="0" smtClean="0">
                <a:solidFill>
                  <a:schemeClr val="bg1"/>
                </a:solidFill>
              </a:rPr>
              <a:t>Si el propietario es persona natural, ésta debe ser de nacionalidad panameña.</a:t>
            </a:r>
            <a:endParaRPr lang="es-MX" sz="2600" dirty="0">
              <a:solidFill>
                <a:schemeClr val="bg1"/>
              </a:solidFill>
            </a:endParaRPr>
          </a:p>
          <a:p>
            <a:pPr lvl="3" indent="-342900" algn="just">
              <a:buFontTx/>
              <a:buChar char="-"/>
            </a:pPr>
            <a:r>
              <a:rPr lang="es-MX" sz="2600" dirty="0" smtClean="0">
                <a:solidFill>
                  <a:schemeClr val="bg1"/>
                </a:solidFill>
              </a:rPr>
              <a:t>La tripulación de embarcaciones que presten servicios marítimos auxiliares debe tener un porcentaje no inferior al 90% de nacionalidad panameña</a:t>
            </a:r>
          </a:p>
          <a:p>
            <a:pPr marL="0" indent="0" algn="just">
              <a:buNone/>
            </a:pPr>
            <a:r>
              <a:rPr lang="es-MX" sz="2600" dirty="0" smtClean="0">
                <a:solidFill>
                  <a:schemeClr val="bg1"/>
                </a:solidFill>
              </a:rPr>
              <a:t>	      -      Si </a:t>
            </a:r>
            <a:r>
              <a:rPr lang="es-MX" sz="2600" dirty="0">
                <a:solidFill>
                  <a:schemeClr val="bg1"/>
                </a:solidFill>
              </a:rPr>
              <a:t>el solicitante de la licencia de operación no es el </a:t>
            </a:r>
            <a:r>
              <a:rPr lang="es-MX" sz="2600" dirty="0" smtClean="0">
                <a:solidFill>
                  <a:schemeClr val="bg1"/>
                </a:solidFill>
              </a:rPr>
              <a:t>propietario 		o fletador </a:t>
            </a:r>
            <a:r>
              <a:rPr lang="es-MX" sz="2600" dirty="0">
                <a:solidFill>
                  <a:schemeClr val="bg1"/>
                </a:solidFill>
              </a:rPr>
              <a:t>a casco desnudo de la nave: </a:t>
            </a:r>
            <a:r>
              <a:rPr lang="es-MX" sz="2600" dirty="0" smtClean="0">
                <a:solidFill>
                  <a:schemeClr val="bg1"/>
                </a:solidFill>
              </a:rPr>
              <a:t>Igualmente </a:t>
            </a:r>
            <a:r>
              <a:rPr lang="es-MX" sz="2600" dirty="0">
                <a:solidFill>
                  <a:schemeClr val="bg1"/>
                </a:solidFill>
              </a:rPr>
              <a:t>deberá </a:t>
            </a:r>
            <a:r>
              <a:rPr lang="es-MX" sz="2600" dirty="0" smtClean="0">
                <a:solidFill>
                  <a:schemeClr val="bg1"/>
                </a:solidFill>
              </a:rPr>
              <a:t>		cumplir con </a:t>
            </a:r>
            <a:r>
              <a:rPr lang="es-MX" sz="2600" dirty="0">
                <a:solidFill>
                  <a:schemeClr val="bg1"/>
                </a:solidFill>
              </a:rPr>
              <a:t>el  </a:t>
            </a:r>
            <a:r>
              <a:rPr lang="es-MX" sz="2600" dirty="0" smtClean="0">
                <a:solidFill>
                  <a:schemeClr val="bg1"/>
                </a:solidFill>
              </a:rPr>
              <a:t>requisito </a:t>
            </a:r>
            <a:r>
              <a:rPr lang="es-MX" sz="2600" dirty="0">
                <a:solidFill>
                  <a:schemeClr val="bg1"/>
                </a:solidFill>
              </a:rPr>
              <a:t>indicado en </a:t>
            </a:r>
            <a:r>
              <a:rPr lang="es-MX" sz="2600" dirty="0" smtClean="0">
                <a:solidFill>
                  <a:schemeClr val="bg1"/>
                </a:solidFill>
              </a:rPr>
              <a:t> los </a:t>
            </a:r>
            <a:r>
              <a:rPr lang="es-MX" sz="2600" dirty="0">
                <a:solidFill>
                  <a:schemeClr val="bg1"/>
                </a:solidFill>
              </a:rPr>
              <a:t>párrafos anteriores y </a:t>
            </a:r>
            <a:r>
              <a:rPr lang="es-MX" sz="2600" dirty="0" smtClean="0">
                <a:solidFill>
                  <a:schemeClr val="bg1"/>
                </a:solidFill>
              </a:rPr>
              <a:t>		además</a:t>
            </a:r>
            <a:r>
              <a:rPr lang="es-MX" sz="2600" dirty="0">
                <a:solidFill>
                  <a:schemeClr val="bg1"/>
                </a:solidFill>
              </a:rPr>
              <a:t>, </a:t>
            </a:r>
            <a:r>
              <a:rPr lang="es-MX" sz="2600" dirty="0" smtClean="0">
                <a:solidFill>
                  <a:schemeClr val="bg1"/>
                </a:solidFill>
              </a:rPr>
              <a:t>acreditar que pertenece </a:t>
            </a:r>
            <a:r>
              <a:rPr lang="es-MX" sz="2600" dirty="0">
                <a:solidFill>
                  <a:schemeClr val="bg1"/>
                </a:solidFill>
              </a:rPr>
              <a:t>al mismo grupo económico </a:t>
            </a:r>
            <a:r>
              <a:rPr lang="es-MX" sz="2600" dirty="0" smtClean="0">
                <a:solidFill>
                  <a:schemeClr val="bg1"/>
                </a:solidFill>
              </a:rPr>
              <a:t>		del propietario o dueño </a:t>
            </a:r>
            <a:r>
              <a:rPr lang="es-MX" sz="2600" dirty="0">
                <a:solidFill>
                  <a:schemeClr val="bg1"/>
                </a:solidFill>
              </a:rPr>
              <a:t>de la nave </a:t>
            </a:r>
            <a:r>
              <a:rPr lang="es-MX" sz="2600" dirty="0" smtClean="0">
                <a:solidFill>
                  <a:schemeClr val="bg1"/>
                </a:solidFill>
              </a:rPr>
              <a:t>en cuestión.</a:t>
            </a:r>
          </a:p>
          <a:p>
            <a:pPr marL="0" indent="0" algn="just">
              <a:buNone/>
            </a:pPr>
            <a:endParaRPr lang="es-MX" sz="2600" dirty="0" smtClean="0">
              <a:solidFill>
                <a:schemeClr val="bg1"/>
              </a:solidFill>
            </a:endParaRPr>
          </a:p>
          <a:p>
            <a:pPr marL="0" indent="0" algn="just">
              <a:buNone/>
            </a:pPr>
            <a:r>
              <a:rPr lang="es-MX" sz="2600" dirty="0" smtClean="0">
                <a:solidFill>
                  <a:schemeClr val="bg1"/>
                </a:solidFill>
              </a:rPr>
              <a:t>En </a:t>
            </a:r>
            <a:r>
              <a:rPr lang="es-MX" sz="2600" dirty="0">
                <a:solidFill>
                  <a:schemeClr val="bg1"/>
                </a:solidFill>
              </a:rPr>
              <a:t>el caso de las personas naturales o jurídicas que al momento de entrada en vigencia de la Ley tengan Licencia de Operación vigente para la prestación de servicios marítimos auxiliares de servicio de lancha, aprovisionamiento de víveres a buques y transporte de combustible para el abastecimiento a buques en los que se requiera operar naves, les será exigible los requisitos antes señalados cada vez que las mismas requieran incorporar a su Licencia de Operación nuevas naves.</a:t>
            </a:r>
            <a:endParaRPr lang="es-PA" sz="2600" dirty="0">
              <a:solidFill>
                <a:schemeClr val="bg1"/>
              </a:solidFill>
            </a:endParaRPr>
          </a:p>
          <a:p>
            <a:pPr marL="0" indent="0">
              <a:buNone/>
            </a:pPr>
            <a:endParaRPr lang="es-PA" sz="2800" dirty="0">
              <a:solidFill>
                <a:schemeClr val="bg1"/>
              </a:solidFill>
            </a:endParaRPr>
          </a:p>
        </p:txBody>
      </p:sp>
      <p:sp>
        <p:nvSpPr>
          <p:cNvPr id="4" name="3 Rectángulo"/>
          <p:cNvSpPr/>
          <p:nvPr/>
        </p:nvSpPr>
        <p:spPr>
          <a:xfrm>
            <a:off x="0" y="116632"/>
            <a:ext cx="8875925" cy="707886"/>
          </a:xfrm>
          <a:prstGeom prst="rect">
            <a:avLst/>
          </a:prstGeom>
          <a:noFill/>
        </p:spPr>
        <p:txBody>
          <a:bodyPr wrap="square" lIns="91440" tIns="45720" rIns="91440" bIns="45720">
            <a:spAutoFit/>
          </a:bodyPr>
          <a:lstStyle/>
          <a:p>
            <a:pPr algn="ctr"/>
            <a:r>
              <a:rPr lang="es-MX"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LEY 4 del 11 de febrero de 2015</a:t>
            </a:r>
            <a:endParaRPr lang="es-PA"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4061447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16632"/>
            <a:ext cx="8875925" cy="707886"/>
          </a:xfrm>
          <a:prstGeom prst="rect">
            <a:avLst/>
          </a:prstGeom>
          <a:noFill/>
        </p:spPr>
        <p:txBody>
          <a:bodyPr wrap="square" lIns="91440" tIns="45720" rIns="91440" bIns="45720">
            <a:spAutoFit/>
          </a:bodyPr>
          <a:lstStyle/>
          <a:p>
            <a:pPr algn="ctr"/>
            <a:r>
              <a:rPr lang="es-MX"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LEY 4 del 11 de febrero de 2015</a:t>
            </a:r>
            <a:endParaRPr lang="es-PA"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 name="1 Marcador de contenido"/>
          <p:cNvSpPr>
            <a:spLocks noGrp="1"/>
          </p:cNvSpPr>
          <p:nvPr>
            <p:ph idx="1"/>
          </p:nvPr>
        </p:nvSpPr>
        <p:spPr>
          <a:xfrm>
            <a:off x="107504" y="908720"/>
            <a:ext cx="8928992" cy="5688632"/>
          </a:xfrm>
        </p:spPr>
        <p:txBody>
          <a:bodyPr>
            <a:normAutofit fontScale="62500" lnSpcReduction="20000"/>
          </a:bodyPr>
          <a:lstStyle/>
          <a:p>
            <a:pPr marL="0" lvl="0" indent="0" algn="just">
              <a:buNone/>
            </a:pPr>
            <a:r>
              <a:rPr lang="es-MX" sz="3500" dirty="0">
                <a:solidFill>
                  <a:schemeClr val="bg1"/>
                </a:solidFill>
              </a:rPr>
              <a:t>(Ley General de Marina Mercante), incluyó un numeral para que sea el 6 y se corre la numeración. Además, se adiciona un párrafo al final de ese artículo.</a:t>
            </a:r>
            <a:endParaRPr lang="es-PA" sz="3500" dirty="0">
              <a:solidFill>
                <a:schemeClr val="bg1"/>
              </a:solidFill>
            </a:endParaRPr>
          </a:p>
          <a:p>
            <a:pPr marL="0" indent="0" algn="just">
              <a:buNone/>
            </a:pPr>
            <a:r>
              <a:rPr lang="es-MX" sz="3500" dirty="0">
                <a:solidFill>
                  <a:schemeClr val="bg1"/>
                </a:solidFill>
              </a:rPr>
              <a:t> </a:t>
            </a:r>
            <a:endParaRPr lang="es-PA" sz="3500" dirty="0">
              <a:solidFill>
                <a:schemeClr val="bg1"/>
              </a:solidFill>
            </a:endParaRPr>
          </a:p>
          <a:p>
            <a:pPr marL="0" indent="0" algn="just">
              <a:buNone/>
            </a:pPr>
            <a:r>
              <a:rPr lang="es-MX" sz="3500" dirty="0">
                <a:solidFill>
                  <a:schemeClr val="bg1"/>
                </a:solidFill>
              </a:rPr>
              <a:t>Con la modificación, el numeral 6 indica que para los casos en los que la Licencia de Operación sea solicitada para prestar servicios marítimos auxiliares de servicio de lancha, aprovisionamiento de víveres a buques y transporte de combustible para el abastecimiento a buques s</a:t>
            </a:r>
            <a:r>
              <a:rPr lang="es-MX" sz="3500" u="sng" dirty="0">
                <a:solidFill>
                  <a:schemeClr val="bg1"/>
                </a:solidFill>
              </a:rPr>
              <a:t>i el propietario o fletador a casco desnudo es persona jurídica</a:t>
            </a:r>
            <a:r>
              <a:rPr lang="es-MX" sz="3500" dirty="0">
                <a:solidFill>
                  <a:schemeClr val="bg1"/>
                </a:solidFill>
              </a:rPr>
              <a:t> deberá acreditar que el porcentaje de los tenedores de las acciones o beneficiarios finales de la persona jurídica, pertenecientes a panameños, no es menor o inferior al setenta y cinco por ciento (75%) del total de las acciones emitidas y en circulación o cuotas de participación.</a:t>
            </a:r>
            <a:endParaRPr lang="es-PA" sz="3500" dirty="0">
              <a:solidFill>
                <a:schemeClr val="bg1"/>
              </a:solidFill>
            </a:endParaRPr>
          </a:p>
          <a:p>
            <a:pPr lvl="1" algn="just"/>
            <a:r>
              <a:rPr lang="es-MX" sz="3100" u="sng" dirty="0">
                <a:solidFill>
                  <a:schemeClr val="bg1"/>
                </a:solidFill>
              </a:rPr>
              <a:t>Si el propietario es persona natural</a:t>
            </a:r>
            <a:r>
              <a:rPr lang="es-MX" sz="3100" dirty="0">
                <a:solidFill>
                  <a:schemeClr val="bg1"/>
                </a:solidFill>
              </a:rPr>
              <a:t>, ésta debe ser de nacionalidad panameña. </a:t>
            </a:r>
            <a:endParaRPr lang="es-PA" sz="3100" dirty="0">
              <a:solidFill>
                <a:schemeClr val="bg1"/>
              </a:solidFill>
            </a:endParaRPr>
          </a:p>
          <a:p>
            <a:pPr marL="0" indent="0" algn="just">
              <a:buNone/>
            </a:pPr>
            <a:endParaRPr lang="es-MX" sz="3500" dirty="0" smtClean="0">
              <a:solidFill>
                <a:schemeClr val="bg1"/>
              </a:solidFill>
            </a:endParaRPr>
          </a:p>
          <a:p>
            <a:pPr marL="0" indent="0" algn="just">
              <a:buNone/>
            </a:pPr>
            <a:r>
              <a:rPr lang="es-MX" sz="3500" dirty="0" smtClean="0">
                <a:solidFill>
                  <a:schemeClr val="bg1"/>
                </a:solidFill>
              </a:rPr>
              <a:t>Al </a:t>
            </a:r>
            <a:r>
              <a:rPr lang="es-MX" sz="3500" dirty="0">
                <a:solidFill>
                  <a:schemeClr val="bg1"/>
                </a:solidFill>
              </a:rPr>
              <a:t>final del Artículo 20 se adicionó un párrafo que señala que quedan exentas de lo dispuesto en dicho artículo las empresas que construyan embarcaciones en Panamá, según las especificaciones requeridas por la Autoridad Marítima de Panamá para los servicios marítimos auxiliares.</a:t>
            </a:r>
            <a:endParaRPr lang="es-PA" sz="3500" dirty="0">
              <a:solidFill>
                <a:schemeClr val="bg1"/>
              </a:solidFill>
            </a:endParaRPr>
          </a:p>
          <a:p>
            <a:pPr marL="0" indent="0">
              <a:buNone/>
            </a:pPr>
            <a:r>
              <a:rPr lang="es-MX" dirty="0"/>
              <a:t> </a:t>
            </a:r>
            <a:endParaRPr lang="es-PA" dirty="0"/>
          </a:p>
          <a:p>
            <a:pPr marL="0" indent="0">
              <a:buNone/>
            </a:pPr>
            <a:endParaRPr lang="es-PA" dirty="0"/>
          </a:p>
        </p:txBody>
      </p:sp>
    </p:spTree>
    <p:extLst>
      <p:ext uri="{BB962C8B-B14F-4D97-AF65-F5344CB8AC3E}">
        <p14:creationId xmlns:p14="http://schemas.microsoft.com/office/powerpoint/2010/main" val="1801161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16632"/>
            <a:ext cx="8875925" cy="707886"/>
          </a:xfrm>
          <a:prstGeom prst="rect">
            <a:avLst/>
          </a:prstGeom>
          <a:noFill/>
        </p:spPr>
        <p:txBody>
          <a:bodyPr wrap="square" lIns="91440" tIns="45720" rIns="91440" bIns="45720">
            <a:spAutoFit/>
          </a:bodyPr>
          <a:lstStyle/>
          <a:p>
            <a:pPr algn="ctr"/>
            <a:r>
              <a:rPr lang="es-MX"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INDUSTRIA MARÍTIMA AUXILIAR</a:t>
            </a:r>
            <a:endParaRPr lang="es-PA"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 name="1 Marcador de contenido"/>
          <p:cNvSpPr>
            <a:spLocks noGrp="1"/>
          </p:cNvSpPr>
          <p:nvPr>
            <p:ph idx="1"/>
          </p:nvPr>
        </p:nvSpPr>
        <p:spPr>
          <a:xfrm>
            <a:off x="107504" y="908720"/>
            <a:ext cx="8928992" cy="2664296"/>
          </a:xfrm>
        </p:spPr>
        <p:txBody>
          <a:bodyPr>
            <a:normAutofit/>
          </a:bodyPr>
          <a:lstStyle/>
          <a:p>
            <a:pPr>
              <a:buFontTx/>
              <a:buChar char="-"/>
            </a:pPr>
            <a:r>
              <a:rPr lang="es-MX" sz="2000" dirty="0" smtClean="0">
                <a:solidFill>
                  <a:schemeClr val="bg1"/>
                </a:solidFill>
              </a:rPr>
              <a:t>Industria Nueva. Crecimiento constante</a:t>
            </a:r>
          </a:p>
          <a:p>
            <a:pPr>
              <a:buFontTx/>
              <a:buChar char="-"/>
            </a:pPr>
            <a:r>
              <a:rPr lang="es-MX" sz="2000" dirty="0" smtClean="0">
                <a:solidFill>
                  <a:schemeClr val="bg1"/>
                </a:solidFill>
              </a:rPr>
              <a:t>Competitividad </a:t>
            </a:r>
          </a:p>
          <a:p>
            <a:pPr lvl="3">
              <a:buFontTx/>
              <a:buChar char="-"/>
            </a:pPr>
            <a:r>
              <a:rPr lang="es-MX" dirty="0" smtClean="0">
                <a:solidFill>
                  <a:schemeClr val="bg1"/>
                </a:solidFill>
              </a:rPr>
              <a:t>Retos de la Ampliación</a:t>
            </a:r>
          </a:p>
          <a:p>
            <a:pPr lvl="3">
              <a:buFontTx/>
              <a:buChar char="-"/>
            </a:pPr>
            <a:r>
              <a:rPr lang="es-MX" dirty="0" smtClean="0">
                <a:solidFill>
                  <a:schemeClr val="bg1"/>
                </a:solidFill>
              </a:rPr>
              <a:t>Calidad de Servicio</a:t>
            </a:r>
          </a:p>
          <a:p>
            <a:pPr lvl="3">
              <a:buFontTx/>
              <a:buChar char="-"/>
            </a:pPr>
            <a:r>
              <a:rPr lang="es-MX" dirty="0" smtClean="0">
                <a:solidFill>
                  <a:schemeClr val="bg1"/>
                </a:solidFill>
              </a:rPr>
              <a:t>Precio competitivo en la región</a:t>
            </a:r>
          </a:p>
          <a:p>
            <a:pPr lvl="3">
              <a:buFontTx/>
              <a:buChar char="-"/>
            </a:pPr>
            <a:r>
              <a:rPr lang="es-MX" dirty="0" smtClean="0">
                <a:solidFill>
                  <a:schemeClr val="bg1"/>
                </a:solidFill>
              </a:rPr>
              <a:t>Proveedores especializados</a:t>
            </a:r>
          </a:p>
          <a:p>
            <a:pPr lvl="3">
              <a:buFontTx/>
              <a:buChar char="-"/>
            </a:pPr>
            <a:r>
              <a:rPr lang="es-MX" dirty="0" smtClean="0">
                <a:solidFill>
                  <a:schemeClr val="bg1"/>
                </a:solidFill>
              </a:rPr>
              <a:t>Trámites mas eficientes</a:t>
            </a:r>
          </a:p>
          <a:p>
            <a:pPr lvl="3">
              <a:buFontTx/>
              <a:buChar char="-"/>
            </a:pPr>
            <a:endParaRPr lang="es-MX" dirty="0">
              <a:solidFill>
                <a:schemeClr val="bg1"/>
              </a:solidFill>
            </a:endParaRPr>
          </a:p>
        </p:txBody>
      </p:sp>
      <p:sp>
        <p:nvSpPr>
          <p:cNvPr id="3" name="2 Rectángulo"/>
          <p:cNvSpPr/>
          <p:nvPr/>
        </p:nvSpPr>
        <p:spPr>
          <a:xfrm>
            <a:off x="107503" y="3573016"/>
            <a:ext cx="8768421" cy="2554545"/>
          </a:xfrm>
          <a:prstGeom prst="rect">
            <a:avLst/>
          </a:prstGeom>
        </p:spPr>
        <p:txBody>
          <a:bodyPr wrap="square">
            <a:spAutoFit/>
          </a:bodyPr>
          <a:lstStyle/>
          <a:p>
            <a:pPr marL="285750" indent="-285750">
              <a:buFontTx/>
              <a:buChar char="-"/>
            </a:pPr>
            <a:r>
              <a:rPr lang="es-MX" sz="2000" dirty="0" smtClean="0">
                <a:solidFill>
                  <a:schemeClr val="bg1"/>
                </a:solidFill>
              </a:rPr>
              <a:t>AMP/IMA</a:t>
            </a:r>
          </a:p>
          <a:p>
            <a:r>
              <a:rPr lang="es-MX" sz="2000" dirty="0">
                <a:solidFill>
                  <a:schemeClr val="bg1"/>
                </a:solidFill>
              </a:rPr>
              <a:t>	 </a:t>
            </a:r>
            <a:r>
              <a:rPr lang="es-MX" sz="2000" dirty="0" smtClean="0">
                <a:solidFill>
                  <a:schemeClr val="bg1"/>
                </a:solidFill>
              </a:rPr>
              <a:t>       - Buenas relaciones</a:t>
            </a:r>
          </a:p>
          <a:p>
            <a:r>
              <a:rPr lang="es-MX" sz="2000" dirty="0">
                <a:solidFill>
                  <a:schemeClr val="bg1"/>
                </a:solidFill>
              </a:rPr>
              <a:t>	</a:t>
            </a:r>
            <a:r>
              <a:rPr lang="es-MX" sz="2000" dirty="0" smtClean="0">
                <a:solidFill>
                  <a:schemeClr val="bg1"/>
                </a:solidFill>
              </a:rPr>
              <a:t>        - Muelle para la industria marítima </a:t>
            </a:r>
          </a:p>
          <a:p>
            <a:r>
              <a:rPr lang="es-MX" sz="2000" dirty="0">
                <a:solidFill>
                  <a:schemeClr val="bg1"/>
                </a:solidFill>
              </a:rPr>
              <a:t>	</a:t>
            </a:r>
            <a:r>
              <a:rPr lang="es-MX" sz="2000" dirty="0" smtClean="0">
                <a:solidFill>
                  <a:schemeClr val="bg1"/>
                </a:solidFill>
              </a:rPr>
              <a:t>	Expansión portuaria vs industrias marítima auxiliares</a:t>
            </a:r>
          </a:p>
          <a:p>
            <a:r>
              <a:rPr lang="es-MX" sz="2000" dirty="0">
                <a:solidFill>
                  <a:schemeClr val="bg1"/>
                </a:solidFill>
              </a:rPr>
              <a:t>	 </a:t>
            </a:r>
            <a:r>
              <a:rPr lang="es-MX" sz="2000" dirty="0" smtClean="0">
                <a:solidFill>
                  <a:schemeClr val="bg1"/>
                </a:solidFill>
              </a:rPr>
              <a:t>       - Estudios conjuntos, incremento de tarifas</a:t>
            </a:r>
          </a:p>
          <a:p>
            <a:r>
              <a:rPr lang="es-MX" sz="2000" dirty="0">
                <a:solidFill>
                  <a:schemeClr val="bg1"/>
                </a:solidFill>
              </a:rPr>
              <a:t>	 </a:t>
            </a:r>
            <a:r>
              <a:rPr lang="es-MX" sz="2000" dirty="0" smtClean="0">
                <a:solidFill>
                  <a:schemeClr val="bg1"/>
                </a:solidFill>
              </a:rPr>
              <a:t>       - Nuevo Reglamento de Licencias y concesiones</a:t>
            </a:r>
          </a:p>
          <a:p>
            <a:r>
              <a:rPr lang="es-MX" sz="2000" dirty="0">
                <a:solidFill>
                  <a:schemeClr val="bg1"/>
                </a:solidFill>
              </a:rPr>
              <a:t>	</a:t>
            </a:r>
            <a:r>
              <a:rPr lang="es-MX" sz="2000" dirty="0" smtClean="0">
                <a:solidFill>
                  <a:schemeClr val="bg1"/>
                </a:solidFill>
              </a:rPr>
              <a:t>        - Multas, Resolución NO. 063-2015 de 14 de octubre de 2015</a:t>
            </a:r>
          </a:p>
          <a:p>
            <a:endParaRPr lang="es-PA" sz="2000" dirty="0">
              <a:solidFill>
                <a:schemeClr val="bg1"/>
              </a:solidFill>
            </a:endParaRPr>
          </a:p>
        </p:txBody>
      </p:sp>
    </p:spTree>
    <p:extLst>
      <p:ext uri="{BB962C8B-B14F-4D97-AF65-F5344CB8AC3E}">
        <p14:creationId xmlns:p14="http://schemas.microsoft.com/office/powerpoint/2010/main" val="2001088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16632"/>
            <a:ext cx="8875925" cy="707886"/>
          </a:xfrm>
          <a:prstGeom prst="rect">
            <a:avLst/>
          </a:prstGeom>
          <a:noFill/>
        </p:spPr>
        <p:txBody>
          <a:bodyPr wrap="square" lIns="91440" tIns="45720" rIns="91440" bIns="45720">
            <a:spAutoFit/>
          </a:bodyPr>
          <a:lstStyle/>
          <a:p>
            <a:pPr algn="ctr"/>
            <a:r>
              <a:rPr lang="es-MX"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INDUSTRIA MARÍTIMA AUXILIAR</a:t>
            </a:r>
            <a:endParaRPr lang="es-PA"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 name="1 Marcador de contenido"/>
          <p:cNvSpPr>
            <a:spLocks noGrp="1"/>
          </p:cNvSpPr>
          <p:nvPr>
            <p:ph idx="1"/>
          </p:nvPr>
        </p:nvSpPr>
        <p:spPr>
          <a:xfrm>
            <a:off x="107504" y="1124744"/>
            <a:ext cx="8928992" cy="2664296"/>
          </a:xfrm>
        </p:spPr>
        <p:txBody>
          <a:bodyPr>
            <a:normAutofit/>
          </a:bodyPr>
          <a:lstStyle/>
          <a:p>
            <a:pPr lvl="3">
              <a:buFontTx/>
              <a:buChar char="-"/>
            </a:pPr>
            <a:r>
              <a:rPr lang="es-MX" dirty="0" smtClean="0">
                <a:solidFill>
                  <a:schemeClr val="bg1"/>
                </a:solidFill>
              </a:rPr>
              <a:t>Intervención estatal/ libre mercado</a:t>
            </a:r>
          </a:p>
          <a:p>
            <a:pPr marL="1371600" lvl="3" indent="0">
              <a:buNone/>
            </a:pPr>
            <a:r>
              <a:rPr lang="es-MX" dirty="0" smtClean="0">
                <a:solidFill>
                  <a:schemeClr val="bg1"/>
                </a:solidFill>
              </a:rPr>
              <a:t>-  Ventanilla Única</a:t>
            </a:r>
          </a:p>
          <a:p>
            <a:pPr lvl="3">
              <a:buFontTx/>
              <a:buChar char="-"/>
            </a:pPr>
            <a:r>
              <a:rPr lang="es-MX" dirty="0" smtClean="0">
                <a:solidFill>
                  <a:schemeClr val="bg1"/>
                </a:solidFill>
              </a:rPr>
              <a:t>Acuerdos con aduanas</a:t>
            </a:r>
          </a:p>
          <a:p>
            <a:pPr lvl="3">
              <a:buFontTx/>
              <a:buChar char="-"/>
            </a:pPr>
            <a:r>
              <a:rPr lang="es-MX" dirty="0" smtClean="0">
                <a:solidFill>
                  <a:schemeClr val="bg1"/>
                </a:solidFill>
              </a:rPr>
              <a:t>Iniciativas en el abanderamiento de naves</a:t>
            </a:r>
          </a:p>
          <a:p>
            <a:pPr lvl="3">
              <a:buFontTx/>
              <a:buChar char="-"/>
            </a:pPr>
            <a:r>
              <a:rPr lang="es-MX" dirty="0" smtClean="0">
                <a:solidFill>
                  <a:schemeClr val="bg1"/>
                </a:solidFill>
              </a:rPr>
              <a:t>Trámites mas eficientes</a:t>
            </a:r>
          </a:p>
          <a:p>
            <a:pPr lvl="3">
              <a:buFontTx/>
              <a:buChar char="-"/>
            </a:pPr>
            <a:r>
              <a:rPr lang="es-MX" dirty="0" smtClean="0">
                <a:solidFill>
                  <a:schemeClr val="bg1"/>
                </a:solidFill>
              </a:rPr>
              <a:t>Registro de hipotecas en idioma Inglés</a:t>
            </a:r>
          </a:p>
          <a:p>
            <a:pPr lvl="3">
              <a:buFontTx/>
              <a:buChar char="-"/>
            </a:pPr>
            <a:r>
              <a:rPr lang="es-MX" dirty="0" smtClean="0">
                <a:solidFill>
                  <a:schemeClr val="bg1"/>
                </a:solidFill>
              </a:rPr>
              <a:t>Financiamiento Naval</a:t>
            </a:r>
          </a:p>
          <a:p>
            <a:pPr lvl="3">
              <a:buFontTx/>
              <a:buChar char="-"/>
            </a:pPr>
            <a:endParaRPr lang="es-MX" dirty="0">
              <a:solidFill>
                <a:schemeClr val="bg1"/>
              </a:solidFill>
            </a:endParaRPr>
          </a:p>
        </p:txBody>
      </p:sp>
    </p:spTree>
    <p:extLst>
      <p:ext uri="{BB962C8B-B14F-4D97-AF65-F5344CB8AC3E}">
        <p14:creationId xmlns:p14="http://schemas.microsoft.com/office/powerpoint/2010/main" val="2209845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980729"/>
            <a:ext cx="8928992" cy="5688632"/>
          </a:xfrm>
        </p:spPr>
        <p:txBody>
          <a:bodyPr>
            <a:normAutofit fontScale="85000" lnSpcReduction="10000"/>
          </a:bodyPr>
          <a:lstStyle/>
          <a:p>
            <a:pPr marL="800100" lvl="2" indent="0" algn="just">
              <a:buNone/>
            </a:pPr>
            <a:endParaRPr lang="es-MX" sz="3100" dirty="0" smtClean="0">
              <a:solidFill>
                <a:schemeClr val="bg1"/>
              </a:solidFill>
            </a:endParaRPr>
          </a:p>
          <a:p>
            <a:pPr marL="0" indent="0" algn="just">
              <a:buNone/>
            </a:pPr>
            <a:r>
              <a:rPr lang="es-MX" sz="3100" dirty="0" smtClean="0">
                <a:solidFill>
                  <a:schemeClr val="bg1"/>
                </a:solidFill>
              </a:rPr>
              <a:t>Esta Ley modificó lo siguiente:</a:t>
            </a:r>
            <a:endParaRPr lang="es-PA" sz="3100" dirty="0" smtClean="0">
              <a:solidFill>
                <a:schemeClr val="bg1"/>
              </a:solidFill>
            </a:endParaRPr>
          </a:p>
          <a:p>
            <a:pPr marL="0" lvl="0" indent="0" algn="just">
              <a:buNone/>
            </a:pPr>
            <a:endParaRPr lang="es-MX" sz="3100" b="1" dirty="0" smtClean="0">
              <a:solidFill>
                <a:schemeClr val="bg1"/>
              </a:solidFill>
            </a:endParaRPr>
          </a:p>
          <a:p>
            <a:pPr marL="0" lvl="0" indent="0" algn="just">
              <a:buNone/>
            </a:pPr>
            <a:r>
              <a:rPr lang="es-MX" sz="3100" dirty="0" smtClean="0">
                <a:solidFill>
                  <a:schemeClr val="bg1"/>
                </a:solidFill>
              </a:rPr>
              <a:t>Artículo </a:t>
            </a:r>
            <a:r>
              <a:rPr lang="es-MX" sz="3100" dirty="0">
                <a:solidFill>
                  <a:schemeClr val="bg1"/>
                </a:solidFill>
              </a:rPr>
              <a:t>43 de la Ley 56 de 2008, a fin de que el mismo mantenga su redacción original (la que tenía antes de la modificación a través de la Ley 41 de 14 de junio de 2013) y solo adicionó que, la tripulación de embarcaciones que presten servicios marítimos auxiliares en aguas jurisdiccionales, deberá tener un porcentaje no inferior al 90% de nacionalidad panameña.</a:t>
            </a:r>
            <a:endParaRPr lang="es-PA" sz="3100" dirty="0">
              <a:solidFill>
                <a:schemeClr val="bg1"/>
              </a:solidFill>
            </a:endParaRPr>
          </a:p>
          <a:p>
            <a:pPr marL="0" indent="0" algn="just">
              <a:buNone/>
            </a:pPr>
            <a:r>
              <a:rPr lang="es-MX" sz="3100" b="1" dirty="0">
                <a:solidFill>
                  <a:schemeClr val="bg1"/>
                </a:solidFill>
              </a:rPr>
              <a:t> </a:t>
            </a:r>
            <a:endParaRPr lang="es-PA" sz="3100" dirty="0">
              <a:solidFill>
                <a:schemeClr val="bg1"/>
              </a:solidFill>
            </a:endParaRPr>
          </a:p>
          <a:p>
            <a:pPr marL="0" lvl="0" indent="0" algn="just">
              <a:buNone/>
            </a:pPr>
            <a:r>
              <a:rPr lang="es-MX" sz="3100" b="1" dirty="0">
                <a:solidFill>
                  <a:schemeClr val="bg1"/>
                </a:solidFill>
              </a:rPr>
              <a:t>Artículo 20 de Ley 57 de 6 de agosto de 2008</a:t>
            </a:r>
            <a:r>
              <a:rPr lang="es-MX" sz="3100" dirty="0">
                <a:solidFill>
                  <a:schemeClr val="bg1"/>
                </a:solidFill>
              </a:rPr>
              <a:t>, a fin de que el mismo mantenga el texto original (el que tenía antes de la modificación a través de la Ley 41 de 14 de junio de 2013).</a:t>
            </a:r>
            <a:endParaRPr lang="es-PA" sz="3100" dirty="0">
              <a:solidFill>
                <a:schemeClr val="bg1"/>
              </a:solidFill>
            </a:endParaRPr>
          </a:p>
          <a:p>
            <a:pPr marL="800100" lvl="2" indent="0" algn="just">
              <a:buNone/>
            </a:pPr>
            <a:endParaRPr lang="es-MX" dirty="0" smtClean="0">
              <a:solidFill>
                <a:schemeClr val="bg1"/>
              </a:solidFill>
            </a:endParaRPr>
          </a:p>
        </p:txBody>
      </p:sp>
      <p:sp>
        <p:nvSpPr>
          <p:cNvPr id="4" name="3 Rectángulo"/>
          <p:cNvSpPr/>
          <p:nvPr/>
        </p:nvSpPr>
        <p:spPr>
          <a:xfrm>
            <a:off x="0" y="116632"/>
            <a:ext cx="8875925" cy="707886"/>
          </a:xfrm>
          <a:prstGeom prst="rect">
            <a:avLst/>
          </a:prstGeom>
          <a:noFill/>
        </p:spPr>
        <p:txBody>
          <a:bodyPr wrap="square" lIns="91440" tIns="45720" rIns="91440" bIns="45720">
            <a:spAutoFit/>
          </a:bodyPr>
          <a:lstStyle/>
          <a:p>
            <a:pPr algn="ctr"/>
            <a:r>
              <a:rPr lang="es-MX" sz="4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LEY 4 DE 11 DE FEBRERO DE 2015</a:t>
            </a:r>
            <a:endParaRPr lang="es-PA" sz="4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3987077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514350" indent="-514350">
              <a:buAutoNum type="arabicPeriod"/>
            </a:pPr>
            <a:r>
              <a:rPr lang="es-MX" dirty="0" smtClean="0">
                <a:solidFill>
                  <a:schemeClr val="bg1"/>
                </a:solidFill>
              </a:rPr>
              <a:t>Actualizar los instrumentos legales con una procesos que garanticen seguridad para el Estado y los proveedores de una manera más eficiente.</a:t>
            </a:r>
          </a:p>
          <a:p>
            <a:pPr marL="514350" indent="-514350">
              <a:buAutoNum type="arabicPeriod"/>
            </a:pPr>
            <a:r>
              <a:rPr lang="es-MX" dirty="0">
                <a:solidFill>
                  <a:schemeClr val="bg1"/>
                </a:solidFill>
              </a:rPr>
              <a:t> </a:t>
            </a:r>
            <a:r>
              <a:rPr lang="es-MX" dirty="0" smtClean="0">
                <a:solidFill>
                  <a:schemeClr val="bg1"/>
                </a:solidFill>
              </a:rPr>
              <a:t>Fortalecer las facultades que tiene la Autoridad Marítima de Panamá</a:t>
            </a:r>
          </a:p>
          <a:p>
            <a:pPr marL="514350" indent="-514350">
              <a:buAutoNum type="arabicPeriod"/>
            </a:pPr>
            <a:r>
              <a:rPr lang="es-MX" dirty="0" smtClean="0">
                <a:solidFill>
                  <a:schemeClr val="bg1"/>
                </a:solidFill>
              </a:rPr>
              <a:t>Creatividad y confianza a la institución por parte de los proveedores para hacer el país que se conozca un servicio de excelencia a precios competitivos.</a:t>
            </a:r>
          </a:p>
          <a:p>
            <a:pPr marL="0" indent="0">
              <a:buNone/>
            </a:pPr>
            <a:endParaRPr lang="es-PA" dirty="0"/>
          </a:p>
        </p:txBody>
      </p:sp>
      <p:sp>
        <p:nvSpPr>
          <p:cNvPr id="4" name="3 Rectángulo"/>
          <p:cNvSpPr/>
          <p:nvPr/>
        </p:nvSpPr>
        <p:spPr>
          <a:xfrm>
            <a:off x="2258907" y="260648"/>
            <a:ext cx="4589270" cy="923330"/>
          </a:xfrm>
          <a:prstGeom prst="rect">
            <a:avLst/>
          </a:prstGeom>
          <a:noFill/>
        </p:spPr>
        <p:txBody>
          <a:bodyPr wrap="none" lIns="91440" tIns="45720" rIns="91440" bIns="45720">
            <a:spAutoFit/>
          </a:bodyPr>
          <a:lstStyle/>
          <a:p>
            <a:pPr algn="ctr"/>
            <a:r>
              <a:rPr lang="es-MX"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CONCLUSIONES</a:t>
            </a:r>
            <a:endParaRPr lang="es-PA"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2904190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amp.gob.pa/newsite/spanish/prensa/noticias/2014/imagenes/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951718"/>
            <a:ext cx="5457825" cy="4572000"/>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1907704" y="175866"/>
            <a:ext cx="5288430" cy="1569660"/>
          </a:xfrm>
          <a:prstGeom prst="rect">
            <a:avLst/>
          </a:prstGeom>
          <a:noFill/>
        </p:spPr>
        <p:txBody>
          <a:bodyPr wrap="square" lIns="91440" tIns="45720" rIns="91440" bIns="45720">
            <a:spAutoFit/>
          </a:bodyPr>
          <a:lstStyle/>
          <a:p>
            <a:pPr algn="ctr"/>
            <a:r>
              <a:rPr lang="es-MX" sz="96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GRACIAS </a:t>
            </a:r>
            <a:endParaRPr lang="es-PA" sz="96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2139607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4624"/>
            <a:ext cx="9144000" cy="1143000"/>
          </a:xfrm>
        </p:spPr>
        <p:txBody>
          <a:bodyPr>
            <a:normAutofit/>
          </a:bodyPr>
          <a:lstStyle/>
          <a:p>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mn-lt"/>
              </a:rPr>
              <a:t>Decreto Ley No. 7 de 10 de febrero de 1998 por la cual se crea la Autoridad Marítima de Panamá</a:t>
            </a:r>
            <a:endParaRPr lang="es-PA" sz="3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endParaRPr>
          </a:p>
        </p:txBody>
      </p:sp>
      <p:sp>
        <p:nvSpPr>
          <p:cNvPr id="7" name="6 Marcador de contenido"/>
          <p:cNvSpPr>
            <a:spLocks noGrp="1"/>
          </p:cNvSpPr>
          <p:nvPr>
            <p:ph idx="1"/>
          </p:nvPr>
        </p:nvSpPr>
        <p:spPr>
          <a:xfrm>
            <a:off x="107504" y="1268760"/>
            <a:ext cx="8928992" cy="4968552"/>
          </a:xfrm>
        </p:spPr>
        <p:txBody>
          <a:bodyPr>
            <a:normAutofit/>
          </a:bodyPr>
          <a:lstStyle/>
          <a:p>
            <a:pPr marL="0" lvl="0" indent="0" algn="just">
              <a:buNone/>
            </a:pPr>
            <a:r>
              <a:rPr lang="es-MX" sz="2600" dirty="0" smtClean="0">
                <a:solidFill>
                  <a:schemeClr val="bg1"/>
                </a:solidFill>
              </a:rPr>
              <a:t>ARTÍCULO 1: La Autoridad Marítima de Panamá, en adelante denominada la Autoridad, es una entidad del Estado con personalidad jurídica propia, capacidad para administrarlo y autonomía en su régimen interno, tanto administrativa y funcional de recursos humanos y contratación directa, como presupuestaria y financiera; en consecuencia, ejercerá libremente la facultad de recibir, custodiar, asignar e invertir sus recursos financieros y de otorgar concesiones y/o licencias de operación, sujeta únicamente a las políticas, a la orientación y a la inspección de las instancias pertinentes del Órgano Ejecutivo y a la fiscalización de la Contraloría General de la República.</a:t>
            </a:r>
          </a:p>
        </p:txBody>
      </p:sp>
    </p:spTree>
    <p:extLst>
      <p:ext uri="{BB962C8B-B14F-4D97-AF65-F5344CB8AC3E}">
        <p14:creationId xmlns:p14="http://schemas.microsoft.com/office/powerpoint/2010/main" val="2290463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166" y="0"/>
            <a:ext cx="8928992" cy="1143000"/>
          </a:xfrm>
        </p:spPr>
        <p:txBody>
          <a:bodyPr>
            <a:noAutofit/>
          </a:bodyPr>
          <a:lstStyle/>
          <a:p>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mn-lt"/>
              </a:rPr>
              <a:t>Decreto Ley No. 7 de 10 de febrero de 1998 por la cual se crea la Autoridad Marítima de Panamá</a:t>
            </a:r>
            <a:endParaRPr lang="es-PA" sz="3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endParaRPr>
          </a:p>
        </p:txBody>
      </p:sp>
      <p:sp>
        <p:nvSpPr>
          <p:cNvPr id="7" name="6 Marcador de contenido"/>
          <p:cNvSpPr>
            <a:spLocks noGrp="1"/>
          </p:cNvSpPr>
          <p:nvPr>
            <p:ph idx="1"/>
          </p:nvPr>
        </p:nvSpPr>
        <p:spPr>
          <a:xfrm>
            <a:off x="0" y="1124744"/>
            <a:ext cx="9144000" cy="5733256"/>
          </a:xfrm>
        </p:spPr>
        <p:txBody>
          <a:bodyPr>
            <a:normAutofit fontScale="47500" lnSpcReduction="20000"/>
          </a:bodyPr>
          <a:lstStyle/>
          <a:p>
            <a:pPr marL="0" lvl="0" indent="0" algn="just">
              <a:buNone/>
            </a:pPr>
            <a:r>
              <a:rPr lang="es-MX" sz="5100" dirty="0" smtClean="0">
                <a:solidFill>
                  <a:schemeClr val="bg1"/>
                </a:solidFill>
              </a:rPr>
              <a:t>ARTÍCULO 3: La Autoridad tiene como objetivos principales:</a:t>
            </a:r>
          </a:p>
          <a:p>
            <a:pPr marL="514350" lvl="0" indent="-514350" algn="just">
              <a:buAutoNum type="arabicPeriod"/>
            </a:pPr>
            <a:r>
              <a:rPr lang="es-MX" sz="5100" dirty="0" smtClean="0">
                <a:solidFill>
                  <a:schemeClr val="bg1"/>
                </a:solidFill>
              </a:rPr>
              <a:t>Administrar, promover, regular, proyectar y ejecutar las políticas, estrategias, normas legales y reglamentarias, planes y programas que están relacionados, de manera directa, indirecta o conexa, con el funcionamiento y desarrollo del Sector Marítimo.</a:t>
            </a:r>
          </a:p>
          <a:p>
            <a:pPr marL="514350" lvl="0" indent="-514350" algn="just">
              <a:buAutoNum type="arabicPeriod"/>
            </a:pPr>
            <a:endParaRPr lang="es-MX" sz="5100" dirty="0" smtClean="0">
              <a:solidFill>
                <a:schemeClr val="bg1"/>
              </a:solidFill>
            </a:endParaRPr>
          </a:p>
          <a:p>
            <a:pPr marL="514350" lvl="0" indent="-514350" algn="just">
              <a:buAutoNum type="arabicPeriod"/>
            </a:pPr>
            <a:r>
              <a:rPr lang="es-MX" sz="5100" dirty="0" smtClean="0">
                <a:solidFill>
                  <a:schemeClr val="bg1"/>
                </a:solidFill>
              </a:rPr>
              <a:t>Coordinar sus actividades con la Autoridad del Canal de Panamá, la Autoridad de la Región Interoceánica, el Instituto Panameño de Turismo, el Instituto Nacional de Recursos Renovables, y con cualquier otra institución y autoridad vinculada al Sector Marítimo, existente o que se establezca en el futuro, para promover el desarrollo socioeconómico del país.</a:t>
            </a:r>
          </a:p>
          <a:p>
            <a:pPr marL="514350" lvl="0" indent="-514350" algn="just">
              <a:buAutoNum type="arabicPeriod"/>
            </a:pPr>
            <a:endParaRPr lang="es-MX" sz="5100" dirty="0" smtClean="0">
              <a:solidFill>
                <a:schemeClr val="bg1"/>
              </a:solidFill>
            </a:endParaRPr>
          </a:p>
          <a:p>
            <a:pPr marL="514350" lvl="0" indent="-514350" algn="just">
              <a:buAutoNum type="arabicPeriod"/>
            </a:pPr>
            <a:r>
              <a:rPr lang="es-MX" sz="5100" dirty="0" smtClean="0">
                <a:solidFill>
                  <a:schemeClr val="bg1"/>
                </a:solidFill>
              </a:rPr>
              <a:t>Fungir como autoridad marítima suprema de la República de Panamá, para ejercer los derechos y dar cumplimiento a las responsabilidades del Estado Panameño dentro del marco de la Convención de las Naciones Unidas sobre del Derecho del Mar, 1982 y demás leyes y reglamentaciones vigentes.</a:t>
            </a:r>
          </a:p>
          <a:p>
            <a:pPr marL="514350" lvl="0" indent="-514350" algn="just">
              <a:buAutoNum type="arabicPeriod"/>
            </a:pPr>
            <a:endParaRPr lang="es-MX" sz="2600" dirty="0" smtClean="0">
              <a:solidFill>
                <a:schemeClr val="bg1"/>
              </a:solidFill>
            </a:endParaRPr>
          </a:p>
        </p:txBody>
      </p:sp>
    </p:spTree>
    <p:extLst>
      <p:ext uri="{BB962C8B-B14F-4D97-AF65-F5344CB8AC3E}">
        <p14:creationId xmlns:p14="http://schemas.microsoft.com/office/powerpoint/2010/main" val="4242596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0161" y="1504054"/>
            <a:ext cx="8896335" cy="4517234"/>
          </a:xfrm>
        </p:spPr>
        <p:txBody>
          <a:bodyPr/>
          <a:lstStyle/>
          <a:p>
            <a:pPr marL="0" indent="0" algn="just">
              <a:buNone/>
            </a:pPr>
            <a:r>
              <a:rPr lang="es-MX" sz="2800" dirty="0" smtClean="0">
                <a:solidFill>
                  <a:schemeClr val="bg1"/>
                </a:solidFill>
              </a:rPr>
              <a:t>ARTÍCULO 1: Esta ley tiene por objeto establecer las normas rectoras de la actividad de los puertos y las instalaciones marítimas que existan o se construyan en la República de Panamá, el uso de bienes otorgados en concesión y la prestación de servicios marítimos, sean éstos de naturaleza pública o privada. Las normas que aquí se establecen serán aplicables a las instalaciones portuarias, con independencia del tipo de terminal de que se trate, o la clase de la mercancía que sea transportada y a los servicios marítimos.</a:t>
            </a:r>
          </a:p>
          <a:p>
            <a:pPr marL="0" indent="0">
              <a:buNone/>
            </a:pPr>
            <a:endParaRPr lang="es-PA" dirty="0"/>
          </a:p>
        </p:txBody>
      </p:sp>
      <p:sp>
        <p:nvSpPr>
          <p:cNvPr id="4" name="1 Título"/>
          <p:cNvSpPr>
            <a:spLocks noGrp="1"/>
          </p:cNvSpPr>
          <p:nvPr>
            <p:ph type="title"/>
          </p:nvPr>
        </p:nvSpPr>
        <p:spPr>
          <a:xfrm>
            <a:off x="0" y="0"/>
            <a:ext cx="9144000" cy="1143000"/>
          </a:xfrm>
        </p:spPr>
        <p:txBody>
          <a:bodyPr>
            <a:normAutofit/>
          </a:bodyPr>
          <a:lstStyle/>
          <a:p>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mn-lt"/>
              </a:rPr>
              <a:t>Ley 56 de 6 de agosto de 2008, General de Puertos de Panamá.</a:t>
            </a:r>
            <a:endParaRPr lang="es-PA" sz="3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endParaRPr>
          </a:p>
        </p:txBody>
      </p:sp>
    </p:spTree>
    <p:extLst>
      <p:ext uri="{BB962C8B-B14F-4D97-AF65-F5344CB8AC3E}">
        <p14:creationId xmlns:p14="http://schemas.microsoft.com/office/powerpoint/2010/main" val="2740495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700808"/>
            <a:ext cx="8896335" cy="4517234"/>
          </a:xfrm>
        </p:spPr>
        <p:txBody>
          <a:bodyPr/>
          <a:lstStyle/>
          <a:p>
            <a:pPr marL="0" indent="0" algn="just">
              <a:buNone/>
            </a:pPr>
            <a:r>
              <a:rPr lang="es-MX" sz="2800" dirty="0" smtClean="0">
                <a:solidFill>
                  <a:schemeClr val="bg1"/>
                </a:solidFill>
              </a:rPr>
              <a:t>ARTÍCULO 2: Los puertos son necesarios para el desarrollo del país y los servicios que brindan son públicos, aunque sean ejercidos por empresa privadas. Por lo tanto, el Estado panameño debe fiscalizar la calidad del servicio que prestan, asegurando que no existan prácticas discriminatorias respecto a la naves, la carga o los pasajeros a los cuales deber proveerse servicios eficientes y seguros.</a:t>
            </a:r>
          </a:p>
          <a:p>
            <a:pPr marL="0" indent="0">
              <a:buNone/>
            </a:pPr>
            <a:endParaRPr lang="es-PA" dirty="0"/>
          </a:p>
        </p:txBody>
      </p:sp>
      <p:sp>
        <p:nvSpPr>
          <p:cNvPr id="4" name="1 Título"/>
          <p:cNvSpPr>
            <a:spLocks noGrp="1"/>
          </p:cNvSpPr>
          <p:nvPr>
            <p:ph type="title"/>
          </p:nvPr>
        </p:nvSpPr>
        <p:spPr>
          <a:xfrm>
            <a:off x="0" y="0"/>
            <a:ext cx="9144000" cy="1143000"/>
          </a:xfrm>
        </p:spPr>
        <p:txBody>
          <a:bodyPr>
            <a:normAutofit/>
          </a:bodyPr>
          <a:lstStyle/>
          <a:p>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mn-lt"/>
              </a:rPr>
              <a:t>Ley 56 de 6 de agosto de 2008, General de Puertos de Panamá.</a:t>
            </a:r>
            <a:endParaRPr lang="es-PA" sz="3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endParaRPr>
          </a:p>
        </p:txBody>
      </p:sp>
    </p:spTree>
    <p:extLst>
      <p:ext uri="{BB962C8B-B14F-4D97-AF65-F5344CB8AC3E}">
        <p14:creationId xmlns:p14="http://schemas.microsoft.com/office/powerpoint/2010/main" val="1119769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412776"/>
            <a:ext cx="8896335" cy="5328592"/>
          </a:xfrm>
        </p:spPr>
        <p:txBody>
          <a:bodyPr>
            <a:normAutofit fontScale="85000" lnSpcReduction="10000"/>
          </a:bodyPr>
          <a:lstStyle/>
          <a:p>
            <a:pPr marL="0" indent="0">
              <a:buNone/>
            </a:pPr>
            <a:r>
              <a:rPr lang="es-MX" sz="2800" dirty="0" smtClean="0">
                <a:solidFill>
                  <a:schemeClr val="bg1"/>
                </a:solidFill>
              </a:rPr>
              <a:t>ARTÍCULO 3: En concordancia con la Estrategia Marítima Nacional, el ejercicio de las operaciones portuarias y la prestación de servicios marítimos en le República de Panamá tendrán los siguientes objetivos:</a:t>
            </a:r>
          </a:p>
          <a:p>
            <a:pPr marL="514350" indent="-514350">
              <a:buAutoNum type="arabicPeriod"/>
            </a:pPr>
            <a:r>
              <a:rPr lang="es-MX" sz="2800" dirty="0" smtClean="0">
                <a:solidFill>
                  <a:schemeClr val="bg1"/>
                </a:solidFill>
              </a:rPr>
              <a:t>Propiciar la competitividad en las empresas que son parte de las actividades de comercio, transporte y logística, industria y tráfico marítimo, a través del estímulo para la generación de carga y el desarrollo del cabotaje regional.</a:t>
            </a:r>
          </a:p>
          <a:p>
            <a:pPr marL="514350" indent="-514350">
              <a:buAutoNum type="arabicPeriod"/>
            </a:pPr>
            <a:r>
              <a:rPr lang="es-MX" sz="2800" dirty="0" smtClean="0">
                <a:solidFill>
                  <a:schemeClr val="bg1"/>
                </a:solidFill>
              </a:rPr>
              <a:t>Fomentar el desarrollo económico y social del país, a través del fortalecimiento y la utilización plena de su conglomerado marítimo en un entorno que impulse la libre empresa y un mercado competitivo.</a:t>
            </a:r>
          </a:p>
          <a:p>
            <a:pPr marL="514350" indent="-514350">
              <a:buAutoNum type="arabicPeriod"/>
            </a:pPr>
            <a:r>
              <a:rPr lang="es-MX" sz="2800" dirty="0" smtClean="0">
                <a:solidFill>
                  <a:schemeClr val="bg1"/>
                </a:solidFill>
              </a:rPr>
              <a:t>Promover la eficiencia en el uso de las instalaciones portuarias, garantizando beneficios sostenidos y una retribución adecuada para el Estado, la comunidad, los concesionarios y los proveedores de servicios marítimos.</a:t>
            </a:r>
          </a:p>
          <a:p>
            <a:pPr marL="0" indent="0">
              <a:buNone/>
            </a:pPr>
            <a:endParaRPr lang="es-PA" dirty="0"/>
          </a:p>
        </p:txBody>
      </p:sp>
      <p:sp>
        <p:nvSpPr>
          <p:cNvPr id="4" name="1 Título"/>
          <p:cNvSpPr>
            <a:spLocks noGrp="1"/>
          </p:cNvSpPr>
          <p:nvPr>
            <p:ph type="title"/>
          </p:nvPr>
        </p:nvSpPr>
        <p:spPr>
          <a:xfrm>
            <a:off x="0" y="0"/>
            <a:ext cx="9144000" cy="1143000"/>
          </a:xfrm>
        </p:spPr>
        <p:txBody>
          <a:bodyPr>
            <a:normAutofit/>
          </a:bodyPr>
          <a:lstStyle/>
          <a:p>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mn-lt"/>
              </a:rPr>
              <a:t>Ley 56 de 6 de agosto de 2008, General de Puertos de Panamá.</a:t>
            </a:r>
            <a:endParaRPr lang="es-PA" sz="3200" dirty="0">
              <a:ln w="10160">
                <a:solidFill>
                  <a:schemeClr val="accent1"/>
                </a:solidFill>
                <a:prstDash val="solid"/>
              </a:ln>
              <a:solidFill>
                <a:srgbClr val="FFFFFF"/>
              </a:solidFill>
              <a:effectLst>
                <a:outerShdw blurRad="38100" dist="32000" dir="5400000" algn="tl">
                  <a:srgbClr val="000000">
                    <a:alpha val="30000"/>
                  </a:srgbClr>
                </a:outerShdw>
              </a:effectLst>
              <a:latin typeface="+mn-lt"/>
            </a:endParaRPr>
          </a:p>
        </p:txBody>
      </p:sp>
    </p:spTree>
    <p:extLst>
      <p:ext uri="{BB962C8B-B14F-4D97-AF65-F5344CB8AC3E}">
        <p14:creationId xmlns:p14="http://schemas.microsoft.com/office/powerpoint/2010/main" val="2049779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a:noAutofit/>
          </a:bodyPr>
          <a:lstStyle/>
          <a:p>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Acuerdo 9-76 de 24 de marzo de 1976</a:t>
            </a:r>
            <a:b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Por el cual se establece el Reglamento para otorgar concesiones</a:t>
            </a:r>
            <a:endParaRPr lang="es-PA" sz="32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107504" y="1844824"/>
            <a:ext cx="8928992" cy="4896544"/>
          </a:xfrm>
        </p:spPr>
        <p:txBody>
          <a:bodyPr>
            <a:normAutofit/>
          </a:bodyPr>
          <a:lstStyle/>
          <a:p>
            <a:pPr marL="0" indent="0">
              <a:buNone/>
            </a:pPr>
            <a:r>
              <a:rPr lang="es-MX" dirty="0" smtClean="0">
                <a:solidFill>
                  <a:schemeClr val="bg1"/>
                </a:solidFill>
              </a:rPr>
              <a:t>Las concesiones podrán solicitarse para la construcción y explotación de instalaciones marítimas y portuarias en los fondos, playas y riberas del mar; cauces y riberas de los ríos y esteros</a:t>
            </a:r>
          </a:p>
          <a:p>
            <a:pPr lvl="1"/>
            <a:r>
              <a:rPr lang="es-MX" sz="3200" dirty="0" smtClean="0">
                <a:solidFill>
                  <a:schemeClr val="bg1"/>
                </a:solidFill>
              </a:rPr>
              <a:t>Problemas de competencia</a:t>
            </a:r>
          </a:p>
          <a:p>
            <a:pPr lvl="1"/>
            <a:r>
              <a:rPr lang="es-MX" sz="3200" dirty="0" smtClean="0">
                <a:solidFill>
                  <a:schemeClr val="bg1"/>
                </a:solidFill>
              </a:rPr>
              <a:t>Definiciones y conceptos</a:t>
            </a:r>
          </a:p>
          <a:p>
            <a:pPr lvl="1"/>
            <a:r>
              <a:rPr lang="es-MX" sz="3200" dirty="0" smtClean="0">
                <a:solidFill>
                  <a:schemeClr val="bg1"/>
                </a:solidFill>
              </a:rPr>
              <a:t>Oposiciones. El mayor interés público</a:t>
            </a:r>
          </a:p>
          <a:p>
            <a:pPr lvl="1"/>
            <a:r>
              <a:rPr lang="es-MX" sz="3200" dirty="0" smtClean="0">
                <a:solidFill>
                  <a:schemeClr val="bg1"/>
                </a:solidFill>
              </a:rPr>
              <a:t>Cálculos de los valores de canon Resolución J.D. No. 026-2008</a:t>
            </a:r>
            <a:endParaRPr lang="es-PA" sz="3200" dirty="0">
              <a:solidFill>
                <a:schemeClr val="bg1"/>
              </a:solidFill>
            </a:endParaRPr>
          </a:p>
        </p:txBody>
      </p:sp>
    </p:spTree>
    <p:extLst>
      <p:ext uri="{BB962C8B-B14F-4D97-AF65-F5344CB8AC3E}">
        <p14:creationId xmlns:p14="http://schemas.microsoft.com/office/powerpoint/2010/main" val="4139141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3" y="1844824"/>
            <a:ext cx="8856985" cy="4824536"/>
          </a:xfrm>
        </p:spPr>
        <p:txBody>
          <a:bodyPr>
            <a:noAutofit/>
          </a:bodyPr>
          <a:lstStyle/>
          <a:p>
            <a:pPr marL="0" indent="0" algn="just">
              <a:buNone/>
            </a:pPr>
            <a:endParaRPr lang="es-MX" sz="2800" dirty="0" smtClean="0">
              <a:solidFill>
                <a:schemeClr val="bg1"/>
              </a:solidFill>
            </a:endParaRPr>
          </a:p>
          <a:p>
            <a:pPr marL="0" indent="0" algn="just">
              <a:buNone/>
            </a:pPr>
            <a:r>
              <a:rPr lang="es-MX" sz="2800" dirty="0" smtClean="0">
                <a:solidFill>
                  <a:schemeClr val="bg1"/>
                </a:solidFill>
              </a:rPr>
              <a:t>Que de acuerdo al Numeral 5 del Artículo 5 de la Ley No. 42 de 2 de mayo de 1974 son atribuciones de la Autoridad Portuaria Nacional, promover las facilidades de la navegación, maniobra y atraque a los buques que recalen en los puertos nacionales y en general, la provisión de los servicios que los buques requieran para el eficiente manejo de la carga y de los suministros usuales y reglamentar estas actividades dentro de los recintos portuarios.</a:t>
            </a:r>
          </a:p>
          <a:p>
            <a:pPr marL="0" indent="0" algn="just">
              <a:buNone/>
            </a:pPr>
            <a:r>
              <a:rPr lang="es-MX" sz="2800" dirty="0" smtClean="0">
                <a:solidFill>
                  <a:schemeClr val="bg1"/>
                </a:solidFill>
              </a:rPr>
              <a:t>…</a:t>
            </a:r>
          </a:p>
        </p:txBody>
      </p:sp>
      <p:sp>
        <p:nvSpPr>
          <p:cNvPr id="4" name="3 Rectángulo"/>
          <p:cNvSpPr/>
          <p:nvPr/>
        </p:nvSpPr>
        <p:spPr>
          <a:xfrm>
            <a:off x="1" y="188640"/>
            <a:ext cx="8964488" cy="1569660"/>
          </a:xfrm>
          <a:prstGeom prst="rect">
            <a:avLst/>
          </a:prstGeom>
          <a:noFill/>
        </p:spPr>
        <p:txBody>
          <a:bodyPr wrap="square" lIns="91440" tIns="45720" rIns="91440" bIns="45720">
            <a:spAutoFit/>
          </a:bodyPr>
          <a:lstStyle/>
          <a:p>
            <a:pPr algn="ctr"/>
            <a:r>
              <a:rPr lang="es-MX" sz="32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Resolución JD NO. 27-2008</a:t>
            </a:r>
            <a:endParaRPr lang="es-PA" sz="32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pPr algn="ctr"/>
            <a:r>
              <a:rPr lang="es-MX"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Que aprueba el Reglamento para otorgar licencias de operación de los servicios marítimos auxiliares</a:t>
            </a:r>
            <a:endParaRPr lang="es-MX" sz="32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289090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2136</Words>
  <Application>Microsoft Office PowerPoint</Application>
  <PresentationFormat>Presentación en pantalla (4:3)</PresentationFormat>
  <Paragraphs>266</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Presentación de PowerPoint</vt:lpstr>
      <vt:lpstr>Decreto Ley No. 7 de 10 de febrero de 1998 por la cual se crea la Autoridad Marítima de Panamá</vt:lpstr>
      <vt:lpstr>Decreto Ley No. 7 de 10 de febrero de 1998 por la cual se crea la Autoridad Marítima de Panamá</vt:lpstr>
      <vt:lpstr>Ley 56 de 6 de agosto de 2008, General de Puertos de Panamá.</vt:lpstr>
      <vt:lpstr>Ley 56 de 6 de agosto de 2008, General de Puertos de Panamá.</vt:lpstr>
      <vt:lpstr>Ley 56 de 6 de agosto de 2008, General de Puertos de Panamá.</vt:lpstr>
      <vt:lpstr>Acuerdo 9-76 de 24 de marzo de 1976 Por el cual se establece el Reglamento para otorgar concesiones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Elba Pineda</dc:creator>
  <cp:lastModifiedBy>Elba Pineda</cp:lastModifiedBy>
  <cp:revision>31</cp:revision>
  <cp:lastPrinted>2016-04-21T20:43:31Z</cp:lastPrinted>
  <dcterms:created xsi:type="dcterms:W3CDTF">2016-04-21T16:02:07Z</dcterms:created>
  <dcterms:modified xsi:type="dcterms:W3CDTF">2016-04-21T20:53:24Z</dcterms:modified>
</cp:coreProperties>
</file>