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361" r:id="rId3"/>
    <p:sldId id="346" r:id="rId4"/>
    <p:sldId id="348" r:id="rId5"/>
    <p:sldId id="347" r:id="rId6"/>
    <p:sldId id="362" r:id="rId7"/>
    <p:sldId id="363" r:id="rId8"/>
    <p:sldId id="364" r:id="rId9"/>
    <p:sldId id="269" r:id="rId10"/>
    <p:sldId id="273" r:id="rId11"/>
    <p:sldId id="290" r:id="rId12"/>
    <p:sldId id="292" r:id="rId13"/>
    <p:sldId id="365" r:id="rId14"/>
    <p:sldId id="350" r:id="rId15"/>
    <p:sldId id="367" r:id="rId16"/>
    <p:sldId id="352" r:id="rId17"/>
    <p:sldId id="368" r:id="rId18"/>
    <p:sldId id="369" r:id="rId19"/>
    <p:sldId id="354" r:id="rId20"/>
    <p:sldId id="355" r:id="rId21"/>
    <p:sldId id="357" r:id="rId22"/>
    <p:sldId id="360" r:id="rId23"/>
  </p:sldIdLst>
  <p:sldSz cx="9144000" cy="5143500" type="screen16x9"/>
  <p:notesSz cx="7077075" cy="936942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540" y="-54"/>
      </p:cViewPr>
      <p:guideLst>
        <p:guide orient="horz" pos="16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A"/>
  <c:chart>
    <c:autoTitleDeleted val="1"/>
    <c:plotArea>
      <c:layout>
        <c:manualLayout>
          <c:layoutTarget val="inner"/>
          <c:xMode val="edge"/>
          <c:yMode val="edge"/>
          <c:x val="3.7509583806062806E-2"/>
          <c:y val="0"/>
          <c:w val="0.9624904161939376"/>
          <c:h val="0.80360423861528363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dLbls>
            <c:dLbl>
              <c:idx val="4"/>
              <c:layout>
                <c:manualLayout>
                  <c:x val="-2.0833333333333316E-3"/>
                  <c:y val="0.10312524606299209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9FE-4AD5-BE81-D7FAA462BB7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Brazil</c:v>
                </c:pt>
                <c:pt idx="1">
                  <c:v>Alemania</c:v>
                </c:pt>
                <c:pt idx="2">
                  <c:v>México</c:v>
                </c:pt>
                <c:pt idx="3">
                  <c:v>EEUU</c:v>
                </c:pt>
                <c:pt idx="4">
                  <c:v>America Latina</c:v>
                </c:pt>
                <c:pt idx="5">
                  <c:v>Mundo</c:v>
                </c:pt>
                <c:pt idx="6">
                  <c:v>Emergente</c:v>
                </c:pt>
                <c:pt idx="7">
                  <c:v>Panamá</c:v>
                </c:pt>
              </c:strCache>
            </c:strRef>
          </c:cat>
          <c:val>
            <c:numRef>
              <c:f>Hoja1!$B$2:$B$9</c:f>
              <c:numCache>
                <c:formatCode>0.0%</c:formatCode>
                <c:ptCount val="8"/>
                <c:pt idx="0">
                  <c:v>-3.5000000000000024E-2</c:v>
                </c:pt>
                <c:pt idx="1">
                  <c:v>1.7000000000000015E-2</c:v>
                </c:pt>
                <c:pt idx="2">
                  <c:v>2.6000000000000009E-2</c:v>
                </c:pt>
                <c:pt idx="3">
                  <c:v>2.6000000000000009E-2</c:v>
                </c:pt>
                <c:pt idx="4">
                  <c:v>-3.0000000000000027E-3</c:v>
                </c:pt>
                <c:pt idx="5">
                  <c:v>3.4000000000000002E-2</c:v>
                </c:pt>
                <c:pt idx="6">
                  <c:v>4.3000000000000003E-2</c:v>
                </c:pt>
                <c:pt idx="7">
                  <c:v>6.3000000000000014E-2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FE-4AD5-BE81-D7FAA462BB7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17375E"/>
            </a:solidFill>
            <a:ln>
              <a:solidFill>
                <a:srgbClr val="17375E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Brazil</c:v>
                </c:pt>
                <c:pt idx="1">
                  <c:v>Alemania</c:v>
                </c:pt>
                <c:pt idx="2">
                  <c:v>México</c:v>
                </c:pt>
                <c:pt idx="3">
                  <c:v>EEUU</c:v>
                </c:pt>
                <c:pt idx="4">
                  <c:v>America Latina</c:v>
                </c:pt>
                <c:pt idx="5">
                  <c:v>Mundo</c:v>
                </c:pt>
                <c:pt idx="6">
                  <c:v>Emergente</c:v>
                </c:pt>
                <c:pt idx="7">
                  <c:v>Panamá</c:v>
                </c:pt>
              </c:strCache>
            </c:strRef>
          </c:cat>
          <c:val>
            <c:numRef>
              <c:f>Hoja1!$C$2:$C$9</c:f>
              <c:numCache>
                <c:formatCode>0.0%</c:formatCode>
                <c:ptCount val="8"/>
                <c:pt idx="0">
                  <c:v>0</c:v>
                </c:pt>
                <c:pt idx="1">
                  <c:v>1.7000000000000015E-2</c:v>
                </c:pt>
                <c:pt idx="2">
                  <c:v>2.9000000000000015E-2</c:v>
                </c:pt>
                <c:pt idx="3">
                  <c:v>2.6000000000000009E-2</c:v>
                </c:pt>
                <c:pt idx="4">
                  <c:v>1.6000000000000011E-2</c:v>
                </c:pt>
                <c:pt idx="5">
                  <c:v>3.6000000000000018E-2</c:v>
                </c:pt>
                <c:pt idx="6">
                  <c:v>4.7000000000000028E-2</c:v>
                </c:pt>
                <c:pt idx="7">
                  <c:v>6.6000000000000003E-2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FE-4AD5-BE81-D7FAA462BB73}"/>
            </c:ext>
          </c:extLst>
        </c:ser>
        <c:dLbls>
          <c:showVal val="1"/>
        </c:dLbls>
        <c:gapWidth val="100"/>
        <c:overlap val="-24"/>
        <c:axId val="80902016"/>
        <c:axId val="80903552"/>
      </c:barChart>
      <c:catAx>
        <c:axId val="80902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80903552"/>
        <c:crosses val="autoZero"/>
        <c:auto val="1"/>
        <c:lblAlgn val="ctr"/>
        <c:lblOffset val="100"/>
      </c:catAx>
      <c:valAx>
        <c:axId val="80903552"/>
        <c:scaling>
          <c:orientation val="minMax"/>
        </c:scaling>
        <c:delete val="1"/>
        <c:axPos val="l"/>
        <c:numFmt formatCode="0.0%" sourceLinked="1"/>
        <c:majorTickMark val="none"/>
        <c:tickLblPos val="none"/>
        <c:crossAx val="8090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PA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A"/>
  <c:chart>
    <c:autoTitleDeleted val="1"/>
    <c:plotArea>
      <c:layout>
        <c:manualLayout>
          <c:layoutTarget val="inner"/>
          <c:xMode val="edge"/>
          <c:yMode val="edge"/>
          <c:x val="4.9046583437288439E-2"/>
          <c:y val="6.0401429643359907E-2"/>
          <c:w val="0.91761068800826107"/>
          <c:h val="0.622172198474735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Vuelos internacionales directos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"/>
                  <c:y val="0.4401557651120641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323279505316097E-3"/>
                  <c:y val="0.4325980274746062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173895635926884E-3"/>
                  <c:y val="0.4726050881760251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.3853851575679081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0.3608606475408596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PA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Panamá (PTY)</c:v>
                </c:pt>
                <c:pt idx="1">
                  <c:v>San Juan (SIU)</c:v>
                </c:pt>
                <c:pt idx="2">
                  <c:v>Ciudad de México (MEX)</c:v>
                </c:pt>
                <c:pt idx="3">
                  <c:v>São Paulo (GRU)</c:v>
                </c:pt>
                <c:pt idx="4">
                  <c:v>Cancun (CUN)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110306</c:v>
                </c:pt>
                <c:pt idx="1">
                  <c:v>106140</c:v>
                </c:pt>
                <c:pt idx="2">
                  <c:v>90844</c:v>
                </c:pt>
                <c:pt idx="3">
                  <c:v>71716</c:v>
                </c:pt>
                <c:pt idx="4">
                  <c:v>66350</c:v>
                </c:pt>
              </c:numCache>
            </c:numRef>
          </c:val>
        </c:ser>
        <c:axId val="90339968"/>
        <c:axId val="90358144"/>
      </c:barChart>
      <c:catAx>
        <c:axId val="90339968"/>
        <c:scaling>
          <c:orientation val="minMax"/>
        </c:scaling>
        <c:axPos val="b"/>
        <c:numFmt formatCode="General" sourceLinked="0"/>
        <c:tickLblPos val="nextTo"/>
        <c:spPr>
          <a:noFill/>
        </c:spPr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s-PA"/>
          </a:p>
        </c:txPr>
        <c:crossAx val="90358144"/>
        <c:crosses val="autoZero"/>
        <c:auto val="1"/>
        <c:lblAlgn val="ctr"/>
        <c:lblOffset val="100"/>
      </c:catAx>
      <c:valAx>
        <c:axId val="90358144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90339968"/>
        <c:crosses val="autoZero"/>
        <c:crossBetween val="between"/>
      </c:valAx>
      <c:spPr>
        <a:solidFill>
          <a:schemeClr val="tx1">
            <a:alpha val="25000"/>
          </a:schemeClr>
        </a:solidFill>
      </c:spPr>
    </c:plotArea>
    <c:plotVisOnly val="1"/>
    <c:dispBlanksAs val="gap"/>
  </c:chart>
  <c:spPr>
    <a:solidFill>
      <a:schemeClr val="tx1">
        <a:alpha val="34000"/>
      </a:schemeClr>
    </a:solidFill>
  </c:spPr>
  <c:txPr>
    <a:bodyPr/>
    <a:lstStyle/>
    <a:p>
      <a:pPr>
        <a:defRPr sz="1800"/>
      </a:pPr>
      <a:endParaRPr lang="es-PA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6E397-5054-480A-A210-86A41D8921D9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4C1DC4D4-597D-40DB-9AAC-A971334A171A}">
      <dgm:prSet phldrT="[Texto]" custT="1"/>
      <dgm:spPr/>
      <dgm:t>
        <a:bodyPr/>
        <a:lstStyle/>
        <a:p>
          <a:r>
            <a:rPr lang="es-ES_tradnl" sz="1400" b="1" dirty="0" smtClean="0"/>
            <a:t>Infraestructura</a:t>
          </a:r>
          <a:endParaRPr lang="es-ES" sz="1400" b="1" dirty="0"/>
        </a:p>
      </dgm:t>
    </dgm:pt>
    <dgm:pt modelId="{758955FB-B72F-4E9B-BED8-F76ADE81A3CB}" type="parTrans" cxnId="{E08CBA80-685F-432C-8FE7-7567491B1D60}">
      <dgm:prSet/>
      <dgm:spPr/>
      <dgm:t>
        <a:bodyPr/>
        <a:lstStyle/>
        <a:p>
          <a:endParaRPr lang="es-ES"/>
        </a:p>
      </dgm:t>
    </dgm:pt>
    <dgm:pt modelId="{E11EC0EE-6FA8-4B92-8220-BE5DCD2DB075}" type="sibTrans" cxnId="{E08CBA80-685F-432C-8FE7-7567491B1D60}">
      <dgm:prSet/>
      <dgm:spPr/>
      <dgm:t>
        <a:bodyPr/>
        <a:lstStyle/>
        <a:p>
          <a:endParaRPr lang="es-ES"/>
        </a:p>
      </dgm:t>
    </dgm:pt>
    <dgm:pt modelId="{F00A4164-395D-4297-A5EC-9268EF818C25}">
      <dgm:prSet phldrT="[Texto]" custT="1"/>
      <dgm:spPr/>
      <dgm:t>
        <a:bodyPr/>
        <a:lstStyle/>
        <a:p>
          <a:r>
            <a:rPr lang="es-ES_tradnl" sz="1400" b="1" dirty="0" smtClean="0"/>
            <a:t>Transporte Urbano</a:t>
          </a:r>
          <a:endParaRPr lang="es-ES" sz="1400" b="1" dirty="0"/>
        </a:p>
      </dgm:t>
    </dgm:pt>
    <dgm:pt modelId="{65BE77AF-3E4F-4924-B6A4-DF63AF7F0C96}" type="parTrans" cxnId="{D0E0975D-41DB-47B9-85D3-583EC7A6529B}">
      <dgm:prSet/>
      <dgm:spPr/>
      <dgm:t>
        <a:bodyPr/>
        <a:lstStyle/>
        <a:p>
          <a:endParaRPr lang="es-ES"/>
        </a:p>
      </dgm:t>
    </dgm:pt>
    <dgm:pt modelId="{4BB9B477-F321-4676-87DC-C52CE9603B83}" type="sibTrans" cxnId="{D0E0975D-41DB-47B9-85D3-583EC7A6529B}">
      <dgm:prSet/>
      <dgm:spPr/>
      <dgm:t>
        <a:bodyPr/>
        <a:lstStyle/>
        <a:p>
          <a:endParaRPr lang="es-ES"/>
        </a:p>
      </dgm:t>
    </dgm:pt>
    <dgm:pt modelId="{5D31CEAC-447A-4C3E-B9D1-8011178F3AA0}">
      <dgm:prSet phldrT="[Texto]" custT="1"/>
      <dgm:spPr/>
      <dgm:t>
        <a:bodyPr/>
        <a:lstStyle/>
        <a:p>
          <a:r>
            <a:rPr lang="es-ES_tradnl" sz="1400" b="1" dirty="0" smtClean="0"/>
            <a:t>Desarrollo marítimo-portuario</a:t>
          </a:r>
          <a:endParaRPr lang="es-ES" sz="1400" b="1" dirty="0"/>
        </a:p>
      </dgm:t>
    </dgm:pt>
    <dgm:pt modelId="{2CB7340E-A997-45E4-A612-CFAF7FE12AF1}" type="parTrans" cxnId="{9E203657-62D2-43F2-BA85-B08DD8BE5ED1}">
      <dgm:prSet/>
      <dgm:spPr/>
      <dgm:t>
        <a:bodyPr/>
        <a:lstStyle/>
        <a:p>
          <a:endParaRPr lang="es-ES"/>
        </a:p>
      </dgm:t>
    </dgm:pt>
    <dgm:pt modelId="{A1CFEAEF-E41B-41EB-A43B-98BBD53E20FC}" type="sibTrans" cxnId="{9E203657-62D2-43F2-BA85-B08DD8BE5ED1}">
      <dgm:prSet/>
      <dgm:spPr/>
      <dgm:t>
        <a:bodyPr/>
        <a:lstStyle/>
        <a:p>
          <a:endParaRPr lang="es-ES"/>
        </a:p>
      </dgm:t>
    </dgm:pt>
    <dgm:pt modelId="{0A3A6AD1-BE28-4428-8051-EB5311D26278}">
      <dgm:prSet phldrT="[Texto]"/>
      <dgm:spPr/>
      <dgm:t>
        <a:bodyPr/>
        <a:lstStyle/>
        <a:p>
          <a:r>
            <a:rPr lang="es-ES_tradnl" b="1" dirty="0" smtClean="0"/>
            <a:t>Servicios de Almacenamiento</a:t>
          </a:r>
          <a:endParaRPr lang="es-ES" b="1" dirty="0"/>
        </a:p>
      </dgm:t>
    </dgm:pt>
    <dgm:pt modelId="{63638E53-7626-4110-B847-DA92AFDA13A2}" type="parTrans" cxnId="{38F039AC-DD0C-4B15-B411-03E5B5ECA3A7}">
      <dgm:prSet/>
      <dgm:spPr/>
      <dgm:t>
        <a:bodyPr/>
        <a:lstStyle/>
        <a:p>
          <a:endParaRPr lang="es-ES"/>
        </a:p>
      </dgm:t>
    </dgm:pt>
    <dgm:pt modelId="{73155BE9-8584-4738-8FF3-C7105D902AB4}" type="sibTrans" cxnId="{38F039AC-DD0C-4B15-B411-03E5B5ECA3A7}">
      <dgm:prSet/>
      <dgm:spPr/>
      <dgm:t>
        <a:bodyPr/>
        <a:lstStyle/>
        <a:p>
          <a:endParaRPr lang="es-ES"/>
        </a:p>
      </dgm:t>
    </dgm:pt>
    <dgm:pt modelId="{C4D6B33F-31ED-4A8F-92A3-EBF0EBCD3608}">
      <dgm:prSet phldrT="[Texto]"/>
      <dgm:spPr/>
      <dgm:t>
        <a:bodyPr/>
        <a:lstStyle/>
        <a:p>
          <a:r>
            <a:rPr lang="es-ES_tradnl" b="1" dirty="0" smtClean="0"/>
            <a:t>Eficiencia en el despacho de mercancía</a:t>
          </a:r>
          <a:endParaRPr lang="es-ES" b="1" dirty="0"/>
        </a:p>
      </dgm:t>
    </dgm:pt>
    <dgm:pt modelId="{031F4F11-7E5A-41E0-BF0A-6A311FB42021}" type="parTrans" cxnId="{B327B759-6759-4F24-A061-DDCE3E99FE59}">
      <dgm:prSet/>
      <dgm:spPr/>
      <dgm:t>
        <a:bodyPr/>
        <a:lstStyle/>
        <a:p>
          <a:endParaRPr lang="es-ES"/>
        </a:p>
      </dgm:t>
    </dgm:pt>
    <dgm:pt modelId="{E4EC4AD0-115D-4968-8E84-ADCDA80FCC5C}" type="sibTrans" cxnId="{B327B759-6759-4F24-A061-DDCE3E99FE59}">
      <dgm:prSet/>
      <dgm:spPr/>
      <dgm:t>
        <a:bodyPr/>
        <a:lstStyle/>
        <a:p>
          <a:endParaRPr lang="es-ES"/>
        </a:p>
      </dgm:t>
    </dgm:pt>
    <dgm:pt modelId="{73C1BD62-9140-4F27-A9AA-16882EC5D400}">
      <dgm:prSet phldrT="[Texto]"/>
      <dgm:spPr/>
      <dgm:t>
        <a:bodyPr/>
        <a:lstStyle/>
        <a:p>
          <a:r>
            <a:rPr lang="es-ES_tradnl" b="1" dirty="0" smtClean="0"/>
            <a:t>Eficiencia aduanera</a:t>
          </a:r>
          <a:endParaRPr lang="es-ES" b="1" dirty="0"/>
        </a:p>
      </dgm:t>
    </dgm:pt>
    <dgm:pt modelId="{E95FFFA8-4979-4C2D-9ADA-E828558F3EB2}" type="parTrans" cxnId="{8B38150A-E670-44FB-A9D3-6BCC2C5377B4}">
      <dgm:prSet/>
      <dgm:spPr/>
      <dgm:t>
        <a:bodyPr/>
        <a:lstStyle/>
        <a:p>
          <a:endParaRPr lang="es-ES"/>
        </a:p>
      </dgm:t>
    </dgm:pt>
    <dgm:pt modelId="{B88C0E00-AC64-4953-AB06-77C5E4C364E4}" type="sibTrans" cxnId="{8B38150A-E670-44FB-A9D3-6BCC2C5377B4}">
      <dgm:prSet/>
      <dgm:spPr/>
      <dgm:t>
        <a:bodyPr/>
        <a:lstStyle/>
        <a:p>
          <a:endParaRPr lang="es-ES"/>
        </a:p>
      </dgm:t>
    </dgm:pt>
    <dgm:pt modelId="{80A58E5B-94F6-468D-A608-995C56616F9E}" type="pres">
      <dgm:prSet presAssocID="{2726E397-5054-480A-A210-86A41D8921D9}" presName="Name0" presStyleCnt="0">
        <dgm:presLayoutVars>
          <dgm:dir/>
          <dgm:resizeHandles val="exact"/>
        </dgm:presLayoutVars>
      </dgm:prSet>
      <dgm:spPr/>
    </dgm:pt>
    <dgm:pt modelId="{A562D320-5E02-438A-93C2-E000559708E1}" type="pres">
      <dgm:prSet presAssocID="{2726E397-5054-480A-A210-86A41D8921D9}" presName="fgShape" presStyleLbl="fgShp" presStyleIdx="0" presStyleCnt="1"/>
      <dgm:spPr/>
    </dgm:pt>
    <dgm:pt modelId="{BA0A59D9-C3A6-46BD-9684-D6A0B80F1F64}" type="pres">
      <dgm:prSet presAssocID="{2726E397-5054-480A-A210-86A41D8921D9}" presName="linComp" presStyleCnt="0"/>
      <dgm:spPr/>
    </dgm:pt>
    <dgm:pt modelId="{064F4CD2-608D-43A6-B319-0980AF30D5D0}" type="pres">
      <dgm:prSet presAssocID="{4C1DC4D4-597D-40DB-9AAC-A971334A171A}" presName="compNode" presStyleCnt="0"/>
      <dgm:spPr/>
    </dgm:pt>
    <dgm:pt modelId="{9BE16E20-B2C8-426A-B419-F0BFBB11E435}" type="pres">
      <dgm:prSet presAssocID="{4C1DC4D4-597D-40DB-9AAC-A971334A171A}" presName="bkgdShape" presStyleLbl="node1" presStyleIdx="0" presStyleCnt="6" custLinFactNeighborX="-7"/>
      <dgm:spPr/>
      <dgm:t>
        <a:bodyPr/>
        <a:lstStyle/>
        <a:p>
          <a:endParaRPr lang="es-ES"/>
        </a:p>
      </dgm:t>
    </dgm:pt>
    <dgm:pt modelId="{2EAFD969-D819-4E5B-A4B4-F3D08196D264}" type="pres">
      <dgm:prSet presAssocID="{4C1DC4D4-597D-40DB-9AAC-A971334A171A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2BFB1F-3801-4550-905F-44EE9C054A4E}" type="pres">
      <dgm:prSet presAssocID="{4C1DC4D4-597D-40DB-9AAC-A971334A171A}" presName="invisiNode" presStyleLbl="node1" presStyleIdx="0" presStyleCnt="6"/>
      <dgm:spPr/>
    </dgm:pt>
    <dgm:pt modelId="{BD896D70-3C83-42A1-8A51-DFC1AB9FD38B}" type="pres">
      <dgm:prSet presAssocID="{4C1DC4D4-597D-40DB-9AAC-A971334A171A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851F2DCE-3719-4F6D-BB0F-81F1780E1501}" type="pres">
      <dgm:prSet presAssocID="{E11EC0EE-6FA8-4B92-8220-BE5DCD2DB07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F3ACF53-3162-4A38-8FC0-C9FC6C46ED0A}" type="pres">
      <dgm:prSet presAssocID="{F00A4164-395D-4297-A5EC-9268EF818C25}" presName="compNode" presStyleCnt="0"/>
      <dgm:spPr/>
    </dgm:pt>
    <dgm:pt modelId="{6D235D53-79D0-42E3-9037-59D5780C0B56}" type="pres">
      <dgm:prSet presAssocID="{F00A4164-395D-4297-A5EC-9268EF818C25}" presName="bkgdShape" presStyleLbl="node1" presStyleIdx="1" presStyleCnt="6"/>
      <dgm:spPr/>
      <dgm:t>
        <a:bodyPr/>
        <a:lstStyle/>
        <a:p>
          <a:endParaRPr lang="es-ES"/>
        </a:p>
      </dgm:t>
    </dgm:pt>
    <dgm:pt modelId="{B850AF98-3A14-4ECC-8F17-2E149581CC81}" type="pres">
      <dgm:prSet presAssocID="{F00A4164-395D-4297-A5EC-9268EF818C25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672E55-DDA4-4207-A6BF-653939F83A2E}" type="pres">
      <dgm:prSet presAssocID="{F00A4164-395D-4297-A5EC-9268EF818C25}" presName="invisiNode" presStyleLbl="node1" presStyleIdx="1" presStyleCnt="6"/>
      <dgm:spPr/>
    </dgm:pt>
    <dgm:pt modelId="{8839D057-9BCA-4252-895A-5DB9AD6D0B87}" type="pres">
      <dgm:prSet presAssocID="{F00A4164-395D-4297-A5EC-9268EF818C25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93FB2EE1-29A9-439C-A865-E69349788AFD}" type="pres">
      <dgm:prSet presAssocID="{4BB9B477-F321-4676-87DC-C52CE9603B8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88D66FA-094B-4330-8F9E-0DCB989668E6}" type="pres">
      <dgm:prSet presAssocID="{5D31CEAC-447A-4C3E-B9D1-8011178F3AA0}" presName="compNode" presStyleCnt="0"/>
      <dgm:spPr/>
    </dgm:pt>
    <dgm:pt modelId="{AF54F85F-9260-4281-9C28-B2D49D16D085}" type="pres">
      <dgm:prSet presAssocID="{5D31CEAC-447A-4C3E-B9D1-8011178F3AA0}" presName="bkgdShape" presStyleLbl="node1" presStyleIdx="2" presStyleCnt="6"/>
      <dgm:spPr/>
      <dgm:t>
        <a:bodyPr/>
        <a:lstStyle/>
        <a:p>
          <a:endParaRPr lang="es-ES"/>
        </a:p>
      </dgm:t>
    </dgm:pt>
    <dgm:pt modelId="{4387BC9A-7745-405C-B51F-F1A06C38B287}" type="pres">
      <dgm:prSet presAssocID="{5D31CEAC-447A-4C3E-B9D1-8011178F3AA0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CEFA87-DC26-4527-B8D8-442220FD8A25}" type="pres">
      <dgm:prSet presAssocID="{5D31CEAC-447A-4C3E-B9D1-8011178F3AA0}" presName="invisiNode" presStyleLbl="node1" presStyleIdx="2" presStyleCnt="6"/>
      <dgm:spPr/>
    </dgm:pt>
    <dgm:pt modelId="{392CB7A3-7C2E-4ABB-91AB-A53279FD1182}" type="pres">
      <dgm:prSet presAssocID="{5D31CEAC-447A-4C3E-B9D1-8011178F3AA0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DD9E35CB-DC14-4479-8E0F-70CF2CB56BA0}" type="pres">
      <dgm:prSet presAssocID="{A1CFEAEF-E41B-41EB-A43B-98BBD53E20F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0C1D325-71D9-4086-8607-71490463E390}" type="pres">
      <dgm:prSet presAssocID="{0A3A6AD1-BE28-4428-8051-EB5311D26278}" presName="compNode" presStyleCnt="0"/>
      <dgm:spPr/>
    </dgm:pt>
    <dgm:pt modelId="{D0F8585F-9FD4-48C6-A7B3-98EDC7A04C75}" type="pres">
      <dgm:prSet presAssocID="{0A3A6AD1-BE28-4428-8051-EB5311D26278}" presName="bkgdShape" presStyleLbl="node1" presStyleIdx="3" presStyleCnt="6"/>
      <dgm:spPr/>
      <dgm:t>
        <a:bodyPr/>
        <a:lstStyle/>
        <a:p>
          <a:endParaRPr lang="es-ES"/>
        </a:p>
      </dgm:t>
    </dgm:pt>
    <dgm:pt modelId="{D96E1A78-0BD6-4B55-B866-AC624CE71862}" type="pres">
      <dgm:prSet presAssocID="{0A3A6AD1-BE28-4428-8051-EB5311D26278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8FBD1E-DA9D-4708-8E6B-CADCD1DA44F5}" type="pres">
      <dgm:prSet presAssocID="{0A3A6AD1-BE28-4428-8051-EB5311D26278}" presName="invisiNode" presStyleLbl="node1" presStyleIdx="3" presStyleCnt="6"/>
      <dgm:spPr/>
    </dgm:pt>
    <dgm:pt modelId="{8F0FED77-F2FC-4C9C-AFD1-018155272288}" type="pres">
      <dgm:prSet presAssocID="{0A3A6AD1-BE28-4428-8051-EB5311D26278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4000" r="-104000"/>
          </a:stretch>
        </a:blipFill>
      </dgm:spPr>
    </dgm:pt>
    <dgm:pt modelId="{E76FB813-0BA0-4A95-9840-3FF37B6C7169}" type="pres">
      <dgm:prSet presAssocID="{73155BE9-8584-4738-8FF3-C7105D902AB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3129EEB-3161-4DAA-B8DA-BBBC9335CEB2}" type="pres">
      <dgm:prSet presAssocID="{C4D6B33F-31ED-4A8F-92A3-EBF0EBCD3608}" presName="compNode" presStyleCnt="0"/>
      <dgm:spPr/>
    </dgm:pt>
    <dgm:pt modelId="{D1EB6555-52D1-4A7F-9994-C91989019E49}" type="pres">
      <dgm:prSet presAssocID="{C4D6B33F-31ED-4A8F-92A3-EBF0EBCD3608}" presName="bkgdShape" presStyleLbl="node1" presStyleIdx="4" presStyleCnt="6" custLinFactNeighborX="-1812"/>
      <dgm:spPr/>
      <dgm:t>
        <a:bodyPr/>
        <a:lstStyle/>
        <a:p>
          <a:endParaRPr lang="es-ES"/>
        </a:p>
      </dgm:t>
    </dgm:pt>
    <dgm:pt modelId="{D9C6D9E7-B1C8-4524-8190-77D88E047469}" type="pres">
      <dgm:prSet presAssocID="{C4D6B33F-31ED-4A8F-92A3-EBF0EBCD3608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D4C954-C9E5-4ECC-8A07-0749E9897BA3}" type="pres">
      <dgm:prSet presAssocID="{C4D6B33F-31ED-4A8F-92A3-EBF0EBCD3608}" presName="invisiNode" presStyleLbl="node1" presStyleIdx="4" presStyleCnt="6"/>
      <dgm:spPr/>
    </dgm:pt>
    <dgm:pt modelId="{225AAC92-D1ED-445C-9220-D255138831C9}" type="pres">
      <dgm:prSet presAssocID="{C4D6B33F-31ED-4A8F-92A3-EBF0EBCD3608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</dgm:spPr>
    </dgm:pt>
    <dgm:pt modelId="{38B90478-886E-435C-A272-619D142017A3}" type="pres">
      <dgm:prSet presAssocID="{E4EC4AD0-115D-4968-8E84-ADCDA80FCC5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2356215-07E2-4080-9329-FF11D7D28CDC}" type="pres">
      <dgm:prSet presAssocID="{73C1BD62-9140-4F27-A9AA-16882EC5D400}" presName="compNode" presStyleCnt="0"/>
      <dgm:spPr/>
    </dgm:pt>
    <dgm:pt modelId="{D58BA5CB-658A-4DD8-ACCE-50024DF87BB7}" type="pres">
      <dgm:prSet presAssocID="{73C1BD62-9140-4F27-A9AA-16882EC5D400}" presName="bkgdShape" presStyleLbl="node1" presStyleIdx="5" presStyleCnt="6" custLinFactNeighborX="3835"/>
      <dgm:spPr/>
      <dgm:t>
        <a:bodyPr/>
        <a:lstStyle/>
        <a:p>
          <a:endParaRPr lang="es-ES"/>
        </a:p>
      </dgm:t>
    </dgm:pt>
    <dgm:pt modelId="{7688F18C-B5AB-40FD-8D88-AB3083C3780A}" type="pres">
      <dgm:prSet presAssocID="{73C1BD62-9140-4F27-A9AA-16882EC5D400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40955F-A97D-491D-B57C-1B012A23E596}" type="pres">
      <dgm:prSet presAssocID="{73C1BD62-9140-4F27-A9AA-16882EC5D400}" presName="invisiNode" presStyleLbl="node1" presStyleIdx="5" presStyleCnt="6"/>
      <dgm:spPr/>
    </dgm:pt>
    <dgm:pt modelId="{EFDE2A4F-A912-4A6A-9D4A-12203E89971E}" type="pres">
      <dgm:prSet presAssocID="{73C1BD62-9140-4F27-A9AA-16882EC5D400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8000" r="-38000"/>
          </a:stretch>
        </a:blipFill>
      </dgm:spPr>
    </dgm:pt>
  </dgm:ptLst>
  <dgm:cxnLst>
    <dgm:cxn modelId="{CCAFE3DA-6380-4BD2-A989-B19DE4688815}" type="presOf" srcId="{4C1DC4D4-597D-40DB-9AAC-A971334A171A}" destId="{9BE16E20-B2C8-426A-B419-F0BFBB11E435}" srcOrd="0" destOrd="0" presId="urn:microsoft.com/office/officeart/2005/8/layout/hList7#1"/>
    <dgm:cxn modelId="{B327B759-6759-4F24-A061-DDCE3E99FE59}" srcId="{2726E397-5054-480A-A210-86A41D8921D9}" destId="{C4D6B33F-31ED-4A8F-92A3-EBF0EBCD3608}" srcOrd="4" destOrd="0" parTransId="{031F4F11-7E5A-41E0-BF0A-6A311FB42021}" sibTransId="{E4EC4AD0-115D-4968-8E84-ADCDA80FCC5C}"/>
    <dgm:cxn modelId="{A73C6666-4A4A-4480-8482-08D497EA2F42}" type="presOf" srcId="{2726E397-5054-480A-A210-86A41D8921D9}" destId="{80A58E5B-94F6-468D-A608-995C56616F9E}" srcOrd="0" destOrd="0" presId="urn:microsoft.com/office/officeart/2005/8/layout/hList7#1"/>
    <dgm:cxn modelId="{283F004E-BFBD-4E1A-B1AE-D33872A6FA72}" type="presOf" srcId="{E11EC0EE-6FA8-4B92-8220-BE5DCD2DB075}" destId="{851F2DCE-3719-4F6D-BB0F-81F1780E1501}" srcOrd="0" destOrd="0" presId="urn:microsoft.com/office/officeart/2005/8/layout/hList7#1"/>
    <dgm:cxn modelId="{DA6A8841-45A8-4622-B148-E142EB174974}" type="presOf" srcId="{5D31CEAC-447A-4C3E-B9D1-8011178F3AA0}" destId="{4387BC9A-7745-405C-B51F-F1A06C38B287}" srcOrd="1" destOrd="0" presId="urn:microsoft.com/office/officeart/2005/8/layout/hList7#1"/>
    <dgm:cxn modelId="{E08CBA80-685F-432C-8FE7-7567491B1D60}" srcId="{2726E397-5054-480A-A210-86A41D8921D9}" destId="{4C1DC4D4-597D-40DB-9AAC-A971334A171A}" srcOrd="0" destOrd="0" parTransId="{758955FB-B72F-4E9B-BED8-F76ADE81A3CB}" sibTransId="{E11EC0EE-6FA8-4B92-8220-BE5DCD2DB075}"/>
    <dgm:cxn modelId="{41F0475E-7D63-4920-B35C-E11BEEF287A4}" type="presOf" srcId="{4BB9B477-F321-4676-87DC-C52CE9603B83}" destId="{93FB2EE1-29A9-439C-A865-E69349788AFD}" srcOrd="0" destOrd="0" presId="urn:microsoft.com/office/officeart/2005/8/layout/hList7#1"/>
    <dgm:cxn modelId="{01CA8B7F-02AB-4983-ABAB-AF701062DC3E}" type="presOf" srcId="{73C1BD62-9140-4F27-A9AA-16882EC5D400}" destId="{D58BA5CB-658A-4DD8-ACCE-50024DF87BB7}" srcOrd="0" destOrd="0" presId="urn:microsoft.com/office/officeart/2005/8/layout/hList7#1"/>
    <dgm:cxn modelId="{8B38150A-E670-44FB-A9D3-6BCC2C5377B4}" srcId="{2726E397-5054-480A-A210-86A41D8921D9}" destId="{73C1BD62-9140-4F27-A9AA-16882EC5D400}" srcOrd="5" destOrd="0" parTransId="{E95FFFA8-4979-4C2D-9ADA-E828558F3EB2}" sibTransId="{B88C0E00-AC64-4953-AB06-77C5E4C364E4}"/>
    <dgm:cxn modelId="{D0D72B30-D762-47A5-828F-A773F85EDABD}" type="presOf" srcId="{C4D6B33F-31ED-4A8F-92A3-EBF0EBCD3608}" destId="{D1EB6555-52D1-4A7F-9994-C91989019E49}" srcOrd="0" destOrd="0" presId="urn:microsoft.com/office/officeart/2005/8/layout/hList7#1"/>
    <dgm:cxn modelId="{9E203657-62D2-43F2-BA85-B08DD8BE5ED1}" srcId="{2726E397-5054-480A-A210-86A41D8921D9}" destId="{5D31CEAC-447A-4C3E-B9D1-8011178F3AA0}" srcOrd="2" destOrd="0" parTransId="{2CB7340E-A997-45E4-A612-CFAF7FE12AF1}" sibTransId="{A1CFEAEF-E41B-41EB-A43B-98BBD53E20FC}"/>
    <dgm:cxn modelId="{125268D5-992A-4F13-9015-F3E61D6061AA}" type="presOf" srcId="{4C1DC4D4-597D-40DB-9AAC-A971334A171A}" destId="{2EAFD969-D819-4E5B-A4B4-F3D08196D264}" srcOrd="1" destOrd="0" presId="urn:microsoft.com/office/officeart/2005/8/layout/hList7#1"/>
    <dgm:cxn modelId="{231C4733-5C58-4222-A95F-EEBB7B935213}" type="presOf" srcId="{73155BE9-8584-4738-8FF3-C7105D902AB4}" destId="{E76FB813-0BA0-4A95-9840-3FF37B6C7169}" srcOrd="0" destOrd="0" presId="urn:microsoft.com/office/officeart/2005/8/layout/hList7#1"/>
    <dgm:cxn modelId="{5196E74A-71B7-4F84-81BD-0DFBBD230967}" type="presOf" srcId="{A1CFEAEF-E41B-41EB-A43B-98BBD53E20FC}" destId="{DD9E35CB-DC14-4479-8E0F-70CF2CB56BA0}" srcOrd="0" destOrd="0" presId="urn:microsoft.com/office/officeart/2005/8/layout/hList7#1"/>
    <dgm:cxn modelId="{38F039AC-DD0C-4B15-B411-03E5B5ECA3A7}" srcId="{2726E397-5054-480A-A210-86A41D8921D9}" destId="{0A3A6AD1-BE28-4428-8051-EB5311D26278}" srcOrd="3" destOrd="0" parTransId="{63638E53-7626-4110-B847-DA92AFDA13A2}" sibTransId="{73155BE9-8584-4738-8FF3-C7105D902AB4}"/>
    <dgm:cxn modelId="{EFCA7C1A-0E2A-4FD6-BCD6-B0034877D195}" type="presOf" srcId="{73C1BD62-9140-4F27-A9AA-16882EC5D400}" destId="{7688F18C-B5AB-40FD-8D88-AB3083C3780A}" srcOrd="1" destOrd="0" presId="urn:microsoft.com/office/officeart/2005/8/layout/hList7#1"/>
    <dgm:cxn modelId="{2B1D0624-DDBA-4B87-93EC-07C442786364}" type="presOf" srcId="{F00A4164-395D-4297-A5EC-9268EF818C25}" destId="{6D235D53-79D0-42E3-9037-59D5780C0B56}" srcOrd="0" destOrd="0" presId="urn:microsoft.com/office/officeart/2005/8/layout/hList7#1"/>
    <dgm:cxn modelId="{2A71E20A-4D9F-4C28-8EEA-27F170B27E1E}" type="presOf" srcId="{F00A4164-395D-4297-A5EC-9268EF818C25}" destId="{B850AF98-3A14-4ECC-8F17-2E149581CC81}" srcOrd="1" destOrd="0" presId="urn:microsoft.com/office/officeart/2005/8/layout/hList7#1"/>
    <dgm:cxn modelId="{D0E0975D-41DB-47B9-85D3-583EC7A6529B}" srcId="{2726E397-5054-480A-A210-86A41D8921D9}" destId="{F00A4164-395D-4297-A5EC-9268EF818C25}" srcOrd="1" destOrd="0" parTransId="{65BE77AF-3E4F-4924-B6A4-DF63AF7F0C96}" sibTransId="{4BB9B477-F321-4676-87DC-C52CE9603B83}"/>
    <dgm:cxn modelId="{0A863EC9-7240-4E17-AEDF-EB88180CE578}" type="presOf" srcId="{C4D6B33F-31ED-4A8F-92A3-EBF0EBCD3608}" destId="{D9C6D9E7-B1C8-4524-8190-77D88E047469}" srcOrd="1" destOrd="0" presId="urn:microsoft.com/office/officeart/2005/8/layout/hList7#1"/>
    <dgm:cxn modelId="{BE98EBE9-D558-4247-AE38-F052DD1EC234}" type="presOf" srcId="{0A3A6AD1-BE28-4428-8051-EB5311D26278}" destId="{D96E1A78-0BD6-4B55-B866-AC624CE71862}" srcOrd="1" destOrd="0" presId="urn:microsoft.com/office/officeart/2005/8/layout/hList7#1"/>
    <dgm:cxn modelId="{457826CC-A3B1-48E7-B88D-1E4B1E4E29CC}" type="presOf" srcId="{5D31CEAC-447A-4C3E-B9D1-8011178F3AA0}" destId="{AF54F85F-9260-4281-9C28-B2D49D16D085}" srcOrd="0" destOrd="0" presId="urn:microsoft.com/office/officeart/2005/8/layout/hList7#1"/>
    <dgm:cxn modelId="{260501F0-698B-46E7-BC7B-910DD3573676}" type="presOf" srcId="{0A3A6AD1-BE28-4428-8051-EB5311D26278}" destId="{D0F8585F-9FD4-48C6-A7B3-98EDC7A04C75}" srcOrd="0" destOrd="0" presId="urn:microsoft.com/office/officeart/2005/8/layout/hList7#1"/>
    <dgm:cxn modelId="{2BD5A769-A45C-4BB7-82F9-7949C3AFB0B7}" type="presOf" srcId="{E4EC4AD0-115D-4968-8E84-ADCDA80FCC5C}" destId="{38B90478-886E-435C-A272-619D142017A3}" srcOrd="0" destOrd="0" presId="urn:microsoft.com/office/officeart/2005/8/layout/hList7#1"/>
    <dgm:cxn modelId="{CB297D33-0089-441A-8ECF-F9BE12972838}" type="presParOf" srcId="{80A58E5B-94F6-468D-A608-995C56616F9E}" destId="{A562D320-5E02-438A-93C2-E000559708E1}" srcOrd="0" destOrd="0" presId="urn:microsoft.com/office/officeart/2005/8/layout/hList7#1"/>
    <dgm:cxn modelId="{3304A3D3-5245-40CA-AE3B-334804F8AFFA}" type="presParOf" srcId="{80A58E5B-94F6-468D-A608-995C56616F9E}" destId="{BA0A59D9-C3A6-46BD-9684-D6A0B80F1F64}" srcOrd="1" destOrd="0" presId="urn:microsoft.com/office/officeart/2005/8/layout/hList7#1"/>
    <dgm:cxn modelId="{CBE50B19-A673-414B-B106-D96E77B5A5E9}" type="presParOf" srcId="{BA0A59D9-C3A6-46BD-9684-D6A0B80F1F64}" destId="{064F4CD2-608D-43A6-B319-0980AF30D5D0}" srcOrd="0" destOrd="0" presId="urn:microsoft.com/office/officeart/2005/8/layout/hList7#1"/>
    <dgm:cxn modelId="{4E5F8596-A033-4540-A4CF-E7DA6BF951BA}" type="presParOf" srcId="{064F4CD2-608D-43A6-B319-0980AF30D5D0}" destId="{9BE16E20-B2C8-426A-B419-F0BFBB11E435}" srcOrd="0" destOrd="0" presId="urn:microsoft.com/office/officeart/2005/8/layout/hList7#1"/>
    <dgm:cxn modelId="{FA4AA002-607C-479C-9371-6F37FCD53DFE}" type="presParOf" srcId="{064F4CD2-608D-43A6-B319-0980AF30D5D0}" destId="{2EAFD969-D819-4E5B-A4B4-F3D08196D264}" srcOrd="1" destOrd="0" presId="urn:microsoft.com/office/officeart/2005/8/layout/hList7#1"/>
    <dgm:cxn modelId="{14F344FC-C683-4F0E-876B-341F7664CEE7}" type="presParOf" srcId="{064F4CD2-608D-43A6-B319-0980AF30D5D0}" destId="{1F2BFB1F-3801-4550-905F-44EE9C054A4E}" srcOrd="2" destOrd="0" presId="urn:microsoft.com/office/officeart/2005/8/layout/hList7#1"/>
    <dgm:cxn modelId="{3B789CB9-5F05-4B4D-AB05-B92C8F200025}" type="presParOf" srcId="{064F4CD2-608D-43A6-B319-0980AF30D5D0}" destId="{BD896D70-3C83-42A1-8A51-DFC1AB9FD38B}" srcOrd="3" destOrd="0" presId="urn:microsoft.com/office/officeart/2005/8/layout/hList7#1"/>
    <dgm:cxn modelId="{E64808CF-44C1-47A5-957F-69F69A096043}" type="presParOf" srcId="{BA0A59D9-C3A6-46BD-9684-D6A0B80F1F64}" destId="{851F2DCE-3719-4F6D-BB0F-81F1780E1501}" srcOrd="1" destOrd="0" presId="urn:microsoft.com/office/officeart/2005/8/layout/hList7#1"/>
    <dgm:cxn modelId="{A7906F42-4E16-4D24-83B4-1A014796B149}" type="presParOf" srcId="{BA0A59D9-C3A6-46BD-9684-D6A0B80F1F64}" destId="{0F3ACF53-3162-4A38-8FC0-C9FC6C46ED0A}" srcOrd="2" destOrd="0" presId="urn:microsoft.com/office/officeart/2005/8/layout/hList7#1"/>
    <dgm:cxn modelId="{0EEBC901-4AD5-47FD-9B29-709E9FEB0B86}" type="presParOf" srcId="{0F3ACF53-3162-4A38-8FC0-C9FC6C46ED0A}" destId="{6D235D53-79D0-42E3-9037-59D5780C0B56}" srcOrd="0" destOrd="0" presId="urn:microsoft.com/office/officeart/2005/8/layout/hList7#1"/>
    <dgm:cxn modelId="{E0AF0BA4-5B0D-4842-A8EC-A38CAD0219C0}" type="presParOf" srcId="{0F3ACF53-3162-4A38-8FC0-C9FC6C46ED0A}" destId="{B850AF98-3A14-4ECC-8F17-2E149581CC81}" srcOrd="1" destOrd="0" presId="urn:microsoft.com/office/officeart/2005/8/layout/hList7#1"/>
    <dgm:cxn modelId="{8909C0AA-938E-409E-A6BA-B0F7F0F5FAFB}" type="presParOf" srcId="{0F3ACF53-3162-4A38-8FC0-C9FC6C46ED0A}" destId="{1E672E55-DDA4-4207-A6BF-653939F83A2E}" srcOrd="2" destOrd="0" presId="urn:microsoft.com/office/officeart/2005/8/layout/hList7#1"/>
    <dgm:cxn modelId="{E3FCAA0E-8013-44F4-B5AE-EC0CEE11EA37}" type="presParOf" srcId="{0F3ACF53-3162-4A38-8FC0-C9FC6C46ED0A}" destId="{8839D057-9BCA-4252-895A-5DB9AD6D0B87}" srcOrd="3" destOrd="0" presId="urn:microsoft.com/office/officeart/2005/8/layout/hList7#1"/>
    <dgm:cxn modelId="{CF7F9099-9DDD-407A-B0A8-25A65F9D6427}" type="presParOf" srcId="{BA0A59D9-C3A6-46BD-9684-D6A0B80F1F64}" destId="{93FB2EE1-29A9-439C-A865-E69349788AFD}" srcOrd="3" destOrd="0" presId="urn:microsoft.com/office/officeart/2005/8/layout/hList7#1"/>
    <dgm:cxn modelId="{9A1EF7B1-C48E-4BD2-83DB-57E24B9ED3CD}" type="presParOf" srcId="{BA0A59D9-C3A6-46BD-9684-D6A0B80F1F64}" destId="{788D66FA-094B-4330-8F9E-0DCB989668E6}" srcOrd="4" destOrd="0" presId="urn:microsoft.com/office/officeart/2005/8/layout/hList7#1"/>
    <dgm:cxn modelId="{8DACDD8E-0094-41FA-8DDE-0CCBF4FC5613}" type="presParOf" srcId="{788D66FA-094B-4330-8F9E-0DCB989668E6}" destId="{AF54F85F-9260-4281-9C28-B2D49D16D085}" srcOrd="0" destOrd="0" presId="urn:microsoft.com/office/officeart/2005/8/layout/hList7#1"/>
    <dgm:cxn modelId="{884700FF-707F-4F0E-A787-ACA2998C9821}" type="presParOf" srcId="{788D66FA-094B-4330-8F9E-0DCB989668E6}" destId="{4387BC9A-7745-405C-B51F-F1A06C38B287}" srcOrd="1" destOrd="0" presId="urn:microsoft.com/office/officeart/2005/8/layout/hList7#1"/>
    <dgm:cxn modelId="{97A8D1C4-B749-488C-A403-279A444F6BCC}" type="presParOf" srcId="{788D66FA-094B-4330-8F9E-0DCB989668E6}" destId="{75CEFA87-DC26-4527-B8D8-442220FD8A25}" srcOrd="2" destOrd="0" presId="urn:microsoft.com/office/officeart/2005/8/layout/hList7#1"/>
    <dgm:cxn modelId="{325771C8-FD5A-4810-A072-C41A24DBF8A4}" type="presParOf" srcId="{788D66FA-094B-4330-8F9E-0DCB989668E6}" destId="{392CB7A3-7C2E-4ABB-91AB-A53279FD1182}" srcOrd="3" destOrd="0" presId="urn:microsoft.com/office/officeart/2005/8/layout/hList7#1"/>
    <dgm:cxn modelId="{A4ED5CA8-9580-4C22-B25B-BBC2BFF4FC90}" type="presParOf" srcId="{BA0A59D9-C3A6-46BD-9684-D6A0B80F1F64}" destId="{DD9E35CB-DC14-4479-8E0F-70CF2CB56BA0}" srcOrd="5" destOrd="0" presId="urn:microsoft.com/office/officeart/2005/8/layout/hList7#1"/>
    <dgm:cxn modelId="{B0150D84-87E8-4FE5-9100-CF7F63997743}" type="presParOf" srcId="{BA0A59D9-C3A6-46BD-9684-D6A0B80F1F64}" destId="{20C1D325-71D9-4086-8607-71490463E390}" srcOrd="6" destOrd="0" presId="urn:microsoft.com/office/officeart/2005/8/layout/hList7#1"/>
    <dgm:cxn modelId="{21307EE3-5A28-4A87-A14E-ADA0FC7C5A66}" type="presParOf" srcId="{20C1D325-71D9-4086-8607-71490463E390}" destId="{D0F8585F-9FD4-48C6-A7B3-98EDC7A04C75}" srcOrd="0" destOrd="0" presId="urn:microsoft.com/office/officeart/2005/8/layout/hList7#1"/>
    <dgm:cxn modelId="{29F0A6E0-AC06-42CD-B74E-2912986DE0DA}" type="presParOf" srcId="{20C1D325-71D9-4086-8607-71490463E390}" destId="{D96E1A78-0BD6-4B55-B866-AC624CE71862}" srcOrd="1" destOrd="0" presId="urn:microsoft.com/office/officeart/2005/8/layout/hList7#1"/>
    <dgm:cxn modelId="{4198940B-F49A-4CF2-A09C-F0FBD50B38D4}" type="presParOf" srcId="{20C1D325-71D9-4086-8607-71490463E390}" destId="{C38FBD1E-DA9D-4708-8E6B-CADCD1DA44F5}" srcOrd="2" destOrd="0" presId="urn:microsoft.com/office/officeart/2005/8/layout/hList7#1"/>
    <dgm:cxn modelId="{4B8A744E-E1D1-4A0C-98EF-2A1765F63ED6}" type="presParOf" srcId="{20C1D325-71D9-4086-8607-71490463E390}" destId="{8F0FED77-F2FC-4C9C-AFD1-018155272288}" srcOrd="3" destOrd="0" presId="urn:microsoft.com/office/officeart/2005/8/layout/hList7#1"/>
    <dgm:cxn modelId="{EAB01226-ACBB-4EC5-A20F-2F310A4DD111}" type="presParOf" srcId="{BA0A59D9-C3A6-46BD-9684-D6A0B80F1F64}" destId="{E76FB813-0BA0-4A95-9840-3FF37B6C7169}" srcOrd="7" destOrd="0" presId="urn:microsoft.com/office/officeart/2005/8/layout/hList7#1"/>
    <dgm:cxn modelId="{52472664-6CD3-47A9-B5BF-C69814A2E53E}" type="presParOf" srcId="{BA0A59D9-C3A6-46BD-9684-D6A0B80F1F64}" destId="{63129EEB-3161-4DAA-B8DA-BBBC9335CEB2}" srcOrd="8" destOrd="0" presId="urn:microsoft.com/office/officeart/2005/8/layout/hList7#1"/>
    <dgm:cxn modelId="{90234B8A-89AF-4C14-81B7-DFD64556E66D}" type="presParOf" srcId="{63129EEB-3161-4DAA-B8DA-BBBC9335CEB2}" destId="{D1EB6555-52D1-4A7F-9994-C91989019E49}" srcOrd="0" destOrd="0" presId="urn:microsoft.com/office/officeart/2005/8/layout/hList7#1"/>
    <dgm:cxn modelId="{11EDAF09-C954-49E7-B247-6DE75937D4C2}" type="presParOf" srcId="{63129EEB-3161-4DAA-B8DA-BBBC9335CEB2}" destId="{D9C6D9E7-B1C8-4524-8190-77D88E047469}" srcOrd="1" destOrd="0" presId="urn:microsoft.com/office/officeart/2005/8/layout/hList7#1"/>
    <dgm:cxn modelId="{198884C7-0C28-4AD3-B85E-FFED5EC72655}" type="presParOf" srcId="{63129EEB-3161-4DAA-B8DA-BBBC9335CEB2}" destId="{9BD4C954-C9E5-4ECC-8A07-0749E9897BA3}" srcOrd="2" destOrd="0" presId="urn:microsoft.com/office/officeart/2005/8/layout/hList7#1"/>
    <dgm:cxn modelId="{9B7FB244-D3C6-441B-B2B4-769820F0573B}" type="presParOf" srcId="{63129EEB-3161-4DAA-B8DA-BBBC9335CEB2}" destId="{225AAC92-D1ED-445C-9220-D255138831C9}" srcOrd="3" destOrd="0" presId="urn:microsoft.com/office/officeart/2005/8/layout/hList7#1"/>
    <dgm:cxn modelId="{CD4A33CB-2F04-41F7-A1EA-528F13B13FBA}" type="presParOf" srcId="{BA0A59D9-C3A6-46BD-9684-D6A0B80F1F64}" destId="{38B90478-886E-435C-A272-619D142017A3}" srcOrd="9" destOrd="0" presId="urn:microsoft.com/office/officeart/2005/8/layout/hList7#1"/>
    <dgm:cxn modelId="{FF4BD130-66F0-4FA2-BC43-70B83819BB88}" type="presParOf" srcId="{BA0A59D9-C3A6-46BD-9684-D6A0B80F1F64}" destId="{72356215-07E2-4080-9329-FF11D7D28CDC}" srcOrd="10" destOrd="0" presId="urn:microsoft.com/office/officeart/2005/8/layout/hList7#1"/>
    <dgm:cxn modelId="{AB0E23A9-E577-4224-A56D-33B8771F1B28}" type="presParOf" srcId="{72356215-07E2-4080-9329-FF11D7D28CDC}" destId="{D58BA5CB-658A-4DD8-ACCE-50024DF87BB7}" srcOrd="0" destOrd="0" presId="urn:microsoft.com/office/officeart/2005/8/layout/hList7#1"/>
    <dgm:cxn modelId="{DBC8D378-24A2-4FF5-86B9-5CE2E66ACED6}" type="presParOf" srcId="{72356215-07E2-4080-9329-FF11D7D28CDC}" destId="{7688F18C-B5AB-40FD-8D88-AB3083C3780A}" srcOrd="1" destOrd="0" presId="urn:microsoft.com/office/officeart/2005/8/layout/hList7#1"/>
    <dgm:cxn modelId="{747CEA40-3736-4EA8-857F-2A132FAD06C2}" type="presParOf" srcId="{72356215-07E2-4080-9329-FF11D7D28CDC}" destId="{5B40955F-A97D-491D-B57C-1B012A23E596}" srcOrd="2" destOrd="0" presId="urn:microsoft.com/office/officeart/2005/8/layout/hList7#1"/>
    <dgm:cxn modelId="{CD529C94-A9A1-4755-9412-ADCCBE89F9A7}" type="presParOf" srcId="{72356215-07E2-4080-9329-FF11D7D28CDC}" destId="{EFDE2A4F-A912-4A6A-9D4A-12203E89971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EC2F9B-EF47-4974-956D-DA77BB77887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PA"/>
        </a:p>
      </dgm:t>
    </dgm:pt>
    <dgm:pt modelId="{A215FDF0-6DCD-4E9D-BED0-90C6AAB6D9F5}">
      <dgm:prSet phldrT="[Texto]"/>
      <dgm:spPr/>
      <dgm:t>
        <a:bodyPr/>
        <a:lstStyle/>
        <a:p>
          <a:r>
            <a:rPr lang="es-PA" dirty="0" smtClean="0"/>
            <a:t>Certificado de Reexportación</a:t>
          </a:r>
          <a:endParaRPr lang="es-PA" dirty="0"/>
        </a:p>
      </dgm:t>
    </dgm:pt>
    <dgm:pt modelId="{689AE2C5-64FA-4CA3-A5DB-0A47823D82A2}" type="parTrans" cxnId="{FF3B9258-6F53-4708-B521-3A98DA5334B8}">
      <dgm:prSet/>
      <dgm:spPr/>
      <dgm:t>
        <a:bodyPr/>
        <a:lstStyle/>
        <a:p>
          <a:endParaRPr lang="es-PA"/>
        </a:p>
      </dgm:t>
    </dgm:pt>
    <dgm:pt modelId="{B938F845-3F37-4D63-9C81-4E3F85458429}" type="sibTrans" cxnId="{FF3B9258-6F53-4708-B521-3A98DA5334B8}">
      <dgm:prSet/>
      <dgm:spPr/>
      <dgm:t>
        <a:bodyPr/>
        <a:lstStyle/>
        <a:p>
          <a:endParaRPr lang="es-PA"/>
        </a:p>
      </dgm:t>
    </dgm:pt>
    <dgm:pt modelId="{91BC1C9A-A0C4-4FDB-A301-F440360C4E68}">
      <dgm:prSet phldrT="[Texto]" custT="1"/>
      <dgm:spPr/>
      <dgm:t>
        <a:bodyPr/>
        <a:lstStyle/>
        <a:p>
          <a:pPr algn="just"/>
          <a:r>
            <a:rPr lang="es-PA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Reingeniería de proceso de obtención de Certificado de Reexportación para reducir </a:t>
          </a:r>
          <a:r>
            <a:rPr lang="es-PA" sz="16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trámite a un (1) día</a:t>
          </a:r>
          <a:endParaRPr lang="es-PA" sz="1600" b="1" kern="1200" dirty="0">
            <a:solidFill>
              <a:srgbClr val="FF0000"/>
            </a:solidFill>
            <a:latin typeface="+mn-lt"/>
            <a:ea typeface="+mn-ea"/>
            <a:cs typeface="+mn-cs"/>
          </a:endParaRPr>
        </a:p>
      </dgm:t>
    </dgm:pt>
    <dgm:pt modelId="{F52A01C3-0D06-4879-BC6C-6DD1B600BF6F}" type="parTrans" cxnId="{C0F31992-E8D6-4914-9F37-0D204E306F9C}">
      <dgm:prSet/>
      <dgm:spPr/>
      <dgm:t>
        <a:bodyPr/>
        <a:lstStyle/>
        <a:p>
          <a:endParaRPr lang="es-PA"/>
        </a:p>
      </dgm:t>
    </dgm:pt>
    <dgm:pt modelId="{58217359-CD1F-43DA-A812-7853CF5FECEC}" type="sibTrans" cxnId="{C0F31992-E8D6-4914-9F37-0D204E306F9C}">
      <dgm:prSet/>
      <dgm:spPr/>
      <dgm:t>
        <a:bodyPr/>
        <a:lstStyle/>
        <a:p>
          <a:endParaRPr lang="es-PA"/>
        </a:p>
      </dgm:t>
    </dgm:pt>
    <dgm:pt modelId="{2C3A1DFB-D492-4383-9727-7D6580D30CA2}">
      <dgm:prSet phldrT="[Texto]"/>
      <dgm:spPr/>
      <dgm:t>
        <a:bodyPr/>
        <a:lstStyle/>
        <a:p>
          <a:r>
            <a:rPr lang="es-PA" dirty="0" smtClean="0"/>
            <a:t>Capacitación</a:t>
          </a:r>
          <a:endParaRPr lang="es-PA" dirty="0"/>
        </a:p>
      </dgm:t>
    </dgm:pt>
    <dgm:pt modelId="{83B2D84C-08C5-438E-B72A-4F1D349B8D5F}" type="parTrans" cxnId="{FEFF2FE2-DD90-4542-8EDA-AFEA051C3364}">
      <dgm:prSet/>
      <dgm:spPr/>
      <dgm:t>
        <a:bodyPr/>
        <a:lstStyle/>
        <a:p>
          <a:endParaRPr lang="es-PA"/>
        </a:p>
      </dgm:t>
    </dgm:pt>
    <dgm:pt modelId="{C3B06BB7-4134-4BEF-B8CC-38A9F53A36FC}" type="sibTrans" cxnId="{FEFF2FE2-DD90-4542-8EDA-AFEA051C3364}">
      <dgm:prSet/>
      <dgm:spPr/>
      <dgm:t>
        <a:bodyPr/>
        <a:lstStyle/>
        <a:p>
          <a:endParaRPr lang="es-PA"/>
        </a:p>
      </dgm:t>
    </dgm:pt>
    <dgm:pt modelId="{93168EAD-FA29-4A45-9E3E-2808390712A9}">
      <dgm:prSet phldrT="[Texto]"/>
      <dgm:spPr/>
      <dgm:t>
        <a:bodyPr/>
        <a:lstStyle/>
        <a:p>
          <a:r>
            <a:rPr lang="es-PA" dirty="0" smtClean="0"/>
            <a:t>Ley de Transporte de Carga</a:t>
          </a:r>
          <a:endParaRPr lang="es-PA" dirty="0"/>
        </a:p>
      </dgm:t>
    </dgm:pt>
    <dgm:pt modelId="{AB3C5218-8939-4838-B317-643F26BDFA6F}" type="parTrans" cxnId="{0202DC5D-E1A8-4596-BC73-EB5C15E6716E}">
      <dgm:prSet/>
      <dgm:spPr/>
      <dgm:t>
        <a:bodyPr/>
        <a:lstStyle/>
        <a:p>
          <a:endParaRPr lang="es-PA"/>
        </a:p>
      </dgm:t>
    </dgm:pt>
    <dgm:pt modelId="{4016E62D-D8FA-4099-9C54-C9BE18C55CB3}" type="sibTrans" cxnId="{0202DC5D-E1A8-4596-BC73-EB5C15E6716E}">
      <dgm:prSet/>
      <dgm:spPr/>
      <dgm:t>
        <a:bodyPr/>
        <a:lstStyle/>
        <a:p>
          <a:endParaRPr lang="es-PA"/>
        </a:p>
      </dgm:t>
    </dgm:pt>
    <dgm:pt modelId="{384D2F23-F71D-4444-808B-1D9EDA1FEDFD}">
      <dgm:prSet phldrT="[Texto]" custT="1"/>
      <dgm:spPr/>
      <dgm:t>
        <a:bodyPr/>
        <a:lstStyle/>
        <a:p>
          <a:r>
            <a:rPr lang="es-PA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Primera iniciativa para regular transporte de carga terrestre</a:t>
          </a:r>
          <a:endParaRPr lang="es-PA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7A94A228-1F9B-48FD-8EF3-B2F1AB46832E}" type="parTrans" cxnId="{8CBD59D4-F329-421E-88CF-03F0E7337F6E}">
      <dgm:prSet/>
      <dgm:spPr/>
      <dgm:t>
        <a:bodyPr/>
        <a:lstStyle/>
        <a:p>
          <a:endParaRPr lang="es-PA"/>
        </a:p>
      </dgm:t>
    </dgm:pt>
    <dgm:pt modelId="{FC7A31CF-0050-4923-8405-C9200E7F46D5}" type="sibTrans" cxnId="{8CBD59D4-F329-421E-88CF-03F0E7337F6E}">
      <dgm:prSet/>
      <dgm:spPr/>
      <dgm:t>
        <a:bodyPr/>
        <a:lstStyle/>
        <a:p>
          <a:endParaRPr lang="es-PA"/>
        </a:p>
      </dgm:t>
    </dgm:pt>
    <dgm:pt modelId="{ADAF3108-7FB9-45C5-9B74-012C42FF5D22}">
      <dgm:prSet/>
      <dgm:spPr/>
      <dgm:t>
        <a:bodyPr/>
        <a:lstStyle/>
        <a:p>
          <a:r>
            <a:rPr lang="es-PA" dirty="0" smtClean="0"/>
            <a:t>SEM</a:t>
          </a:r>
          <a:endParaRPr lang="es-PA" dirty="0"/>
        </a:p>
      </dgm:t>
    </dgm:pt>
    <dgm:pt modelId="{8E27A1C6-0248-42AE-B474-05C31DD40BF1}" type="parTrans" cxnId="{157EB4E7-D937-4299-82F2-17406DEE5603}">
      <dgm:prSet/>
      <dgm:spPr/>
      <dgm:t>
        <a:bodyPr/>
        <a:lstStyle/>
        <a:p>
          <a:endParaRPr lang="es-PA"/>
        </a:p>
      </dgm:t>
    </dgm:pt>
    <dgm:pt modelId="{00A007A2-41B8-4D24-A829-654B66B451EB}" type="sibTrans" cxnId="{157EB4E7-D937-4299-82F2-17406DEE5603}">
      <dgm:prSet/>
      <dgm:spPr/>
      <dgm:t>
        <a:bodyPr/>
        <a:lstStyle/>
        <a:p>
          <a:endParaRPr lang="es-PA"/>
        </a:p>
      </dgm:t>
    </dgm:pt>
    <dgm:pt modelId="{330D1569-C21C-4FC9-9937-2517E7500506}">
      <dgm:prSet custT="1"/>
      <dgm:spPr/>
      <dgm:t>
        <a:bodyPr/>
        <a:lstStyle/>
        <a:p>
          <a:pPr algn="just"/>
          <a:r>
            <a:rPr lang="es-PA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Dialogo constante para eliminar burocracia</a:t>
          </a:r>
          <a:endParaRPr lang="es-PA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E141AB56-3260-43C5-8262-7131C92C9484}" type="parTrans" cxnId="{4B7904A5-630F-465C-80F4-F82A410444A7}">
      <dgm:prSet/>
      <dgm:spPr/>
      <dgm:t>
        <a:bodyPr/>
        <a:lstStyle/>
        <a:p>
          <a:endParaRPr lang="es-PA"/>
        </a:p>
      </dgm:t>
    </dgm:pt>
    <dgm:pt modelId="{EF4CD1F5-044A-45DB-BB86-36967C689187}" type="sibTrans" cxnId="{4B7904A5-630F-465C-80F4-F82A410444A7}">
      <dgm:prSet/>
      <dgm:spPr/>
      <dgm:t>
        <a:bodyPr/>
        <a:lstStyle/>
        <a:p>
          <a:endParaRPr lang="es-PA"/>
        </a:p>
      </dgm:t>
    </dgm:pt>
    <dgm:pt modelId="{F4754492-95B6-43A5-8495-6E9AC8ECE59A}">
      <dgm:prSet phldrT="[Texto]" custT="1"/>
      <dgm:spPr/>
      <dgm:t>
        <a:bodyPr/>
        <a:lstStyle/>
        <a:p>
          <a:pPr algn="just"/>
          <a:r>
            <a:rPr lang="es-PA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Convenios con empresa privada para capacitar personal en logística y tecnología.</a:t>
          </a:r>
          <a:endParaRPr lang="es-PA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8526E1BB-42AF-47D2-BD76-1190CBCEABEE}" type="sibTrans" cxnId="{34CB1BB7-6477-4AEE-AFBE-B699736C607D}">
      <dgm:prSet/>
      <dgm:spPr/>
      <dgm:t>
        <a:bodyPr/>
        <a:lstStyle/>
        <a:p>
          <a:endParaRPr lang="es-PA"/>
        </a:p>
      </dgm:t>
    </dgm:pt>
    <dgm:pt modelId="{C4DA4F41-1EAC-451D-8F81-C6647553DEE6}" type="parTrans" cxnId="{34CB1BB7-6477-4AEE-AFBE-B699736C607D}">
      <dgm:prSet/>
      <dgm:spPr/>
      <dgm:t>
        <a:bodyPr/>
        <a:lstStyle/>
        <a:p>
          <a:endParaRPr lang="es-PA"/>
        </a:p>
      </dgm:t>
    </dgm:pt>
    <dgm:pt modelId="{8B6AB9C5-04D3-4249-8222-F3254A88A7B2}">
      <dgm:prSet custT="1"/>
      <dgm:spPr/>
      <dgm:t>
        <a:bodyPr/>
        <a:lstStyle/>
        <a:p>
          <a:pPr algn="just"/>
          <a:r>
            <a:rPr lang="es-PA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Desarrollo de proyecto de ley para permitir a multinacionales incursionar en manufactura</a:t>
          </a:r>
          <a:endParaRPr lang="es-PA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276A9A30-0D10-4099-8FD6-3E740D98C78F}" type="parTrans" cxnId="{96EBA84A-6D9D-4F37-9307-C0055AC1E88C}">
      <dgm:prSet/>
      <dgm:spPr/>
      <dgm:t>
        <a:bodyPr/>
        <a:lstStyle/>
        <a:p>
          <a:endParaRPr lang="en-US"/>
        </a:p>
      </dgm:t>
    </dgm:pt>
    <dgm:pt modelId="{1E5180B0-ABFA-4C04-A163-01378ADB198B}" type="sibTrans" cxnId="{96EBA84A-6D9D-4F37-9307-C0055AC1E88C}">
      <dgm:prSet/>
      <dgm:spPr/>
      <dgm:t>
        <a:bodyPr/>
        <a:lstStyle/>
        <a:p>
          <a:endParaRPr lang="en-US"/>
        </a:p>
      </dgm:t>
    </dgm:pt>
    <dgm:pt modelId="{B1F5F7E8-3DC4-4118-AC9A-591436E18F3F}">
      <dgm:prSet phldrT="[Texto]" custT="1"/>
      <dgm:spPr/>
      <dgm:t>
        <a:bodyPr/>
        <a:lstStyle/>
        <a:p>
          <a:pPr algn="just"/>
          <a:r>
            <a:rPr lang="es-PA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Expansión del Centro de Capacitación de Panamá Pacífico (refrigeración, soldadura de precesión, automatización de inventario)</a:t>
          </a:r>
          <a:endParaRPr lang="es-PA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A3EB2FBB-1A80-444B-A1CF-D346F3BA840D}" type="parTrans" cxnId="{EA866C80-3498-4289-95C7-E32FCC5A8E44}">
      <dgm:prSet/>
      <dgm:spPr/>
      <dgm:t>
        <a:bodyPr/>
        <a:lstStyle/>
        <a:p>
          <a:endParaRPr lang="en-US"/>
        </a:p>
      </dgm:t>
    </dgm:pt>
    <dgm:pt modelId="{6178E3DC-BF6D-44A8-A35C-620F13DB0E23}" type="sibTrans" cxnId="{EA866C80-3498-4289-95C7-E32FCC5A8E44}">
      <dgm:prSet/>
      <dgm:spPr/>
      <dgm:t>
        <a:bodyPr/>
        <a:lstStyle/>
        <a:p>
          <a:endParaRPr lang="en-US"/>
        </a:p>
      </dgm:t>
    </dgm:pt>
    <dgm:pt modelId="{D4D6750B-9302-4BF3-AAC6-285DE323395C}">
      <dgm:prSet phldrT="[Texto]" custT="1"/>
      <dgm:spPr/>
      <dgm:t>
        <a:bodyPr/>
        <a:lstStyle/>
        <a:p>
          <a:r>
            <a:rPr lang="es-PA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3 talleres con sector privado para consensuar borrador</a:t>
          </a:r>
          <a:endParaRPr lang="es-PA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54E5D6F4-2116-4C54-9E1B-A290A575BFB3}" type="parTrans" cxnId="{870E81E9-9D4F-493E-925A-789739229299}">
      <dgm:prSet/>
      <dgm:spPr/>
      <dgm:t>
        <a:bodyPr/>
        <a:lstStyle/>
        <a:p>
          <a:endParaRPr lang="en-US"/>
        </a:p>
      </dgm:t>
    </dgm:pt>
    <dgm:pt modelId="{CF8D9292-BFF4-4CF7-A425-02BAC783AF8F}" type="sibTrans" cxnId="{870E81E9-9D4F-493E-925A-789739229299}">
      <dgm:prSet/>
      <dgm:spPr/>
      <dgm:t>
        <a:bodyPr/>
        <a:lstStyle/>
        <a:p>
          <a:endParaRPr lang="en-US"/>
        </a:p>
      </dgm:t>
    </dgm:pt>
    <dgm:pt modelId="{943784CA-BEBD-4334-BE61-EC8991814BFF}" type="pres">
      <dgm:prSet presAssocID="{20EC2F9B-EF47-4974-956D-DA77BB7788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4225AD-6589-42BE-9A13-52A0EBB5D807}" type="pres">
      <dgm:prSet presAssocID="{A215FDF0-6DCD-4E9D-BED0-90C6AAB6D9F5}" presName="linNode" presStyleCnt="0"/>
      <dgm:spPr/>
    </dgm:pt>
    <dgm:pt modelId="{A28D798E-A537-43A2-9DFA-9C513BDEB861}" type="pres">
      <dgm:prSet presAssocID="{A215FDF0-6DCD-4E9D-BED0-90C6AAB6D9F5}" presName="parentText" presStyleLbl="node1" presStyleIdx="0" presStyleCnt="4" custScaleY="3651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7DB80-45C7-4B92-A567-6803B049707F}" type="pres">
      <dgm:prSet presAssocID="{A215FDF0-6DCD-4E9D-BED0-90C6AAB6D9F5}" presName="descendantText" presStyleLbl="alignAccFollowNode1" presStyleIdx="0" presStyleCnt="4" custScaleY="384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47F03-5E57-4166-8342-5D3623A375E8}" type="pres">
      <dgm:prSet presAssocID="{B938F845-3F37-4D63-9C81-4E3F85458429}" presName="sp" presStyleCnt="0"/>
      <dgm:spPr/>
    </dgm:pt>
    <dgm:pt modelId="{2AF798AD-60DF-4D50-B17B-9EFE660F2333}" type="pres">
      <dgm:prSet presAssocID="{2C3A1DFB-D492-4383-9727-7D6580D30CA2}" presName="linNode" presStyleCnt="0"/>
      <dgm:spPr/>
    </dgm:pt>
    <dgm:pt modelId="{9EAD1D6B-B04D-402A-B81B-548B86DA7064}" type="pres">
      <dgm:prSet presAssocID="{2C3A1DFB-D492-4383-9727-7D6580D30CA2}" presName="parentText" presStyleLbl="node1" presStyleIdx="1" presStyleCnt="4" custScaleY="4278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3EDBF-3A88-4B36-9AB0-F577EE89CFEA}" type="pres">
      <dgm:prSet presAssocID="{2C3A1DFB-D492-4383-9727-7D6580D30CA2}" presName="descendantText" presStyleLbl="alignAccFollowNode1" presStyleIdx="1" presStyleCnt="4" custScaleY="558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A8382-DBA5-4941-AA29-DB7D4BE62B6F}" type="pres">
      <dgm:prSet presAssocID="{C3B06BB7-4134-4BEF-B8CC-38A9F53A36FC}" presName="sp" presStyleCnt="0"/>
      <dgm:spPr/>
    </dgm:pt>
    <dgm:pt modelId="{FCAA5AD7-18B1-47D1-87A8-518E121E0B54}" type="pres">
      <dgm:prSet presAssocID="{ADAF3108-7FB9-45C5-9B74-012C42FF5D22}" presName="linNode" presStyleCnt="0"/>
      <dgm:spPr/>
    </dgm:pt>
    <dgm:pt modelId="{538DAC59-9361-4DCB-898E-1680D5047D37}" type="pres">
      <dgm:prSet presAssocID="{ADAF3108-7FB9-45C5-9B74-012C42FF5D22}" presName="parentText" presStyleLbl="node1" presStyleIdx="2" presStyleCnt="4" custScaleY="4248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AE4A4-C8A1-41E7-8E1B-A08E31A6ED48}" type="pres">
      <dgm:prSet presAssocID="{ADAF3108-7FB9-45C5-9B74-012C42FF5D22}" presName="descendantText" presStyleLbl="alignAccFollowNode1" presStyleIdx="2" presStyleCnt="4" custScaleY="458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07BA8-DE5F-4750-8511-4B5AE0FE630B}" type="pres">
      <dgm:prSet presAssocID="{00A007A2-41B8-4D24-A829-654B66B451EB}" presName="sp" presStyleCnt="0"/>
      <dgm:spPr/>
    </dgm:pt>
    <dgm:pt modelId="{BB46EFA4-371B-46E8-A99E-D1D9B2A3EBDF}" type="pres">
      <dgm:prSet presAssocID="{93168EAD-FA29-4A45-9E3E-2808390712A9}" presName="linNode" presStyleCnt="0"/>
      <dgm:spPr/>
    </dgm:pt>
    <dgm:pt modelId="{81575C53-7B73-4494-8B50-2359DF81FE2F}" type="pres">
      <dgm:prSet presAssocID="{93168EAD-FA29-4A45-9E3E-2808390712A9}" presName="parentText" presStyleLbl="node1" presStyleIdx="3" presStyleCnt="4" custScaleY="3890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10679-0748-4F7A-B6BF-BF11B076F957}" type="pres">
      <dgm:prSet presAssocID="{93168EAD-FA29-4A45-9E3E-2808390712A9}" presName="descendantText" presStyleLbl="alignAccFollowNode1" presStyleIdx="3" presStyleCnt="4" custScaleY="392976" custLinFactNeighborX="136" custLinFactNeighborY="9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9F3839-BFB7-41E4-8DF5-CE87A2E72A25}" type="presOf" srcId="{384D2F23-F71D-4444-808B-1D9EDA1FEDFD}" destId="{96410679-0748-4F7A-B6BF-BF11B076F957}" srcOrd="0" destOrd="0" presId="urn:microsoft.com/office/officeart/2005/8/layout/vList5"/>
    <dgm:cxn modelId="{157EB4E7-D937-4299-82F2-17406DEE5603}" srcId="{20EC2F9B-EF47-4974-956D-DA77BB77887D}" destId="{ADAF3108-7FB9-45C5-9B74-012C42FF5D22}" srcOrd="2" destOrd="0" parTransId="{8E27A1C6-0248-42AE-B474-05C31DD40BF1}" sibTransId="{00A007A2-41B8-4D24-A829-654B66B451EB}"/>
    <dgm:cxn modelId="{FEFF2FE2-DD90-4542-8EDA-AFEA051C3364}" srcId="{20EC2F9B-EF47-4974-956D-DA77BB77887D}" destId="{2C3A1DFB-D492-4383-9727-7D6580D30CA2}" srcOrd="1" destOrd="0" parTransId="{83B2D84C-08C5-438E-B72A-4F1D349B8D5F}" sibTransId="{C3B06BB7-4134-4BEF-B8CC-38A9F53A36FC}"/>
    <dgm:cxn modelId="{E061F9DA-C9E9-46A5-A973-B29D2BC2352A}" type="presOf" srcId="{B1F5F7E8-3DC4-4118-AC9A-591436E18F3F}" destId="{C863EDBF-3A88-4B36-9AB0-F577EE89CFEA}" srcOrd="0" destOrd="1" presId="urn:microsoft.com/office/officeart/2005/8/layout/vList5"/>
    <dgm:cxn modelId="{73C935A5-E5D1-4D94-A460-2D92BDDB23F7}" type="presOf" srcId="{F4754492-95B6-43A5-8495-6E9AC8ECE59A}" destId="{C863EDBF-3A88-4B36-9AB0-F577EE89CFEA}" srcOrd="0" destOrd="0" presId="urn:microsoft.com/office/officeart/2005/8/layout/vList5"/>
    <dgm:cxn modelId="{FF3B9258-6F53-4708-B521-3A98DA5334B8}" srcId="{20EC2F9B-EF47-4974-956D-DA77BB77887D}" destId="{A215FDF0-6DCD-4E9D-BED0-90C6AAB6D9F5}" srcOrd="0" destOrd="0" parTransId="{689AE2C5-64FA-4CA3-A5DB-0A47823D82A2}" sibTransId="{B938F845-3F37-4D63-9C81-4E3F85458429}"/>
    <dgm:cxn modelId="{13980D77-F641-4A3D-8247-6AC9C202809E}" type="presOf" srcId="{2C3A1DFB-D492-4383-9727-7D6580D30CA2}" destId="{9EAD1D6B-B04D-402A-B81B-548B86DA7064}" srcOrd="0" destOrd="0" presId="urn:microsoft.com/office/officeart/2005/8/layout/vList5"/>
    <dgm:cxn modelId="{C0F31992-E8D6-4914-9F37-0D204E306F9C}" srcId="{A215FDF0-6DCD-4E9D-BED0-90C6AAB6D9F5}" destId="{91BC1C9A-A0C4-4FDB-A301-F440360C4E68}" srcOrd="0" destOrd="0" parTransId="{F52A01C3-0D06-4879-BC6C-6DD1B600BF6F}" sibTransId="{58217359-CD1F-43DA-A812-7853CF5FECEC}"/>
    <dgm:cxn modelId="{0273450A-D608-476A-994A-B65E94A7B0D0}" type="presOf" srcId="{8B6AB9C5-04D3-4249-8222-F3254A88A7B2}" destId="{954AE4A4-C8A1-41E7-8E1B-A08E31A6ED48}" srcOrd="0" destOrd="1" presId="urn:microsoft.com/office/officeart/2005/8/layout/vList5"/>
    <dgm:cxn modelId="{4B7904A5-630F-465C-80F4-F82A410444A7}" srcId="{ADAF3108-7FB9-45C5-9B74-012C42FF5D22}" destId="{330D1569-C21C-4FC9-9937-2517E7500506}" srcOrd="0" destOrd="0" parTransId="{E141AB56-3260-43C5-8262-7131C92C9484}" sibTransId="{EF4CD1F5-044A-45DB-BB86-36967C689187}"/>
    <dgm:cxn modelId="{922574A1-623B-429D-BD52-278E7D73FE7A}" type="presOf" srcId="{93168EAD-FA29-4A45-9E3E-2808390712A9}" destId="{81575C53-7B73-4494-8B50-2359DF81FE2F}" srcOrd="0" destOrd="0" presId="urn:microsoft.com/office/officeart/2005/8/layout/vList5"/>
    <dgm:cxn modelId="{34CB1BB7-6477-4AEE-AFBE-B699736C607D}" srcId="{2C3A1DFB-D492-4383-9727-7D6580D30CA2}" destId="{F4754492-95B6-43A5-8495-6E9AC8ECE59A}" srcOrd="0" destOrd="0" parTransId="{C4DA4F41-1EAC-451D-8F81-C6647553DEE6}" sibTransId="{8526E1BB-42AF-47D2-BD76-1190CBCEABEE}"/>
    <dgm:cxn modelId="{8CBD59D4-F329-421E-88CF-03F0E7337F6E}" srcId="{93168EAD-FA29-4A45-9E3E-2808390712A9}" destId="{384D2F23-F71D-4444-808B-1D9EDA1FEDFD}" srcOrd="0" destOrd="0" parTransId="{7A94A228-1F9B-48FD-8EF3-B2F1AB46832E}" sibTransId="{FC7A31CF-0050-4923-8405-C9200E7F46D5}"/>
    <dgm:cxn modelId="{96EBA84A-6D9D-4F37-9307-C0055AC1E88C}" srcId="{ADAF3108-7FB9-45C5-9B74-012C42FF5D22}" destId="{8B6AB9C5-04D3-4249-8222-F3254A88A7B2}" srcOrd="1" destOrd="0" parTransId="{276A9A30-0D10-4099-8FD6-3E740D98C78F}" sibTransId="{1E5180B0-ABFA-4C04-A163-01378ADB198B}"/>
    <dgm:cxn modelId="{B0857BB6-DE44-4C18-9990-902B1FD91CBC}" type="presOf" srcId="{91BC1C9A-A0C4-4FDB-A301-F440360C4E68}" destId="{83F7DB80-45C7-4B92-A567-6803B049707F}" srcOrd="0" destOrd="0" presId="urn:microsoft.com/office/officeart/2005/8/layout/vList5"/>
    <dgm:cxn modelId="{0202DC5D-E1A8-4596-BC73-EB5C15E6716E}" srcId="{20EC2F9B-EF47-4974-956D-DA77BB77887D}" destId="{93168EAD-FA29-4A45-9E3E-2808390712A9}" srcOrd="3" destOrd="0" parTransId="{AB3C5218-8939-4838-B317-643F26BDFA6F}" sibTransId="{4016E62D-D8FA-4099-9C54-C9BE18C55CB3}"/>
    <dgm:cxn modelId="{4F8E9719-ACDE-45FD-8C79-A7FEDF056DB2}" type="presOf" srcId="{D4D6750B-9302-4BF3-AAC6-285DE323395C}" destId="{96410679-0748-4F7A-B6BF-BF11B076F957}" srcOrd="0" destOrd="1" presId="urn:microsoft.com/office/officeart/2005/8/layout/vList5"/>
    <dgm:cxn modelId="{27E79380-C30E-4701-BB37-9717818749C6}" type="presOf" srcId="{ADAF3108-7FB9-45C5-9B74-012C42FF5D22}" destId="{538DAC59-9361-4DCB-898E-1680D5047D37}" srcOrd="0" destOrd="0" presId="urn:microsoft.com/office/officeart/2005/8/layout/vList5"/>
    <dgm:cxn modelId="{EA866C80-3498-4289-95C7-E32FCC5A8E44}" srcId="{2C3A1DFB-D492-4383-9727-7D6580D30CA2}" destId="{B1F5F7E8-3DC4-4118-AC9A-591436E18F3F}" srcOrd="1" destOrd="0" parTransId="{A3EB2FBB-1A80-444B-A1CF-D346F3BA840D}" sibTransId="{6178E3DC-BF6D-44A8-A35C-620F13DB0E23}"/>
    <dgm:cxn modelId="{F0E30DAD-810A-4838-8CC9-E2F82E951EDD}" type="presOf" srcId="{A215FDF0-6DCD-4E9D-BED0-90C6AAB6D9F5}" destId="{A28D798E-A537-43A2-9DFA-9C513BDEB861}" srcOrd="0" destOrd="0" presId="urn:microsoft.com/office/officeart/2005/8/layout/vList5"/>
    <dgm:cxn modelId="{43856993-ADCE-4157-B1B0-3FA57DD81970}" type="presOf" srcId="{20EC2F9B-EF47-4974-956D-DA77BB77887D}" destId="{943784CA-BEBD-4334-BE61-EC8991814BFF}" srcOrd="0" destOrd="0" presId="urn:microsoft.com/office/officeart/2005/8/layout/vList5"/>
    <dgm:cxn modelId="{E780CB76-4CD0-42D1-9B5E-9036AB8163B0}" type="presOf" srcId="{330D1569-C21C-4FC9-9937-2517E7500506}" destId="{954AE4A4-C8A1-41E7-8E1B-A08E31A6ED48}" srcOrd="0" destOrd="0" presId="urn:microsoft.com/office/officeart/2005/8/layout/vList5"/>
    <dgm:cxn modelId="{870E81E9-9D4F-493E-925A-789739229299}" srcId="{93168EAD-FA29-4A45-9E3E-2808390712A9}" destId="{D4D6750B-9302-4BF3-AAC6-285DE323395C}" srcOrd="1" destOrd="0" parTransId="{54E5D6F4-2116-4C54-9E1B-A290A575BFB3}" sibTransId="{CF8D9292-BFF4-4CF7-A425-02BAC783AF8F}"/>
    <dgm:cxn modelId="{4194627A-02BC-4FE7-9057-C22FF882F9BF}" type="presParOf" srcId="{943784CA-BEBD-4334-BE61-EC8991814BFF}" destId="{CF4225AD-6589-42BE-9A13-52A0EBB5D807}" srcOrd="0" destOrd="0" presId="urn:microsoft.com/office/officeart/2005/8/layout/vList5"/>
    <dgm:cxn modelId="{F6E66D63-C211-4CC9-A0C3-BD34E0C073CD}" type="presParOf" srcId="{CF4225AD-6589-42BE-9A13-52A0EBB5D807}" destId="{A28D798E-A537-43A2-9DFA-9C513BDEB861}" srcOrd="0" destOrd="0" presId="urn:microsoft.com/office/officeart/2005/8/layout/vList5"/>
    <dgm:cxn modelId="{B9411422-79D9-405A-A6B9-C7EFA21C1C35}" type="presParOf" srcId="{CF4225AD-6589-42BE-9A13-52A0EBB5D807}" destId="{83F7DB80-45C7-4B92-A567-6803B049707F}" srcOrd="1" destOrd="0" presId="urn:microsoft.com/office/officeart/2005/8/layout/vList5"/>
    <dgm:cxn modelId="{EB4796C1-B474-4EA1-AF8A-49FEA1BE0DC7}" type="presParOf" srcId="{943784CA-BEBD-4334-BE61-EC8991814BFF}" destId="{D6247F03-5E57-4166-8342-5D3623A375E8}" srcOrd="1" destOrd="0" presId="urn:microsoft.com/office/officeart/2005/8/layout/vList5"/>
    <dgm:cxn modelId="{EDA7671B-77AE-4511-9993-C5FF815D7DBB}" type="presParOf" srcId="{943784CA-BEBD-4334-BE61-EC8991814BFF}" destId="{2AF798AD-60DF-4D50-B17B-9EFE660F2333}" srcOrd="2" destOrd="0" presId="urn:microsoft.com/office/officeart/2005/8/layout/vList5"/>
    <dgm:cxn modelId="{265052D1-D55D-436A-960A-7276D083BA0B}" type="presParOf" srcId="{2AF798AD-60DF-4D50-B17B-9EFE660F2333}" destId="{9EAD1D6B-B04D-402A-B81B-548B86DA7064}" srcOrd="0" destOrd="0" presId="urn:microsoft.com/office/officeart/2005/8/layout/vList5"/>
    <dgm:cxn modelId="{5C44D9F6-6741-4F57-8CAD-F8D9D2A84239}" type="presParOf" srcId="{2AF798AD-60DF-4D50-B17B-9EFE660F2333}" destId="{C863EDBF-3A88-4B36-9AB0-F577EE89CFEA}" srcOrd="1" destOrd="0" presId="urn:microsoft.com/office/officeart/2005/8/layout/vList5"/>
    <dgm:cxn modelId="{F890265E-30AE-4037-BCA6-3D6408887BD1}" type="presParOf" srcId="{943784CA-BEBD-4334-BE61-EC8991814BFF}" destId="{5A6A8382-DBA5-4941-AA29-DB7D4BE62B6F}" srcOrd="3" destOrd="0" presId="urn:microsoft.com/office/officeart/2005/8/layout/vList5"/>
    <dgm:cxn modelId="{3611BD40-7FB7-4DEC-BA91-F1295425AB8F}" type="presParOf" srcId="{943784CA-BEBD-4334-BE61-EC8991814BFF}" destId="{FCAA5AD7-18B1-47D1-87A8-518E121E0B54}" srcOrd="4" destOrd="0" presId="urn:microsoft.com/office/officeart/2005/8/layout/vList5"/>
    <dgm:cxn modelId="{40777233-AF96-48D2-848C-F49E7B132D14}" type="presParOf" srcId="{FCAA5AD7-18B1-47D1-87A8-518E121E0B54}" destId="{538DAC59-9361-4DCB-898E-1680D5047D37}" srcOrd="0" destOrd="0" presId="urn:microsoft.com/office/officeart/2005/8/layout/vList5"/>
    <dgm:cxn modelId="{713174E3-896E-4D3F-BF27-EA4C12507EFE}" type="presParOf" srcId="{FCAA5AD7-18B1-47D1-87A8-518E121E0B54}" destId="{954AE4A4-C8A1-41E7-8E1B-A08E31A6ED48}" srcOrd="1" destOrd="0" presId="urn:microsoft.com/office/officeart/2005/8/layout/vList5"/>
    <dgm:cxn modelId="{DBB3014B-8135-4503-9940-0D198EBD0590}" type="presParOf" srcId="{943784CA-BEBD-4334-BE61-EC8991814BFF}" destId="{BE907BA8-DE5F-4750-8511-4B5AE0FE630B}" srcOrd="5" destOrd="0" presId="urn:microsoft.com/office/officeart/2005/8/layout/vList5"/>
    <dgm:cxn modelId="{2D785CD7-A1B9-4395-8266-955613FCA45B}" type="presParOf" srcId="{943784CA-BEBD-4334-BE61-EC8991814BFF}" destId="{BB46EFA4-371B-46E8-A99E-D1D9B2A3EBDF}" srcOrd="6" destOrd="0" presId="urn:microsoft.com/office/officeart/2005/8/layout/vList5"/>
    <dgm:cxn modelId="{9CD3E880-93AD-4F7E-8C3B-00A88D200624}" type="presParOf" srcId="{BB46EFA4-371B-46E8-A99E-D1D9B2A3EBDF}" destId="{81575C53-7B73-4494-8B50-2359DF81FE2F}" srcOrd="0" destOrd="0" presId="urn:microsoft.com/office/officeart/2005/8/layout/vList5"/>
    <dgm:cxn modelId="{8E6187EB-CC86-4D30-9BB5-DBC4AE8AA5FC}" type="presParOf" srcId="{BB46EFA4-371B-46E8-A99E-D1D9B2A3EBDF}" destId="{96410679-0748-4F7A-B6BF-BF11B076F9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37058E-7849-475C-83C7-1258AFE8AEB2}" type="doc">
      <dgm:prSet loTypeId="urn:microsoft.com/office/officeart/2011/layout/CircleProcess#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D42215AE-390F-444D-8E6A-297D9A472322}">
      <dgm:prSet phldrT="[Texto]"/>
      <dgm:spPr/>
      <dgm:t>
        <a:bodyPr/>
        <a:lstStyle/>
        <a:p>
          <a:r>
            <a:rPr lang="es-PA" dirty="0" smtClean="0"/>
            <a:t>2017</a:t>
          </a:r>
          <a:endParaRPr lang="es-PA" b="1" dirty="0" smtClean="0"/>
        </a:p>
      </dgm:t>
    </dgm:pt>
    <dgm:pt modelId="{8F79EBC2-2EFA-4559-94CA-59088806500B}" type="parTrans" cxnId="{424BB111-9CB5-438E-9DBD-2563EC13BC01}">
      <dgm:prSet/>
      <dgm:spPr/>
      <dgm:t>
        <a:bodyPr/>
        <a:lstStyle/>
        <a:p>
          <a:endParaRPr lang="es-PA"/>
        </a:p>
      </dgm:t>
    </dgm:pt>
    <dgm:pt modelId="{72A94AE0-FB43-4DEA-859A-74FAD7F497E5}" type="sibTrans" cxnId="{424BB111-9CB5-438E-9DBD-2563EC13BC01}">
      <dgm:prSet/>
      <dgm:spPr/>
      <dgm:t>
        <a:bodyPr/>
        <a:lstStyle/>
        <a:p>
          <a:endParaRPr lang="es-PA"/>
        </a:p>
      </dgm:t>
    </dgm:pt>
    <dgm:pt modelId="{BD307510-D4FB-4D15-9901-B629CF19A0E8}">
      <dgm:prSet phldrT="[Texto]"/>
      <dgm:spPr/>
      <dgm:t>
        <a:bodyPr/>
        <a:lstStyle/>
        <a:p>
          <a:r>
            <a:rPr lang="es-PA" dirty="0" smtClean="0"/>
            <a:t>2019</a:t>
          </a:r>
          <a:endParaRPr lang="es-PA" dirty="0"/>
        </a:p>
      </dgm:t>
    </dgm:pt>
    <dgm:pt modelId="{F649DE2B-D8D4-423F-8540-FB903E8E76B1}" type="parTrans" cxnId="{B1041020-EAA2-4D20-84EC-16969E5DF914}">
      <dgm:prSet/>
      <dgm:spPr/>
      <dgm:t>
        <a:bodyPr/>
        <a:lstStyle/>
        <a:p>
          <a:endParaRPr lang="es-PA"/>
        </a:p>
      </dgm:t>
    </dgm:pt>
    <dgm:pt modelId="{1F353A99-5C9C-4D5A-99EC-9B2834037FCF}" type="sibTrans" cxnId="{B1041020-EAA2-4D20-84EC-16969E5DF914}">
      <dgm:prSet/>
      <dgm:spPr/>
      <dgm:t>
        <a:bodyPr/>
        <a:lstStyle/>
        <a:p>
          <a:endParaRPr lang="es-PA"/>
        </a:p>
      </dgm:t>
    </dgm:pt>
    <dgm:pt modelId="{C8846F82-3A54-4A17-AB9C-1674951FC92C}" type="pres">
      <dgm:prSet presAssocID="{0237058E-7849-475C-83C7-1258AFE8AEB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PA"/>
        </a:p>
      </dgm:t>
    </dgm:pt>
    <dgm:pt modelId="{BD94C7BA-28A3-4A3E-8481-1669B7F993DA}" type="pres">
      <dgm:prSet presAssocID="{BD307510-D4FB-4D15-9901-B629CF19A0E8}" presName="Accent2" presStyleCnt="0"/>
      <dgm:spPr/>
      <dgm:t>
        <a:bodyPr/>
        <a:lstStyle/>
        <a:p>
          <a:endParaRPr lang="en-US"/>
        </a:p>
      </dgm:t>
    </dgm:pt>
    <dgm:pt modelId="{8F53D522-6CAB-4773-9BB6-443EB7165866}" type="pres">
      <dgm:prSet presAssocID="{BD307510-D4FB-4D15-9901-B629CF19A0E8}" presName="Accent" presStyleLbl="node1" presStyleIdx="0" presStyleCnt="2"/>
      <dgm:spPr/>
      <dgm:t>
        <a:bodyPr/>
        <a:lstStyle/>
        <a:p>
          <a:endParaRPr lang="en-US"/>
        </a:p>
      </dgm:t>
    </dgm:pt>
    <dgm:pt modelId="{24404FDA-A9D7-4B37-A527-973D2FE74438}" type="pres">
      <dgm:prSet presAssocID="{BD307510-D4FB-4D15-9901-B629CF19A0E8}" presName="ParentBackground2" presStyleCnt="0"/>
      <dgm:spPr/>
      <dgm:t>
        <a:bodyPr/>
        <a:lstStyle/>
        <a:p>
          <a:endParaRPr lang="en-US"/>
        </a:p>
      </dgm:t>
    </dgm:pt>
    <dgm:pt modelId="{ABB23BDE-E65F-4A84-BE45-B7572DE5AAE1}" type="pres">
      <dgm:prSet presAssocID="{BD307510-D4FB-4D15-9901-B629CF19A0E8}" presName="ParentBackground" presStyleLbl="fgAcc1" presStyleIdx="0" presStyleCnt="2"/>
      <dgm:spPr/>
      <dgm:t>
        <a:bodyPr/>
        <a:lstStyle/>
        <a:p>
          <a:endParaRPr lang="es-PA"/>
        </a:p>
      </dgm:t>
    </dgm:pt>
    <dgm:pt modelId="{463DEE65-6249-48E0-A1BA-8A8D63F5AF78}" type="pres">
      <dgm:prSet presAssocID="{BD307510-D4FB-4D15-9901-B629CF19A0E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C4DCE-B23E-40FC-9B94-CB4EC14074CB}" type="pres">
      <dgm:prSet presAssocID="{D42215AE-390F-444D-8E6A-297D9A472322}" presName="Accent1" presStyleCnt="0"/>
      <dgm:spPr/>
      <dgm:t>
        <a:bodyPr/>
        <a:lstStyle/>
        <a:p>
          <a:endParaRPr lang="en-US"/>
        </a:p>
      </dgm:t>
    </dgm:pt>
    <dgm:pt modelId="{2B5AFA9F-C056-4848-90F6-53C4F46B8E79}" type="pres">
      <dgm:prSet presAssocID="{D42215AE-390F-444D-8E6A-297D9A472322}" presName="Accent" presStyleLbl="node1" presStyleIdx="1" presStyleCnt="2"/>
      <dgm:spPr/>
      <dgm:t>
        <a:bodyPr/>
        <a:lstStyle/>
        <a:p>
          <a:endParaRPr lang="en-US"/>
        </a:p>
      </dgm:t>
    </dgm:pt>
    <dgm:pt modelId="{A8F6C7B7-10F5-415E-ADD7-991FD559D1C8}" type="pres">
      <dgm:prSet presAssocID="{D42215AE-390F-444D-8E6A-297D9A472322}" presName="ParentBackground1" presStyleCnt="0"/>
      <dgm:spPr/>
      <dgm:t>
        <a:bodyPr/>
        <a:lstStyle/>
        <a:p>
          <a:endParaRPr lang="en-US"/>
        </a:p>
      </dgm:t>
    </dgm:pt>
    <dgm:pt modelId="{F9311AAF-AB82-42C1-867A-81CDADABFE1E}" type="pres">
      <dgm:prSet presAssocID="{D42215AE-390F-444D-8E6A-297D9A472322}" presName="ParentBackground" presStyleLbl="fgAcc1" presStyleIdx="1" presStyleCnt="2"/>
      <dgm:spPr/>
      <dgm:t>
        <a:bodyPr/>
        <a:lstStyle/>
        <a:p>
          <a:endParaRPr lang="es-PA"/>
        </a:p>
      </dgm:t>
    </dgm:pt>
    <dgm:pt modelId="{775A5B87-F83F-416E-A0D5-B5588659712B}" type="pres">
      <dgm:prSet presAssocID="{D42215AE-390F-444D-8E6A-297D9A47232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2066E-E9E6-4D37-97E5-8418FEB49671}" type="presOf" srcId="{D42215AE-390F-444D-8E6A-297D9A472322}" destId="{775A5B87-F83F-416E-A0D5-B5588659712B}" srcOrd="1" destOrd="0" presId="urn:microsoft.com/office/officeart/2011/layout/CircleProcess#1"/>
    <dgm:cxn modelId="{7DE56832-3E19-4E07-A745-068C8014A180}" type="presOf" srcId="{BD307510-D4FB-4D15-9901-B629CF19A0E8}" destId="{463DEE65-6249-48E0-A1BA-8A8D63F5AF78}" srcOrd="1" destOrd="0" presId="urn:microsoft.com/office/officeart/2011/layout/CircleProcess#1"/>
    <dgm:cxn modelId="{6A42AE0F-B728-4048-965C-128E1A53833A}" type="presOf" srcId="{0237058E-7849-475C-83C7-1258AFE8AEB2}" destId="{C8846F82-3A54-4A17-AB9C-1674951FC92C}" srcOrd="0" destOrd="0" presId="urn:microsoft.com/office/officeart/2011/layout/CircleProcess#1"/>
    <dgm:cxn modelId="{424BB111-9CB5-438E-9DBD-2563EC13BC01}" srcId="{0237058E-7849-475C-83C7-1258AFE8AEB2}" destId="{D42215AE-390F-444D-8E6A-297D9A472322}" srcOrd="0" destOrd="0" parTransId="{8F79EBC2-2EFA-4559-94CA-59088806500B}" sibTransId="{72A94AE0-FB43-4DEA-859A-74FAD7F497E5}"/>
    <dgm:cxn modelId="{CEACA13D-A1BA-4B9F-86A4-954CB3621C68}" type="presOf" srcId="{BD307510-D4FB-4D15-9901-B629CF19A0E8}" destId="{ABB23BDE-E65F-4A84-BE45-B7572DE5AAE1}" srcOrd="0" destOrd="0" presId="urn:microsoft.com/office/officeart/2011/layout/CircleProcess#1"/>
    <dgm:cxn modelId="{B1041020-EAA2-4D20-84EC-16969E5DF914}" srcId="{0237058E-7849-475C-83C7-1258AFE8AEB2}" destId="{BD307510-D4FB-4D15-9901-B629CF19A0E8}" srcOrd="1" destOrd="0" parTransId="{F649DE2B-D8D4-423F-8540-FB903E8E76B1}" sibTransId="{1F353A99-5C9C-4D5A-99EC-9B2834037FCF}"/>
    <dgm:cxn modelId="{D211BDE8-7AE2-441A-9A74-B3EF23F5C691}" type="presOf" srcId="{D42215AE-390F-444D-8E6A-297D9A472322}" destId="{F9311AAF-AB82-42C1-867A-81CDADABFE1E}" srcOrd="0" destOrd="0" presId="urn:microsoft.com/office/officeart/2011/layout/CircleProcess#1"/>
    <dgm:cxn modelId="{A92E5AC2-3B7B-465C-8541-90AC66B040EB}" type="presParOf" srcId="{C8846F82-3A54-4A17-AB9C-1674951FC92C}" destId="{BD94C7BA-28A3-4A3E-8481-1669B7F993DA}" srcOrd="0" destOrd="0" presId="urn:microsoft.com/office/officeart/2011/layout/CircleProcess#1"/>
    <dgm:cxn modelId="{A4FDB664-1D24-406F-BC5E-9E7AB3AC4417}" type="presParOf" srcId="{BD94C7BA-28A3-4A3E-8481-1669B7F993DA}" destId="{8F53D522-6CAB-4773-9BB6-443EB7165866}" srcOrd="0" destOrd="0" presId="urn:microsoft.com/office/officeart/2011/layout/CircleProcess#1"/>
    <dgm:cxn modelId="{60752AD4-EA89-4DCE-8AD0-4AE0E6B7B8B0}" type="presParOf" srcId="{C8846F82-3A54-4A17-AB9C-1674951FC92C}" destId="{24404FDA-A9D7-4B37-A527-973D2FE74438}" srcOrd="1" destOrd="0" presId="urn:microsoft.com/office/officeart/2011/layout/CircleProcess#1"/>
    <dgm:cxn modelId="{1123A2F2-0A66-4B4D-8AB4-AB5E319ABFB2}" type="presParOf" srcId="{24404FDA-A9D7-4B37-A527-973D2FE74438}" destId="{ABB23BDE-E65F-4A84-BE45-B7572DE5AAE1}" srcOrd="0" destOrd="0" presId="urn:microsoft.com/office/officeart/2011/layout/CircleProcess#1"/>
    <dgm:cxn modelId="{912EFEC5-5CF1-43C1-B222-453F2E419C17}" type="presParOf" srcId="{C8846F82-3A54-4A17-AB9C-1674951FC92C}" destId="{463DEE65-6249-48E0-A1BA-8A8D63F5AF78}" srcOrd="2" destOrd="0" presId="urn:microsoft.com/office/officeart/2011/layout/CircleProcess#1"/>
    <dgm:cxn modelId="{84E2B58B-6D2F-4975-B339-CC027473F2DB}" type="presParOf" srcId="{C8846F82-3A54-4A17-AB9C-1674951FC92C}" destId="{EC7C4DCE-B23E-40FC-9B94-CB4EC14074CB}" srcOrd="3" destOrd="0" presId="urn:microsoft.com/office/officeart/2011/layout/CircleProcess#1"/>
    <dgm:cxn modelId="{A9EF507B-C1DE-42E9-91AC-164A8C1CCCD3}" type="presParOf" srcId="{EC7C4DCE-B23E-40FC-9B94-CB4EC14074CB}" destId="{2B5AFA9F-C056-4848-90F6-53C4F46B8E79}" srcOrd="0" destOrd="0" presId="urn:microsoft.com/office/officeart/2011/layout/CircleProcess#1"/>
    <dgm:cxn modelId="{5B9F594B-D759-4045-A598-1E35D9B294A8}" type="presParOf" srcId="{C8846F82-3A54-4A17-AB9C-1674951FC92C}" destId="{A8F6C7B7-10F5-415E-ADD7-991FD559D1C8}" srcOrd="4" destOrd="0" presId="urn:microsoft.com/office/officeart/2011/layout/CircleProcess#1"/>
    <dgm:cxn modelId="{9214D3CB-368D-4E10-881D-C65D3283A802}" type="presParOf" srcId="{A8F6C7B7-10F5-415E-ADD7-991FD559D1C8}" destId="{F9311AAF-AB82-42C1-867A-81CDADABFE1E}" srcOrd="0" destOrd="0" presId="urn:microsoft.com/office/officeart/2011/layout/CircleProcess#1"/>
    <dgm:cxn modelId="{285AAD10-566C-4712-A2E3-03D877963A71}" type="presParOf" srcId="{C8846F82-3A54-4A17-AB9C-1674951FC92C}" destId="{775A5B87-F83F-416E-A0D5-B5588659712B}" srcOrd="5" destOrd="0" presId="urn:microsoft.com/office/officeart/2011/layout/CircleProcess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E16E20-B2C8-426A-B419-F0BFBB11E435}">
      <dsp:nvSpPr>
        <dsp:cNvPr id="0" name=""/>
        <dsp:cNvSpPr/>
      </dsp:nvSpPr>
      <dsp:spPr>
        <a:xfrm>
          <a:off x="6" y="0"/>
          <a:ext cx="1356057" cy="30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Infraestructura</a:t>
          </a:r>
          <a:endParaRPr lang="es-ES" sz="1400" b="1" kern="1200" dirty="0"/>
        </a:p>
      </dsp:txBody>
      <dsp:txXfrm>
        <a:off x="6" y="1219200"/>
        <a:ext cx="1356057" cy="1219200"/>
      </dsp:txXfrm>
    </dsp:sp>
    <dsp:sp modelId="{BD896D70-3C83-42A1-8A51-DFC1AB9FD38B}">
      <dsp:nvSpPr>
        <dsp:cNvPr id="0" name=""/>
        <dsp:cNvSpPr/>
      </dsp:nvSpPr>
      <dsp:spPr>
        <a:xfrm>
          <a:off x="170638" y="182879"/>
          <a:ext cx="1014984" cy="10149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35D53-79D0-42E3-9037-59D5780C0B56}">
      <dsp:nvSpPr>
        <dsp:cNvPr id="0" name=""/>
        <dsp:cNvSpPr/>
      </dsp:nvSpPr>
      <dsp:spPr>
        <a:xfrm>
          <a:off x="1396841" y="0"/>
          <a:ext cx="1356057" cy="30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Transporte Urbano</a:t>
          </a:r>
          <a:endParaRPr lang="es-ES" sz="1400" b="1" kern="1200" dirty="0"/>
        </a:p>
      </dsp:txBody>
      <dsp:txXfrm>
        <a:off x="1396841" y="1219200"/>
        <a:ext cx="1356057" cy="1219200"/>
      </dsp:txXfrm>
    </dsp:sp>
    <dsp:sp modelId="{8839D057-9BCA-4252-895A-5DB9AD6D0B87}">
      <dsp:nvSpPr>
        <dsp:cNvPr id="0" name=""/>
        <dsp:cNvSpPr/>
      </dsp:nvSpPr>
      <dsp:spPr>
        <a:xfrm>
          <a:off x="1567377" y="182879"/>
          <a:ext cx="1014984" cy="10149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4F85F-9260-4281-9C28-B2D49D16D085}">
      <dsp:nvSpPr>
        <dsp:cNvPr id="0" name=""/>
        <dsp:cNvSpPr/>
      </dsp:nvSpPr>
      <dsp:spPr>
        <a:xfrm>
          <a:off x="2793580" y="0"/>
          <a:ext cx="1356057" cy="30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Desarrollo marítimo-portuario</a:t>
          </a:r>
          <a:endParaRPr lang="es-ES" sz="1400" b="1" kern="1200" dirty="0"/>
        </a:p>
      </dsp:txBody>
      <dsp:txXfrm>
        <a:off x="2793580" y="1219200"/>
        <a:ext cx="1356057" cy="1219200"/>
      </dsp:txXfrm>
    </dsp:sp>
    <dsp:sp modelId="{392CB7A3-7C2E-4ABB-91AB-A53279FD1182}">
      <dsp:nvSpPr>
        <dsp:cNvPr id="0" name=""/>
        <dsp:cNvSpPr/>
      </dsp:nvSpPr>
      <dsp:spPr>
        <a:xfrm>
          <a:off x="2964117" y="182879"/>
          <a:ext cx="1014984" cy="10149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8585F-9FD4-48C6-A7B3-98EDC7A04C75}">
      <dsp:nvSpPr>
        <dsp:cNvPr id="0" name=""/>
        <dsp:cNvSpPr/>
      </dsp:nvSpPr>
      <dsp:spPr>
        <a:xfrm>
          <a:off x="4190319" y="0"/>
          <a:ext cx="1356057" cy="30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smtClean="0"/>
            <a:t>Servicios de Almacenamiento</a:t>
          </a:r>
          <a:endParaRPr lang="es-ES" sz="1300" b="1" kern="1200" dirty="0"/>
        </a:p>
      </dsp:txBody>
      <dsp:txXfrm>
        <a:off x="4190319" y="1219200"/>
        <a:ext cx="1356057" cy="1219200"/>
      </dsp:txXfrm>
    </dsp:sp>
    <dsp:sp modelId="{8F0FED77-F2FC-4C9C-AFD1-018155272288}">
      <dsp:nvSpPr>
        <dsp:cNvPr id="0" name=""/>
        <dsp:cNvSpPr/>
      </dsp:nvSpPr>
      <dsp:spPr>
        <a:xfrm>
          <a:off x="4360856" y="182879"/>
          <a:ext cx="1014984" cy="101498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4000" r="-10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B6555-52D1-4A7F-9994-C91989019E49}">
      <dsp:nvSpPr>
        <dsp:cNvPr id="0" name=""/>
        <dsp:cNvSpPr/>
      </dsp:nvSpPr>
      <dsp:spPr>
        <a:xfrm>
          <a:off x="5562487" y="0"/>
          <a:ext cx="1356057" cy="30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smtClean="0"/>
            <a:t>Eficiencia en el despacho de mercancía</a:t>
          </a:r>
          <a:endParaRPr lang="es-ES" sz="1300" b="1" kern="1200" dirty="0"/>
        </a:p>
      </dsp:txBody>
      <dsp:txXfrm>
        <a:off x="5562487" y="1219200"/>
        <a:ext cx="1356057" cy="1219200"/>
      </dsp:txXfrm>
    </dsp:sp>
    <dsp:sp modelId="{225AAC92-D1ED-445C-9220-D255138831C9}">
      <dsp:nvSpPr>
        <dsp:cNvPr id="0" name=""/>
        <dsp:cNvSpPr/>
      </dsp:nvSpPr>
      <dsp:spPr>
        <a:xfrm>
          <a:off x="5757596" y="182879"/>
          <a:ext cx="1014984" cy="101498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BA5CB-658A-4DD8-ACCE-50024DF87BB7}">
      <dsp:nvSpPr>
        <dsp:cNvPr id="0" name=""/>
        <dsp:cNvSpPr/>
      </dsp:nvSpPr>
      <dsp:spPr>
        <a:xfrm>
          <a:off x="6983900" y="0"/>
          <a:ext cx="1356057" cy="30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smtClean="0"/>
            <a:t>Eficiencia aduanera</a:t>
          </a:r>
          <a:endParaRPr lang="es-ES" sz="1300" b="1" kern="1200" dirty="0"/>
        </a:p>
      </dsp:txBody>
      <dsp:txXfrm>
        <a:off x="6983900" y="1219200"/>
        <a:ext cx="1356057" cy="1219200"/>
      </dsp:txXfrm>
    </dsp:sp>
    <dsp:sp modelId="{EFDE2A4F-A912-4A6A-9D4A-12203E89971E}">
      <dsp:nvSpPr>
        <dsp:cNvPr id="0" name=""/>
        <dsp:cNvSpPr/>
      </dsp:nvSpPr>
      <dsp:spPr>
        <a:xfrm>
          <a:off x="7154335" y="182879"/>
          <a:ext cx="1014984" cy="101498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8000" r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2D320-5E02-438A-93C2-E000559708E1}">
      <dsp:nvSpPr>
        <dsp:cNvPr id="0" name=""/>
        <dsp:cNvSpPr/>
      </dsp:nvSpPr>
      <dsp:spPr>
        <a:xfrm>
          <a:off x="333598" y="2438400"/>
          <a:ext cx="7672761" cy="4572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F7DB80-45C7-4B92-A567-6803B049707F}">
      <dsp:nvSpPr>
        <dsp:cNvPr id="0" name=""/>
        <dsp:cNvSpPr/>
      </dsp:nvSpPr>
      <dsp:spPr>
        <a:xfrm rot="5400000">
          <a:off x="5582604" y="-2341151"/>
          <a:ext cx="789017" cy="562147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Reingeniería de proceso de obtención de Certificado de Reexportación para reducir </a:t>
          </a:r>
          <a:r>
            <a:rPr lang="es-PA" sz="16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trámite a un (1) día</a:t>
          </a:r>
          <a:endParaRPr lang="es-PA" sz="1600" b="1" kern="1200" dirty="0">
            <a:solidFill>
              <a:srgbClr val="FF0000"/>
            </a:solidFill>
            <a:latin typeface="+mn-lt"/>
            <a:ea typeface="+mn-ea"/>
            <a:cs typeface="+mn-cs"/>
          </a:endParaRPr>
        </a:p>
      </dsp:txBody>
      <dsp:txXfrm rot="5400000">
        <a:off x="5582604" y="-2341151"/>
        <a:ext cx="789017" cy="5621477"/>
      </dsp:txXfrm>
    </dsp:sp>
    <dsp:sp modelId="{A28D798E-A537-43A2-9DFA-9C513BDEB861}">
      <dsp:nvSpPr>
        <dsp:cNvPr id="0" name=""/>
        <dsp:cNvSpPr/>
      </dsp:nvSpPr>
      <dsp:spPr>
        <a:xfrm>
          <a:off x="4293" y="1168"/>
          <a:ext cx="3162081" cy="93683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600" kern="1200" dirty="0" smtClean="0"/>
            <a:t>Certificado de Reexportación</a:t>
          </a:r>
          <a:endParaRPr lang="es-PA" sz="2600" kern="1200" dirty="0"/>
        </a:p>
      </dsp:txBody>
      <dsp:txXfrm>
        <a:off x="4293" y="1168"/>
        <a:ext cx="3162081" cy="936836"/>
      </dsp:txXfrm>
    </dsp:sp>
    <dsp:sp modelId="{C863EDBF-3A88-4B36-9AB0-F577EE89CFEA}">
      <dsp:nvSpPr>
        <dsp:cNvPr id="0" name=""/>
        <dsp:cNvSpPr/>
      </dsp:nvSpPr>
      <dsp:spPr>
        <a:xfrm rot="5400000">
          <a:off x="5403872" y="-1286663"/>
          <a:ext cx="1146480" cy="562147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Convenios con empresa privada para capacitar personal en logística y tecnología.</a:t>
          </a:r>
          <a:endParaRPr lang="es-PA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Expansión del Centro de Capacitación de Panamá Pacífico (refrigeración, soldadura de precesión, automatización de inventario)</a:t>
          </a:r>
          <a:endParaRPr lang="es-PA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 rot="5400000">
        <a:off x="5403872" y="-1286663"/>
        <a:ext cx="1146480" cy="5621477"/>
      </dsp:txXfrm>
    </dsp:sp>
    <dsp:sp modelId="{9EAD1D6B-B04D-402A-B81B-548B86DA7064}">
      <dsp:nvSpPr>
        <dsp:cNvPr id="0" name=""/>
        <dsp:cNvSpPr/>
      </dsp:nvSpPr>
      <dsp:spPr>
        <a:xfrm>
          <a:off x="4293" y="975176"/>
          <a:ext cx="3162081" cy="109779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600" kern="1200" dirty="0" smtClean="0"/>
            <a:t>Capacitación</a:t>
          </a:r>
          <a:endParaRPr lang="es-PA" sz="2600" kern="1200" dirty="0"/>
        </a:p>
      </dsp:txBody>
      <dsp:txXfrm>
        <a:off x="4293" y="975176"/>
        <a:ext cx="3162081" cy="1097798"/>
      </dsp:txXfrm>
    </dsp:sp>
    <dsp:sp modelId="{954AE4A4-C8A1-41E7-8E1B-A08E31A6ED48}">
      <dsp:nvSpPr>
        <dsp:cNvPr id="0" name=""/>
        <dsp:cNvSpPr/>
      </dsp:nvSpPr>
      <dsp:spPr>
        <a:xfrm rot="5400000">
          <a:off x="5507011" y="-155523"/>
          <a:ext cx="940203" cy="562147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Dialogo constante para eliminar burocracia</a:t>
          </a:r>
          <a:endParaRPr lang="es-PA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Desarrollo de proyecto de ley para permitir a multinacionales incursionar en manufactura</a:t>
          </a:r>
          <a:endParaRPr lang="es-PA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 rot="5400000">
        <a:off x="5507011" y="-155523"/>
        <a:ext cx="940203" cy="5621477"/>
      </dsp:txXfrm>
    </dsp:sp>
    <dsp:sp modelId="{538DAC59-9361-4DCB-898E-1680D5047D37}">
      <dsp:nvSpPr>
        <dsp:cNvPr id="0" name=""/>
        <dsp:cNvSpPr/>
      </dsp:nvSpPr>
      <dsp:spPr>
        <a:xfrm>
          <a:off x="4293" y="2110145"/>
          <a:ext cx="3162081" cy="109014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600" kern="1200" dirty="0" smtClean="0"/>
            <a:t>SEM</a:t>
          </a:r>
          <a:endParaRPr lang="es-PA" sz="2600" kern="1200" dirty="0"/>
        </a:p>
      </dsp:txBody>
      <dsp:txXfrm>
        <a:off x="4293" y="2110145"/>
        <a:ext cx="3162081" cy="1090141"/>
      </dsp:txXfrm>
    </dsp:sp>
    <dsp:sp modelId="{96410679-0748-4F7A-B6BF-BF11B076F957}">
      <dsp:nvSpPr>
        <dsp:cNvPr id="0" name=""/>
        <dsp:cNvSpPr/>
      </dsp:nvSpPr>
      <dsp:spPr>
        <a:xfrm rot="5400000">
          <a:off x="5578064" y="920031"/>
          <a:ext cx="806683" cy="562147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Primera iniciativa para regular transporte de carga terrestre</a:t>
          </a:r>
          <a:endParaRPr lang="es-PA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3 talleres con sector privado para consensuar borrador</a:t>
          </a:r>
          <a:endParaRPr lang="es-PA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 rot="5400000">
        <a:off x="5578064" y="920031"/>
        <a:ext cx="806683" cy="5621477"/>
      </dsp:txXfrm>
    </dsp:sp>
    <dsp:sp modelId="{81575C53-7B73-4494-8B50-2359DF81FE2F}">
      <dsp:nvSpPr>
        <dsp:cNvPr id="0" name=""/>
        <dsp:cNvSpPr/>
      </dsp:nvSpPr>
      <dsp:spPr>
        <a:xfrm>
          <a:off x="4293" y="3213116"/>
          <a:ext cx="3162081" cy="9981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600" kern="1200" dirty="0" smtClean="0"/>
            <a:t>Ley de Transporte de Carga</a:t>
          </a:r>
          <a:endParaRPr lang="es-PA" sz="2600" kern="1200" dirty="0"/>
        </a:p>
      </dsp:txBody>
      <dsp:txXfrm>
        <a:off x="4293" y="3213116"/>
        <a:ext cx="3162081" cy="9981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53D522-6CAB-4773-9BB6-443EB7165866}">
      <dsp:nvSpPr>
        <dsp:cNvPr id="0" name=""/>
        <dsp:cNvSpPr/>
      </dsp:nvSpPr>
      <dsp:spPr>
        <a:xfrm>
          <a:off x="4234775" y="748558"/>
          <a:ext cx="1983307" cy="1983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23BDE-E65F-4A84-BE45-B7572DE5AAE1}">
      <dsp:nvSpPr>
        <dsp:cNvPr id="0" name=""/>
        <dsp:cNvSpPr/>
      </dsp:nvSpPr>
      <dsp:spPr>
        <a:xfrm>
          <a:off x="4300856" y="814679"/>
          <a:ext cx="1850705" cy="18510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4600" kern="1200" dirty="0" smtClean="0"/>
            <a:t>2019</a:t>
          </a:r>
          <a:endParaRPr lang="es-PA" sz="4600" kern="1200" dirty="0"/>
        </a:p>
      </dsp:txBody>
      <dsp:txXfrm>
        <a:off x="4565620" y="1079162"/>
        <a:ext cx="1322058" cy="1322070"/>
      </dsp:txXfrm>
    </dsp:sp>
    <dsp:sp modelId="{2B5AFA9F-C056-4848-90F6-53C4F46B8E79}">
      <dsp:nvSpPr>
        <dsp:cNvPr id="0" name=""/>
        <dsp:cNvSpPr/>
      </dsp:nvSpPr>
      <dsp:spPr>
        <a:xfrm rot="2700000">
          <a:off x="2185574" y="748337"/>
          <a:ext cx="1983373" cy="198337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11AAF-AB82-42C1-867A-81CDADABFE1E}">
      <dsp:nvSpPr>
        <dsp:cNvPr id="0" name=""/>
        <dsp:cNvSpPr/>
      </dsp:nvSpPr>
      <dsp:spPr>
        <a:xfrm>
          <a:off x="2251908" y="814679"/>
          <a:ext cx="1850705" cy="18510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4600" kern="1200" dirty="0" smtClean="0"/>
            <a:t>2017</a:t>
          </a:r>
          <a:endParaRPr lang="es-PA" sz="4600" b="1" kern="1200" dirty="0" smtClean="0"/>
        </a:p>
      </dsp:txBody>
      <dsp:txXfrm>
        <a:off x="2516232" y="1079162"/>
        <a:ext cx="1322058" cy="1322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#1">
  <dgm:title val="Proceso de círculos"/>
  <dgm:desc val="Se usa para mostrar pasos secuenciales en un proceso. Se limita a once formas de Nivel 1 con un número ilimitado de formas de Nivel 2. Funciona mejor con poco texto. No aparece texto sin utilizar, pero queda disponible si cambia entre diseño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8E198801-D8EB-4F03-B847-344210F557B8}" type="datetimeFigureOut">
              <a:rPr lang="es-PA" smtClean="0"/>
              <a:pPr/>
              <a:t>04/21/2016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2BDD8DD6-E696-4937-B49C-1915EF3CE1C7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38319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27075" y="1171575"/>
            <a:ext cx="5622925" cy="31623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8DD6-E696-4937-B49C-1915EF3CE1C7}" type="slidenum">
              <a:rPr lang="es-PA" smtClean="0"/>
              <a:pPr/>
              <a:t>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163677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8DD6-E696-4937-B49C-1915EF3CE1C7}" type="slidenum">
              <a:rPr lang="es-PA" smtClean="0"/>
              <a:pPr/>
              <a:t>21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143694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27075" y="1171575"/>
            <a:ext cx="5622925" cy="31623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8DD6-E696-4937-B49C-1915EF3CE1C7}" type="slidenum">
              <a:rPr lang="es-PA" smtClean="0"/>
              <a:pPr/>
              <a:t>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288835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27075" y="1171575"/>
            <a:ext cx="5622925" cy="31623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8DD6-E696-4937-B49C-1915EF3CE1C7}" type="slidenum">
              <a:rPr lang="es-PA" smtClean="0"/>
              <a:pPr/>
              <a:t>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214137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27075" y="1171575"/>
            <a:ext cx="5622925" cy="31623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8DD6-E696-4937-B49C-1915EF3CE1C7}" type="slidenum">
              <a:rPr lang="es-PA" smtClean="0"/>
              <a:pPr/>
              <a:t>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204480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27075" y="1171575"/>
            <a:ext cx="5622925" cy="31623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8DD6-E696-4937-B49C-1915EF3CE1C7}" type="slidenum">
              <a:rPr lang="es-PA" smtClean="0"/>
              <a:pPr/>
              <a:t>9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135286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27075" y="1171575"/>
            <a:ext cx="5622925" cy="31623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8DD6-E696-4937-B49C-1915EF3CE1C7}" type="slidenum">
              <a:rPr lang="es-PA" smtClean="0"/>
              <a:pPr/>
              <a:t>10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2430477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27075" y="1171575"/>
            <a:ext cx="5622925" cy="31623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8DD6-E696-4937-B49C-1915EF3CE1C7}" type="slidenum">
              <a:rPr lang="es-PA" smtClean="0"/>
              <a:pPr/>
              <a:t>11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393655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F26A-B517-4C32-8926-2C048D08FF49}" type="slidenum">
              <a:rPr lang="es-PA" smtClean="0"/>
              <a:pPr/>
              <a:t>15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3858481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8DD6-E696-4937-B49C-1915EF3CE1C7}" type="slidenum">
              <a:rPr lang="es-PA" smtClean="0"/>
              <a:pPr/>
              <a:t>20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44206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114A-8E99-4D0D-BF83-4BFF76AF1AF2}" type="datetime1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2948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FBAE-4928-41A1-97FD-7EEDF15916F9}" type="datetime1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213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2DF-BF7E-4931-A25E-1A25A1270A19}" type="datetime1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746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DB0B-742E-4066-9C6B-DD81570E589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306-3BAD-4DD9-9635-0842495470F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828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4115-83E7-4E4B-BA1C-2CD299243C2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306-3BAD-4DD9-9635-0842495470F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84662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F97E-2EC6-4246-A82C-E1724B4A997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306-3BAD-4DD9-9635-0842495470F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42365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63EB-65E6-4F22-8288-A705A88B615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306-3BAD-4DD9-9635-0842495470F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83459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D19F-D2C7-470F-A295-7055C7BF3D0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306-3BAD-4DD9-9635-0842495470F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23552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218-8681-47A0-9191-048F1BB306B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306-3BAD-4DD9-9635-0842495470F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31871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95A9-5692-49CF-B6B7-8B55B15BB49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306-3BAD-4DD9-9635-0842495470F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4322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84D6-41F6-4F13-A66B-881BD73A796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306-3BAD-4DD9-9635-0842495470F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3058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5BC-4E92-4FD5-9FFE-D93041490197}" type="datetime1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20789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573D-4FA7-4B44-AD96-C498684A549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306-3BAD-4DD9-9635-0842495470F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28817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53A3-ACD8-4EA6-8416-D27AB9A013F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306-3BAD-4DD9-9635-0842495470F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73227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0A9E-DE63-42EF-9D18-8933DC72A67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21/04/2016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306-3BAD-4DD9-9635-0842495470F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42097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16412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2FF6-03F9-42CF-A135-3AE241538E5B}" type="datetime1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8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6010-1779-45A0-BCB0-CB5D767C5941}" type="datetime1">
              <a:rPr lang="es-ES" smtClean="0"/>
              <a:pPr/>
              <a:t>21/04/2016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7744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EBBD-814C-43FD-8598-650FE9C2525C}" type="datetime1">
              <a:rPr lang="es-ES" smtClean="0"/>
              <a:pPr/>
              <a:t>21/04/2016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7898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4D0-712D-4256-AC79-F5828A017957}" type="datetime1">
              <a:rPr lang="es-ES" smtClean="0"/>
              <a:pPr/>
              <a:t>21/04/2016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6375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136C-1AE7-4FA3-807F-85306961944D}" type="datetime1">
              <a:rPr lang="es-ES" smtClean="0"/>
              <a:pPr/>
              <a:t>21/04/2016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7751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B1EB-405F-4494-BB9D-93668163C7A4}" type="datetime1">
              <a:rPr lang="es-ES" smtClean="0"/>
              <a:pPr/>
              <a:t>21/04/2016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451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2330-3D13-46C0-9A59-032D1509416E}" type="datetime1">
              <a:rPr lang="es-ES" smtClean="0"/>
              <a:pPr/>
              <a:t>21/04/2016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483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0D5D3-44DE-4580-82D6-46E2FF3BDDD7}" type="datetime1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443CD-1A3F-5D40-9E48-2D51B76D9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93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C3905A-59A8-47DC-88C2-C29CEE76681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21/04/2016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D02306-3BAD-4DD9-9635-0842495470F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58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resentaci&#243;n%20Nestor%20Gonzalez%20MICI\1_TIMELAPSES%20locks.mpeg" TargetMode="Externa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4.wdp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1026" name="Picture 2" descr="C:\Users\aluna\Desktop\via positiva agusti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5000"/>
                    </a14:imgEffect>
                    <a14:imgEffect>
                      <a14:brightnessContrast bright="-5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0" y="-30566"/>
            <a:ext cx="9239250" cy="51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7"/>
          <p:cNvSpPr/>
          <p:nvPr/>
        </p:nvSpPr>
        <p:spPr>
          <a:xfrm>
            <a:off x="-40911" y="0"/>
            <a:ext cx="9130571" cy="92333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>
            <a:spAutoFit/>
          </a:bodyPr>
          <a:lstStyle/>
          <a:p>
            <a:endParaRPr lang="es-PA" dirty="0" smtClean="0">
              <a:solidFill>
                <a:schemeClr val="bg1"/>
              </a:solidFill>
            </a:endParaRPr>
          </a:p>
          <a:p>
            <a:r>
              <a:rPr lang="es-PA" dirty="0" smtClean="0">
                <a:solidFill>
                  <a:schemeClr val="bg1"/>
                </a:solidFill>
              </a:rPr>
              <a:t>CONFERENCIA ANUAL DE EJECUTIVOS – CADE 2016</a:t>
            </a:r>
          </a:p>
          <a:p>
            <a:r>
              <a:rPr lang="es-PA" dirty="0" smtClean="0">
                <a:solidFill>
                  <a:schemeClr val="bg1"/>
                </a:solidFill>
              </a:rPr>
              <a:t>OPORTUNIDADES DEL SECTOR LOGÍSTICO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28575" y="4155282"/>
            <a:ext cx="9118235" cy="988218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6900" dirty="0" smtClean="0">
                <a:solidFill>
                  <a:schemeClr val="bg1"/>
                </a:solidFill>
              </a:rPr>
              <a:t>S.E. Néstor González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Viceministro de Comercio Exterior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2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Map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74" y="-73156"/>
            <a:ext cx="7772400" cy="582930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017556" y="2254657"/>
            <a:ext cx="4183811" cy="2966720"/>
            <a:chOff x="4960189" y="2255520"/>
            <a:chExt cx="4183811" cy="2966720"/>
          </a:xfrm>
        </p:grpSpPr>
        <p:sp>
          <p:nvSpPr>
            <p:cNvPr id="15" name="Rectangle 7"/>
            <p:cNvSpPr/>
            <p:nvPr/>
          </p:nvSpPr>
          <p:spPr>
            <a:xfrm>
              <a:off x="4960189" y="2255520"/>
              <a:ext cx="4183811" cy="296672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2"/>
            <p:cNvSpPr txBox="1"/>
            <p:nvPr/>
          </p:nvSpPr>
          <p:spPr>
            <a:xfrm>
              <a:off x="5257800" y="2833588"/>
              <a:ext cx="38862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A" sz="1400" dirty="0" smtClean="0">
                  <a:solidFill>
                    <a:schemeClr val="bg1"/>
                  </a:solidFill>
                </a:rPr>
                <a:t>Conexión continental vía </a:t>
              </a:r>
              <a:r>
                <a:rPr lang="es-PA" sz="1400" b="1" dirty="0" smtClean="0">
                  <a:solidFill>
                    <a:srgbClr val="FFFF00"/>
                  </a:solidFill>
                </a:rPr>
                <a:t>7</a:t>
              </a:r>
              <a:r>
                <a:rPr lang="es-PA" sz="1400" dirty="0" smtClean="0">
                  <a:solidFill>
                    <a:schemeClr val="bg1"/>
                  </a:solidFill>
                </a:rPr>
                <a:t> cables submarinos </a:t>
              </a:r>
            </a:p>
            <a:p>
              <a:r>
                <a:rPr lang="es-PA" sz="1400" dirty="0" smtClean="0">
                  <a:solidFill>
                    <a:schemeClr val="bg1"/>
                  </a:solidFill>
                </a:rPr>
                <a:t>de fibra óptica</a:t>
              </a:r>
            </a:p>
            <a:p>
              <a:endParaRPr lang="es-PA" sz="14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A" sz="1400" b="1" dirty="0" smtClean="0">
                  <a:solidFill>
                    <a:srgbClr val="FFFF00"/>
                  </a:solidFill>
                </a:rPr>
                <a:t>100% </a:t>
              </a:r>
              <a:r>
                <a:rPr lang="es-PA" sz="1400" dirty="0" smtClean="0">
                  <a:solidFill>
                    <a:schemeClr val="bg1"/>
                  </a:solidFill>
                </a:rPr>
                <a:t>del tráfico de Internet regional</a:t>
              </a:r>
              <a:endParaRPr lang="es-PA" sz="1400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s-PA" sz="14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A" sz="1400" b="1" dirty="0" smtClean="0">
                  <a:solidFill>
                    <a:srgbClr val="FFFF00"/>
                  </a:solidFill>
                </a:rPr>
                <a:t>97%</a:t>
              </a:r>
              <a:r>
                <a:rPr lang="es-PA" sz="1400" b="1" dirty="0" smtClean="0">
                  <a:solidFill>
                    <a:schemeClr val="bg1"/>
                  </a:solidFill>
                </a:rPr>
                <a:t> </a:t>
              </a:r>
              <a:r>
                <a:rPr lang="es-PA" sz="1400" dirty="0" smtClean="0">
                  <a:solidFill>
                    <a:schemeClr val="bg1"/>
                  </a:solidFill>
                </a:rPr>
                <a:t>de tráfico internacional de voz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s-PA" sz="1400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A" sz="1400" b="1" dirty="0" smtClean="0">
                  <a:solidFill>
                    <a:srgbClr val="FFFF00"/>
                  </a:solidFill>
                </a:rPr>
                <a:t>90% </a:t>
              </a:r>
              <a:r>
                <a:rPr lang="es-PA" sz="1400" dirty="0" smtClean="0">
                  <a:solidFill>
                    <a:schemeClr val="bg1"/>
                  </a:solidFill>
                </a:rPr>
                <a:t>de la transmisión de data electrónica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s-PA" sz="1400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A" sz="1400" dirty="0" smtClean="0">
                  <a:solidFill>
                    <a:srgbClr val="FFFF00"/>
                  </a:solidFill>
                </a:rPr>
                <a:t>Ancho de banda virtualmente ilimitado</a:t>
              </a:r>
              <a:endParaRPr lang="es-PA" sz="1400" dirty="0">
                <a:solidFill>
                  <a:srgbClr val="FFFF00"/>
                </a:solidFill>
              </a:endParaRP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5086350" y="2384196"/>
              <a:ext cx="40576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A" dirty="0" err="1" smtClean="0">
                  <a:solidFill>
                    <a:schemeClr val="bg1"/>
                  </a:solidFill>
                </a:rPr>
                <a:t>Hub</a:t>
              </a:r>
              <a:r>
                <a:rPr lang="es-PA" dirty="0" smtClean="0">
                  <a:solidFill>
                    <a:schemeClr val="bg1"/>
                  </a:solidFill>
                </a:rPr>
                <a:t> de telecomunicación de Panamá</a:t>
              </a:r>
              <a:endParaRPr lang="es-PA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3440" y="411749"/>
            <a:ext cx="8785860" cy="5843227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733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Map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74" y="-73156"/>
            <a:ext cx="7772400" cy="5829300"/>
          </a:xfrm>
          <a:prstGeom prst="rect">
            <a:avLst/>
          </a:prstGeom>
        </p:spPr>
      </p:pic>
      <p:pic>
        <p:nvPicPr>
          <p:cNvPr id="12" name="Picture 8" descr="Ruta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74" y="-90912"/>
            <a:ext cx="7772400" cy="5829300"/>
          </a:xfrm>
          <a:prstGeom prst="rect">
            <a:avLst/>
          </a:prstGeom>
        </p:spPr>
      </p:pic>
      <p:sp>
        <p:nvSpPr>
          <p:cNvPr id="24" name="TextBox 2"/>
          <p:cNvSpPr txBox="1"/>
          <p:nvPr/>
        </p:nvSpPr>
        <p:spPr>
          <a:xfrm>
            <a:off x="5882849" y="925531"/>
            <a:ext cx="3276600" cy="4247317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A" dirty="0" smtClean="0">
                <a:solidFill>
                  <a:schemeClr val="bg1"/>
                </a:solidFill>
              </a:rPr>
              <a:t>La combinación y suma total de los factores de </a:t>
            </a:r>
            <a:r>
              <a:rPr lang="es-PA" b="1" dirty="0" smtClean="0">
                <a:solidFill>
                  <a:srgbClr val="FFFF00"/>
                </a:solidFill>
              </a:rPr>
              <a:t>conectividad</a:t>
            </a:r>
            <a:r>
              <a:rPr lang="es-PA" dirty="0" smtClean="0">
                <a:solidFill>
                  <a:srgbClr val="FFFF00"/>
                </a:solidFill>
              </a:rPr>
              <a:t> </a:t>
            </a:r>
            <a:r>
              <a:rPr lang="es-PA" dirty="0" smtClean="0">
                <a:solidFill>
                  <a:schemeClr val="bg1"/>
                </a:solidFill>
              </a:rPr>
              <a:t>son</a:t>
            </a:r>
            <a:r>
              <a:rPr lang="es-PA" dirty="0" smtClean="0">
                <a:solidFill>
                  <a:schemeClr val="tx2"/>
                </a:solidFill>
              </a:rPr>
              <a:t> </a:t>
            </a:r>
            <a:r>
              <a:rPr lang="es-PA" dirty="0" smtClean="0">
                <a:solidFill>
                  <a:schemeClr val="bg1"/>
                </a:solidFill>
              </a:rPr>
              <a:t>el elemento diferenciador</a:t>
            </a:r>
          </a:p>
          <a:p>
            <a:pPr algn="just"/>
            <a:endParaRPr lang="es-PA" dirty="0" smtClean="0">
              <a:solidFill>
                <a:schemeClr val="tx2"/>
              </a:solidFill>
            </a:endParaRPr>
          </a:p>
          <a:p>
            <a:pPr algn="just"/>
            <a:endParaRPr lang="es-PA" dirty="0" smtClean="0">
              <a:solidFill>
                <a:schemeClr val="tx2"/>
              </a:solidFill>
            </a:endParaRPr>
          </a:p>
          <a:p>
            <a:pPr algn="just"/>
            <a:r>
              <a:rPr lang="es-PA" dirty="0" smtClean="0">
                <a:solidFill>
                  <a:schemeClr val="bg1"/>
                </a:solidFill>
              </a:rPr>
              <a:t>La posición geográfica de Panamá es el fundamento de su </a:t>
            </a:r>
            <a:r>
              <a:rPr lang="es-PA" b="1" dirty="0" smtClean="0">
                <a:solidFill>
                  <a:srgbClr val="FFFF00"/>
                </a:solidFill>
              </a:rPr>
              <a:t>propuesta única de valor</a:t>
            </a:r>
            <a:endParaRPr lang="es-PA" b="1" dirty="0">
              <a:solidFill>
                <a:srgbClr val="FFFF00"/>
              </a:solidFill>
            </a:endParaRPr>
          </a:p>
          <a:p>
            <a:pPr algn="just"/>
            <a:endParaRPr lang="es-PA" dirty="0" smtClean="0">
              <a:solidFill>
                <a:schemeClr val="tx2"/>
              </a:solidFill>
            </a:endParaRPr>
          </a:p>
          <a:p>
            <a:pPr algn="just"/>
            <a:endParaRPr lang="es-PA" dirty="0" smtClean="0">
              <a:solidFill>
                <a:schemeClr val="tx2"/>
              </a:solidFill>
            </a:endParaRPr>
          </a:p>
          <a:p>
            <a:pPr algn="just"/>
            <a:r>
              <a:rPr lang="es-PA" dirty="0" smtClean="0">
                <a:solidFill>
                  <a:schemeClr val="bg1"/>
                </a:solidFill>
              </a:rPr>
              <a:t>El atractivo del país va más allá del movimiento de </a:t>
            </a:r>
            <a:r>
              <a:rPr lang="es-PA" b="1" dirty="0" smtClean="0">
                <a:solidFill>
                  <a:schemeClr val="bg1"/>
                </a:solidFill>
              </a:rPr>
              <a:t>carga</a:t>
            </a:r>
            <a:r>
              <a:rPr lang="es-PA" dirty="0" smtClean="0">
                <a:solidFill>
                  <a:schemeClr val="bg1"/>
                </a:solidFill>
              </a:rPr>
              <a:t>, </a:t>
            </a:r>
            <a:r>
              <a:rPr lang="es-PA" b="1" dirty="0" smtClean="0">
                <a:solidFill>
                  <a:schemeClr val="bg1"/>
                </a:solidFill>
              </a:rPr>
              <a:t>aviones</a:t>
            </a:r>
            <a:r>
              <a:rPr lang="es-PA" dirty="0" smtClean="0">
                <a:solidFill>
                  <a:schemeClr val="bg1"/>
                </a:solidFill>
              </a:rPr>
              <a:t> y </a:t>
            </a:r>
            <a:r>
              <a:rPr lang="es-PA" b="1" dirty="0" smtClean="0">
                <a:solidFill>
                  <a:schemeClr val="bg1"/>
                </a:solidFill>
              </a:rPr>
              <a:t>data</a:t>
            </a:r>
            <a:r>
              <a:rPr lang="es-PA" dirty="0" smtClean="0">
                <a:solidFill>
                  <a:schemeClr val="bg1"/>
                </a:solidFill>
              </a:rPr>
              <a:t> -  incluye el movimiento de </a:t>
            </a:r>
            <a:r>
              <a:rPr lang="es-PA" b="1" dirty="0" smtClean="0">
                <a:solidFill>
                  <a:srgbClr val="FFFF00"/>
                </a:solidFill>
              </a:rPr>
              <a:t>gente</a:t>
            </a:r>
            <a:r>
              <a:rPr lang="es-PA" dirty="0" smtClean="0">
                <a:solidFill>
                  <a:srgbClr val="FFFF00"/>
                </a:solidFill>
              </a:rPr>
              <a:t>, </a:t>
            </a:r>
            <a:r>
              <a:rPr lang="es-PA" b="1" dirty="0" smtClean="0">
                <a:solidFill>
                  <a:srgbClr val="FFFF00"/>
                </a:solidFill>
              </a:rPr>
              <a:t>ideas</a:t>
            </a:r>
            <a:r>
              <a:rPr lang="es-PA" dirty="0" smtClean="0">
                <a:solidFill>
                  <a:srgbClr val="FFFF00"/>
                </a:solidFill>
              </a:rPr>
              <a:t> e </a:t>
            </a:r>
            <a:r>
              <a:rPr lang="es-PA" b="1" dirty="0" smtClean="0">
                <a:solidFill>
                  <a:srgbClr val="FFFF00"/>
                </a:solidFill>
              </a:rPr>
              <a:t>intercambio cultural</a:t>
            </a:r>
            <a:endParaRPr lang="es-PA" b="1" dirty="0">
              <a:solidFill>
                <a:srgbClr val="FFFF00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1695636" y="900766"/>
            <a:ext cx="6030193" cy="4168833"/>
            <a:chOff x="1695635" y="900765"/>
            <a:chExt cx="6030193" cy="4168833"/>
          </a:xfrm>
        </p:grpSpPr>
        <p:grpSp>
          <p:nvGrpSpPr>
            <p:cNvPr id="26" name="Grupo 25"/>
            <p:cNvGrpSpPr/>
            <p:nvPr/>
          </p:nvGrpSpPr>
          <p:grpSpPr>
            <a:xfrm>
              <a:off x="1695635" y="900765"/>
              <a:ext cx="5513033" cy="4168833"/>
              <a:chOff x="1695635" y="900765"/>
              <a:chExt cx="5513033" cy="4168833"/>
            </a:xfrm>
          </p:grpSpPr>
          <p:pic>
            <p:nvPicPr>
              <p:cNvPr id="30" name="Picture 2" descr="AirHub-02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95635" y="900765"/>
                <a:ext cx="5513033" cy="4168833"/>
              </a:xfrm>
              <a:prstGeom prst="rect">
                <a:avLst/>
              </a:prstGeom>
            </p:spPr>
          </p:pic>
          <p:sp>
            <p:nvSpPr>
              <p:cNvPr id="31" name="Arco 8"/>
              <p:cNvSpPr/>
              <p:nvPr/>
            </p:nvSpPr>
            <p:spPr>
              <a:xfrm rot="18089569">
                <a:off x="4524267" y="1562130"/>
                <a:ext cx="2257383" cy="2066841"/>
              </a:xfrm>
              <a:custGeom>
                <a:avLst/>
                <a:gdLst>
                  <a:gd name="connsiteX0" fmla="*/ 2372446 w 4744893"/>
                  <a:gd name="connsiteY0" fmla="*/ 0 h 4133681"/>
                  <a:gd name="connsiteX1" fmla="*/ 4621032 w 4744893"/>
                  <a:gd name="connsiteY1" fmla="*/ 1407747 h 4133681"/>
                  <a:gd name="connsiteX2" fmla="*/ 2372447 w 4744893"/>
                  <a:gd name="connsiteY2" fmla="*/ 2066841 h 4133681"/>
                  <a:gd name="connsiteX3" fmla="*/ 2372446 w 4744893"/>
                  <a:gd name="connsiteY3" fmla="*/ 0 h 4133681"/>
                  <a:gd name="connsiteX0" fmla="*/ 2372446 w 4744893"/>
                  <a:gd name="connsiteY0" fmla="*/ 0 h 4133681"/>
                  <a:gd name="connsiteX1" fmla="*/ 4621032 w 4744893"/>
                  <a:gd name="connsiteY1" fmla="*/ 1407747 h 4133681"/>
                  <a:gd name="connsiteX0" fmla="*/ 0 w 2248586"/>
                  <a:gd name="connsiteY0" fmla="*/ 0 h 2066841"/>
                  <a:gd name="connsiteX1" fmla="*/ 2248586 w 2248586"/>
                  <a:gd name="connsiteY1" fmla="*/ 1407747 h 2066841"/>
                  <a:gd name="connsiteX2" fmla="*/ 1 w 2248586"/>
                  <a:gd name="connsiteY2" fmla="*/ 2066841 h 2066841"/>
                  <a:gd name="connsiteX3" fmla="*/ 0 w 2248586"/>
                  <a:gd name="connsiteY3" fmla="*/ 0 h 2066841"/>
                  <a:gd name="connsiteX0" fmla="*/ 0 w 2248586"/>
                  <a:gd name="connsiteY0" fmla="*/ 0 h 2066841"/>
                  <a:gd name="connsiteX1" fmla="*/ 2131625 w 2248586"/>
                  <a:gd name="connsiteY1" fmla="*/ 1437755 h 2066841"/>
                  <a:gd name="connsiteX0" fmla="*/ 8797 w 2257383"/>
                  <a:gd name="connsiteY0" fmla="*/ 0 h 2066841"/>
                  <a:gd name="connsiteX1" fmla="*/ 2257383 w 2257383"/>
                  <a:gd name="connsiteY1" fmla="*/ 1407747 h 2066841"/>
                  <a:gd name="connsiteX2" fmla="*/ 8798 w 2257383"/>
                  <a:gd name="connsiteY2" fmla="*/ 2066841 h 2066841"/>
                  <a:gd name="connsiteX3" fmla="*/ 8797 w 2257383"/>
                  <a:gd name="connsiteY3" fmla="*/ 0 h 2066841"/>
                  <a:gd name="connsiteX0" fmla="*/ 0 w 2257383"/>
                  <a:gd name="connsiteY0" fmla="*/ 36623 h 2066841"/>
                  <a:gd name="connsiteX1" fmla="*/ 2140422 w 2257383"/>
                  <a:gd name="connsiteY1" fmla="*/ 1437755 h 2066841"/>
                  <a:gd name="connsiteX0" fmla="*/ 8797 w 2257383"/>
                  <a:gd name="connsiteY0" fmla="*/ 0 h 2066841"/>
                  <a:gd name="connsiteX1" fmla="*/ 2257383 w 2257383"/>
                  <a:gd name="connsiteY1" fmla="*/ 1407747 h 2066841"/>
                  <a:gd name="connsiteX2" fmla="*/ 8798 w 2257383"/>
                  <a:gd name="connsiteY2" fmla="*/ 2066841 h 2066841"/>
                  <a:gd name="connsiteX3" fmla="*/ 8797 w 2257383"/>
                  <a:gd name="connsiteY3" fmla="*/ 0 h 2066841"/>
                  <a:gd name="connsiteX0" fmla="*/ 0 w 2257383"/>
                  <a:gd name="connsiteY0" fmla="*/ 36623 h 2066841"/>
                  <a:gd name="connsiteX1" fmla="*/ 2125597 w 2257383"/>
                  <a:gd name="connsiteY1" fmla="*/ 1424497 h 2066841"/>
                  <a:gd name="connsiteX0" fmla="*/ 8797 w 2257383"/>
                  <a:gd name="connsiteY0" fmla="*/ 0 h 2066841"/>
                  <a:gd name="connsiteX1" fmla="*/ 2257383 w 2257383"/>
                  <a:gd name="connsiteY1" fmla="*/ 1407747 h 2066841"/>
                  <a:gd name="connsiteX2" fmla="*/ 8798 w 2257383"/>
                  <a:gd name="connsiteY2" fmla="*/ 2066841 h 2066841"/>
                  <a:gd name="connsiteX3" fmla="*/ 8797 w 2257383"/>
                  <a:gd name="connsiteY3" fmla="*/ 0 h 2066841"/>
                  <a:gd name="connsiteX0" fmla="*/ 0 w 2257383"/>
                  <a:gd name="connsiteY0" fmla="*/ 36623 h 2066841"/>
                  <a:gd name="connsiteX1" fmla="*/ 2146010 w 2257383"/>
                  <a:gd name="connsiteY1" fmla="*/ 1443700 h 20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57383" h="2066841" stroke="0" extrusionOk="0">
                    <a:moveTo>
                      <a:pt x="8797" y="0"/>
                    </a:moveTo>
                    <a:cubicBezTo>
                      <a:pt x="1027520" y="0"/>
                      <a:pt x="1932523" y="566586"/>
                      <a:pt x="2257383" y="1407747"/>
                    </a:cubicBezTo>
                    <a:lnTo>
                      <a:pt x="8798" y="2066841"/>
                    </a:lnTo>
                    <a:cubicBezTo>
                      <a:pt x="8798" y="1377894"/>
                      <a:pt x="8797" y="688947"/>
                      <a:pt x="8797" y="0"/>
                    </a:cubicBezTo>
                    <a:close/>
                  </a:path>
                  <a:path w="2257383" h="2066841" fill="none">
                    <a:moveTo>
                      <a:pt x="0" y="36623"/>
                    </a:moveTo>
                    <a:cubicBezTo>
                      <a:pt x="1018723" y="36623"/>
                      <a:pt x="1821150" y="602539"/>
                      <a:pt x="2146010" y="1443700"/>
                    </a:cubicBezTo>
                  </a:path>
                </a:pathLst>
              </a:custGeom>
              <a:ln w="3175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2" name="Arco 8"/>
              <p:cNvSpPr/>
              <p:nvPr/>
            </p:nvSpPr>
            <p:spPr>
              <a:xfrm rot="18089569">
                <a:off x="4416348" y="1391305"/>
                <a:ext cx="2640459" cy="2066841"/>
              </a:xfrm>
              <a:custGeom>
                <a:avLst/>
                <a:gdLst>
                  <a:gd name="connsiteX0" fmla="*/ 2372446 w 4744893"/>
                  <a:gd name="connsiteY0" fmla="*/ 0 h 4133681"/>
                  <a:gd name="connsiteX1" fmla="*/ 4621032 w 4744893"/>
                  <a:gd name="connsiteY1" fmla="*/ 1407747 h 4133681"/>
                  <a:gd name="connsiteX2" fmla="*/ 2372447 w 4744893"/>
                  <a:gd name="connsiteY2" fmla="*/ 2066841 h 4133681"/>
                  <a:gd name="connsiteX3" fmla="*/ 2372446 w 4744893"/>
                  <a:gd name="connsiteY3" fmla="*/ 0 h 4133681"/>
                  <a:gd name="connsiteX0" fmla="*/ 2372446 w 4744893"/>
                  <a:gd name="connsiteY0" fmla="*/ 0 h 4133681"/>
                  <a:gd name="connsiteX1" fmla="*/ 4621032 w 4744893"/>
                  <a:gd name="connsiteY1" fmla="*/ 1407747 h 4133681"/>
                  <a:gd name="connsiteX0" fmla="*/ 0 w 2248586"/>
                  <a:gd name="connsiteY0" fmla="*/ 0 h 2066841"/>
                  <a:gd name="connsiteX1" fmla="*/ 2248586 w 2248586"/>
                  <a:gd name="connsiteY1" fmla="*/ 1407747 h 2066841"/>
                  <a:gd name="connsiteX2" fmla="*/ 1 w 2248586"/>
                  <a:gd name="connsiteY2" fmla="*/ 2066841 h 2066841"/>
                  <a:gd name="connsiteX3" fmla="*/ 0 w 2248586"/>
                  <a:gd name="connsiteY3" fmla="*/ 0 h 2066841"/>
                  <a:gd name="connsiteX0" fmla="*/ 0 w 2248586"/>
                  <a:gd name="connsiteY0" fmla="*/ 0 h 2066841"/>
                  <a:gd name="connsiteX1" fmla="*/ 2131625 w 2248586"/>
                  <a:gd name="connsiteY1" fmla="*/ 1437755 h 2066841"/>
                  <a:gd name="connsiteX0" fmla="*/ 0 w 2497376"/>
                  <a:gd name="connsiteY0" fmla="*/ 0 h 2066841"/>
                  <a:gd name="connsiteX1" fmla="*/ 2497376 w 2497376"/>
                  <a:gd name="connsiteY1" fmla="*/ 1473965 h 2066841"/>
                  <a:gd name="connsiteX2" fmla="*/ 1 w 2497376"/>
                  <a:gd name="connsiteY2" fmla="*/ 2066841 h 2066841"/>
                  <a:gd name="connsiteX3" fmla="*/ 0 w 2497376"/>
                  <a:gd name="connsiteY3" fmla="*/ 0 h 2066841"/>
                  <a:gd name="connsiteX0" fmla="*/ 0 w 2497376"/>
                  <a:gd name="connsiteY0" fmla="*/ 0 h 2066841"/>
                  <a:gd name="connsiteX1" fmla="*/ 2131625 w 2497376"/>
                  <a:gd name="connsiteY1" fmla="*/ 1437755 h 2066841"/>
                  <a:gd name="connsiteX0" fmla="*/ 0 w 2514222"/>
                  <a:gd name="connsiteY0" fmla="*/ 0 h 2066841"/>
                  <a:gd name="connsiteX1" fmla="*/ 2497376 w 2514222"/>
                  <a:gd name="connsiteY1" fmla="*/ 1473965 h 2066841"/>
                  <a:gd name="connsiteX2" fmla="*/ 1 w 2514222"/>
                  <a:gd name="connsiteY2" fmla="*/ 2066841 h 2066841"/>
                  <a:gd name="connsiteX3" fmla="*/ 0 w 2514222"/>
                  <a:gd name="connsiteY3" fmla="*/ 0 h 2066841"/>
                  <a:gd name="connsiteX0" fmla="*/ 0 w 2514222"/>
                  <a:gd name="connsiteY0" fmla="*/ 0 h 2066841"/>
                  <a:gd name="connsiteX1" fmla="*/ 2514222 w 2514222"/>
                  <a:gd name="connsiteY1" fmla="*/ 1484467 h 2066841"/>
                  <a:gd name="connsiteX0" fmla="*/ 0 w 2671217"/>
                  <a:gd name="connsiteY0" fmla="*/ 0 h 2066841"/>
                  <a:gd name="connsiteX1" fmla="*/ 2497376 w 2671217"/>
                  <a:gd name="connsiteY1" fmla="*/ 1473965 h 2066841"/>
                  <a:gd name="connsiteX2" fmla="*/ 1 w 2671217"/>
                  <a:gd name="connsiteY2" fmla="*/ 2066841 h 2066841"/>
                  <a:gd name="connsiteX3" fmla="*/ 0 w 2671217"/>
                  <a:gd name="connsiteY3" fmla="*/ 0 h 2066841"/>
                  <a:gd name="connsiteX0" fmla="*/ 0 w 2671217"/>
                  <a:gd name="connsiteY0" fmla="*/ 0 h 2066841"/>
                  <a:gd name="connsiteX1" fmla="*/ 2671217 w 2671217"/>
                  <a:gd name="connsiteY1" fmla="*/ 1502810 h 2066841"/>
                  <a:gd name="connsiteX0" fmla="*/ 0 w 2625319"/>
                  <a:gd name="connsiteY0" fmla="*/ 0 h 2066841"/>
                  <a:gd name="connsiteX1" fmla="*/ 2497376 w 2625319"/>
                  <a:gd name="connsiteY1" fmla="*/ 1473965 h 2066841"/>
                  <a:gd name="connsiteX2" fmla="*/ 1 w 2625319"/>
                  <a:gd name="connsiteY2" fmla="*/ 2066841 h 2066841"/>
                  <a:gd name="connsiteX3" fmla="*/ 0 w 2625319"/>
                  <a:gd name="connsiteY3" fmla="*/ 0 h 2066841"/>
                  <a:gd name="connsiteX0" fmla="*/ 0 w 2625319"/>
                  <a:gd name="connsiteY0" fmla="*/ 0 h 2066841"/>
                  <a:gd name="connsiteX1" fmla="*/ 2625319 w 2625319"/>
                  <a:gd name="connsiteY1" fmla="*/ 1478873 h 2066841"/>
                  <a:gd name="connsiteX0" fmla="*/ 0 w 2640459"/>
                  <a:gd name="connsiteY0" fmla="*/ 0 h 2066841"/>
                  <a:gd name="connsiteX1" fmla="*/ 2497376 w 2640459"/>
                  <a:gd name="connsiteY1" fmla="*/ 1473965 h 2066841"/>
                  <a:gd name="connsiteX2" fmla="*/ 1 w 2640459"/>
                  <a:gd name="connsiteY2" fmla="*/ 2066841 h 2066841"/>
                  <a:gd name="connsiteX3" fmla="*/ 0 w 2640459"/>
                  <a:gd name="connsiteY3" fmla="*/ 0 h 2066841"/>
                  <a:gd name="connsiteX0" fmla="*/ 0 w 2640459"/>
                  <a:gd name="connsiteY0" fmla="*/ 0 h 2066841"/>
                  <a:gd name="connsiteX1" fmla="*/ 2640459 w 2640459"/>
                  <a:gd name="connsiteY1" fmla="*/ 1469598 h 2066841"/>
                  <a:gd name="connsiteX0" fmla="*/ 0 w 2640459"/>
                  <a:gd name="connsiteY0" fmla="*/ 0 h 2066841"/>
                  <a:gd name="connsiteX1" fmla="*/ 2497376 w 2640459"/>
                  <a:gd name="connsiteY1" fmla="*/ 1473965 h 2066841"/>
                  <a:gd name="connsiteX2" fmla="*/ 1 w 2640459"/>
                  <a:gd name="connsiteY2" fmla="*/ 2066841 h 2066841"/>
                  <a:gd name="connsiteX3" fmla="*/ 0 w 2640459"/>
                  <a:gd name="connsiteY3" fmla="*/ 0 h 2066841"/>
                  <a:gd name="connsiteX0" fmla="*/ 10981 w 2640459"/>
                  <a:gd name="connsiteY0" fmla="*/ 34918 h 2066841"/>
                  <a:gd name="connsiteX1" fmla="*/ 2640459 w 2640459"/>
                  <a:gd name="connsiteY1" fmla="*/ 1469598 h 20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40459" h="2066841" stroke="0" extrusionOk="0">
                    <a:moveTo>
                      <a:pt x="0" y="0"/>
                    </a:moveTo>
                    <a:cubicBezTo>
                      <a:pt x="1018723" y="0"/>
                      <a:pt x="2172516" y="632804"/>
                      <a:pt x="2497376" y="1473965"/>
                    </a:cubicBezTo>
                    <a:lnTo>
                      <a:pt x="1" y="2066841"/>
                    </a:lnTo>
                    <a:cubicBezTo>
                      <a:pt x="1" y="1377894"/>
                      <a:pt x="0" y="688947"/>
                      <a:pt x="0" y="0"/>
                    </a:cubicBezTo>
                    <a:close/>
                  </a:path>
                  <a:path w="2640459" h="2066841" fill="none">
                    <a:moveTo>
                      <a:pt x="10981" y="34918"/>
                    </a:moveTo>
                    <a:cubicBezTo>
                      <a:pt x="1029704" y="34918"/>
                      <a:pt x="2315599" y="628437"/>
                      <a:pt x="2640459" y="1469598"/>
                    </a:cubicBezTo>
                  </a:path>
                </a:pathLst>
              </a:custGeom>
              <a:ln w="3175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3" name="Arco 8"/>
              <p:cNvSpPr/>
              <p:nvPr/>
            </p:nvSpPr>
            <p:spPr>
              <a:xfrm rot="18089569">
                <a:off x="4470445" y="1498701"/>
                <a:ext cx="2502015" cy="2066841"/>
              </a:xfrm>
              <a:custGeom>
                <a:avLst/>
                <a:gdLst>
                  <a:gd name="connsiteX0" fmla="*/ 2372446 w 4744893"/>
                  <a:gd name="connsiteY0" fmla="*/ 0 h 4133681"/>
                  <a:gd name="connsiteX1" fmla="*/ 4621032 w 4744893"/>
                  <a:gd name="connsiteY1" fmla="*/ 1407747 h 4133681"/>
                  <a:gd name="connsiteX2" fmla="*/ 2372447 w 4744893"/>
                  <a:gd name="connsiteY2" fmla="*/ 2066841 h 4133681"/>
                  <a:gd name="connsiteX3" fmla="*/ 2372446 w 4744893"/>
                  <a:gd name="connsiteY3" fmla="*/ 0 h 4133681"/>
                  <a:gd name="connsiteX0" fmla="*/ 2372446 w 4744893"/>
                  <a:gd name="connsiteY0" fmla="*/ 0 h 4133681"/>
                  <a:gd name="connsiteX1" fmla="*/ 4621032 w 4744893"/>
                  <a:gd name="connsiteY1" fmla="*/ 1407747 h 4133681"/>
                  <a:gd name="connsiteX0" fmla="*/ 0 w 2248586"/>
                  <a:gd name="connsiteY0" fmla="*/ 0 h 2066841"/>
                  <a:gd name="connsiteX1" fmla="*/ 2248586 w 2248586"/>
                  <a:gd name="connsiteY1" fmla="*/ 1407747 h 2066841"/>
                  <a:gd name="connsiteX2" fmla="*/ 1 w 2248586"/>
                  <a:gd name="connsiteY2" fmla="*/ 2066841 h 2066841"/>
                  <a:gd name="connsiteX3" fmla="*/ 0 w 2248586"/>
                  <a:gd name="connsiteY3" fmla="*/ 0 h 2066841"/>
                  <a:gd name="connsiteX0" fmla="*/ 0 w 2248586"/>
                  <a:gd name="connsiteY0" fmla="*/ 0 h 2066841"/>
                  <a:gd name="connsiteX1" fmla="*/ 2131625 w 2248586"/>
                  <a:gd name="connsiteY1" fmla="*/ 1437755 h 2066841"/>
                  <a:gd name="connsiteX0" fmla="*/ 0 w 2502015"/>
                  <a:gd name="connsiteY0" fmla="*/ 0 h 2066841"/>
                  <a:gd name="connsiteX1" fmla="*/ 2248586 w 2502015"/>
                  <a:gd name="connsiteY1" fmla="*/ 1407747 h 2066841"/>
                  <a:gd name="connsiteX2" fmla="*/ 1 w 2502015"/>
                  <a:gd name="connsiteY2" fmla="*/ 2066841 h 2066841"/>
                  <a:gd name="connsiteX3" fmla="*/ 0 w 2502015"/>
                  <a:gd name="connsiteY3" fmla="*/ 0 h 2066841"/>
                  <a:gd name="connsiteX0" fmla="*/ 0 w 2502015"/>
                  <a:gd name="connsiteY0" fmla="*/ 0 h 2066841"/>
                  <a:gd name="connsiteX1" fmla="*/ 2502015 w 2502015"/>
                  <a:gd name="connsiteY1" fmla="*/ 1481535 h 20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2015" h="2066841" stroke="0" extrusionOk="0">
                    <a:moveTo>
                      <a:pt x="0" y="0"/>
                    </a:moveTo>
                    <a:cubicBezTo>
                      <a:pt x="1018723" y="0"/>
                      <a:pt x="1923726" y="566586"/>
                      <a:pt x="2248586" y="1407747"/>
                    </a:cubicBezTo>
                    <a:lnTo>
                      <a:pt x="1" y="2066841"/>
                    </a:lnTo>
                    <a:cubicBezTo>
                      <a:pt x="1" y="1377894"/>
                      <a:pt x="0" y="688947"/>
                      <a:pt x="0" y="0"/>
                    </a:cubicBezTo>
                    <a:close/>
                  </a:path>
                  <a:path w="2502015" h="2066841" fill="none">
                    <a:moveTo>
                      <a:pt x="0" y="0"/>
                    </a:moveTo>
                    <a:cubicBezTo>
                      <a:pt x="1018723" y="0"/>
                      <a:pt x="2177155" y="640374"/>
                      <a:pt x="2502015" y="1481535"/>
                    </a:cubicBezTo>
                  </a:path>
                </a:pathLst>
              </a:custGeom>
              <a:ln w="3175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4" name="CuadroTexto 33"/>
              <p:cNvSpPr txBox="1"/>
              <p:nvPr/>
            </p:nvSpPr>
            <p:spPr>
              <a:xfrm>
                <a:off x="6364605" y="1905000"/>
                <a:ext cx="413385" cy="12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" dirty="0" smtClean="0"/>
                  <a:t>Madrid (MAD)</a:t>
                </a:r>
                <a:endParaRPr lang="es-PA" sz="200" dirty="0"/>
              </a:p>
            </p:txBody>
          </p:sp>
          <p:sp>
            <p:nvSpPr>
              <p:cNvPr id="35" name="CuadroTexto 34"/>
              <p:cNvSpPr txBox="1"/>
              <p:nvPr/>
            </p:nvSpPr>
            <p:spPr>
              <a:xfrm>
                <a:off x="6593205" y="1678360"/>
                <a:ext cx="413385" cy="12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" dirty="0" smtClean="0"/>
                  <a:t>Frankfurt (FRA)</a:t>
                </a:r>
                <a:endParaRPr lang="es-PA" sz="200" dirty="0"/>
              </a:p>
            </p:txBody>
          </p:sp>
          <p:sp>
            <p:nvSpPr>
              <p:cNvPr id="36" name="CuadroTexto 35"/>
              <p:cNvSpPr txBox="1"/>
              <p:nvPr/>
            </p:nvSpPr>
            <p:spPr>
              <a:xfrm>
                <a:off x="6694037" y="1503484"/>
                <a:ext cx="413385" cy="12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" dirty="0" err="1" smtClean="0"/>
                  <a:t>Amsterdam</a:t>
                </a:r>
                <a:r>
                  <a:rPr lang="es-MX" sz="200" dirty="0" smtClean="0"/>
                  <a:t> (AMS)</a:t>
                </a:r>
                <a:endParaRPr lang="es-PA" sz="200" dirty="0"/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4705402" y="1175268"/>
              <a:ext cx="3020426" cy="2617996"/>
              <a:chOff x="4705402" y="1175268"/>
              <a:chExt cx="3020426" cy="2617996"/>
            </a:xfrm>
          </p:grpSpPr>
          <p:sp>
            <p:nvSpPr>
              <p:cNvPr id="28" name="Arco 8"/>
              <p:cNvSpPr/>
              <p:nvPr/>
            </p:nvSpPr>
            <p:spPr>
              <a:xfrm rot="18089569">
                <a:off x="4486346" y="1394324"/>
                <a:ext cx="2617996" cy="2179883"/>
              </a:xfrm>
              <a:custGeom>
                <a:avLst/>
                <a:gdLst>
                  <a:gd name="connsiteX0" fmla="*/ 2372446 w 4744893"/>
                  <a:gd name="connsiteY0" fmla="*/ 0 h 4133681"/>
                  <a:gd name="connsiteX1" fmla="*/ 4621032 w 4744893"/>
                  <a:gd name="connsiteY1" fmla="*/ 1407747 h 4133681"/>
                  <a:gd name="connsiteX2" fmla="*/ 2372447 w 4744893"/>
                  <a:gd name="connsiteY2" fmla="*/ 2066841 h 4133681"/>
                  <a:gd name="connsiteX3" fmla="*/ 2372446 w 4744893"/>
                  <a:gd name="connsiteY3" fmla="*/ 0 h 4133681"/>
                  <a:gd name="connsiteX0" fmla="*/ 2372446 w 4744893"/>
                  <a:gd name="connsiteY0" fmla="*/ 0 h 4133681"/>
                  <a:gd name="connsiteX1" fmla="*/ 4621032 w 4744893"/>
                  <a:gd name="connsiteY1" fmla="*/ 1407747 h 4133681"/>
                  <a:gd name="connsiteX0" fmla="*/ 0 w 2248586"/>
                  <a:gd name="connsiteY0" fmla="*/ 0 h 2066841"/>
                  <a:gd name="connsiteX1" fmla="*/ 2248586 w 2248586"/>
                  <a:gd name="connsiteY1" fmla="*/ 1407747 h 2066841"/>
                  <a:gd name="connsiteX2" fmla="*/ 1 w 2248586"/>
                  <a:gd name="connsiteY2" fmla="*/ 2066841 h 2066841"/>
                  <a:gd name="connsiteX3" fmla="*/ 0 w 2248586"/>
                  <a:gd name="connsiteY3" fmla="*/ 0 h 2066841"/>
                  <a:gd name="connsiteX0" fmla="*/ 0 w 2248586"/>
                  <a:gd name="connsiteY0" fmla="*/ 0 h 2066841"/>
                  <a:gd name="connsiteX1" fmla="*/ 2131625 w 2248586"/>
                  <a:gd name="connsiteY1" fmla="*/ 1437755 h 2066841"/>
                  <a:gd name="connsiteX0" fmla="*/ 8797 w 2257383"/>
                  <a:gd name="connsiteY0" fmla="*/ 0 h 2066841"/>
                  <a:gd name="connsiteX1" fmla="*/ 2257383 w 2257383"/>
                  <a:gd name="connsiteY1" fmla="*/ 1407747 h 2066841"/>
                  <a:gd name="connsiteX2" fmla="*/ 8798 w 2257383"/>
                  <a:gd name="connsiteY2" fmla="*/ 2066841 h 2066841"/>
                  <a:gd name="connsiteX3" fmla="*/ 8797 w 2257383"/>
                  <a:gd name="connsiteY3" fmla="*/ 0 h 2066841"/>
                  <a:gd name="connsiteX0" fmla="*/ 0 w 2257383"/>
                  <a:gd name="connsiteY0" fmla="*/ 36623 h 2066841"/>
                  <a:gd name="connsiteX1" fmla="*/ 2140422 w 2257383"/>
                  <a:gd name="connsiteY1" fmla="*/ 1437755 h 2066841"/>
                  <a:gd name="connsiteX0" fmla="*/ 8797 w 2257383"/>
                  <a:gd name="connsiteY0" fmla="*/ 0 h 2066841"/>
                  <a:gd name="connsiteX1" fmla="*/ 2257383 w 2257383"/>
                  <a:gd name="connsiteY1" fmla="*/ 1407747 h 2066841"/>
                  <a:gd name="connsiteX2" fmla="*/ 8798 w 2257383"/>
                  <a:gd name="connsiteY2" fmla="*/ 2066841 h 2066841"/>
                  <a:gd name="connsiteX3" fmla="*/ 8797 w 2257383"/>
                  <a:gd name="connsiteY3" fmla="*/ 0 h 2066841"/>
                  <a:gd name="connsiteX0" fmla="*/ 0 w 2257383"/>
                  <a:gd name="connsiteY0" fmla="*/ 36623 h 2066841"/>
                  <a:gd name="connsiteX1" fmla="*/ 2125597 w 2257383"/>
                  <a:gd name="connsiteY1" fmla="*/ 1424497 h 2066841"/>
                  <a:gd name="connsiteX0" fmla="*/ 8797 w 2257383"/>
                  <a:gd name="connsiteY0" fmla="*/ 0 h 2066841"/>
                  <a:gd name="connsiteX1" fmla="*/ 2257383 w 2257383"/>
                  <a:gd name="connsiteY1" fmla="*/ 1407747 h 2066841"/>
                  <a:gd name="connsiteX2" fmla="*/ 8798 w 2257383"/>
                  <a:gd name="connsiteY2" fmla="*/ 2066841 h 2066841"/>
                  <a:gd name="connsiteX3" fmla="*/ 8797 w 2257383"/>
                  <a:gd name="connsiteY3" fmla="*/ 0 h 2066841"/>
                  <a:gd name="connsiteX0" fmla="*/ 0 w 2257383"/>
                  <a:gd name="connsiteY0" fmla="*/ 36623 h 2066841"/>
                  <a:gd name="connsiteX1" fmla="*/ 2146010 w 2257383"/>
                  <a:gd name="connsiteY1" fmla="*/ 1443700 h 2066841"/>
                  <a:gd name="connsiteX0" fmla="*/ 8797 w 2599864"/>
                  <a:gd name="connsiteY0" fmla="*/ 0 h 2197694"/>
                  <a:gd name="connsiteX1" fmla="*/ 2257383 w 2599864"/>
                  <a:gd name="connsiteY1" fmla="*/ 1407747 h 2197694"/>
                  <a:gd name="connsiteX2" fmla="*/ 8798 w 2599864"/>
                  <a:gd name="connsiteY2" fmla="*/ 2066841 h 2197694"/>
                  <a:gd name="connsiteX3" fmla="*/ 8797 w 2599864"/>
                  <a:gd name="connsiteY3" fmla="*/ 0 h 2197694"/>
                  <a:gd name="connsiteX0" fmla="*/ 0 w 2599864"/>
                  <a:gd name="connsiteY0" fmla="*/ 36623 h 2197694"/>
                  <a:gd name="connsiteX1" fmla="*/ 2599864 w 2599864"/>
                  <a:gd name="connsiteY1" fmla="*/ 2197694 h 2197694"/>
                  <a:gd name="connsiteX0" fmla="*/ 8797 w 2617996"/>
                  <a:gd name="connsiteY0" fmla="*/ 0 h 2179883"/>
                  <a:gd name="connsiteX1" fmla="*/ 2257383 w 2617996"/>
                  <a:gd name="connsiteY1" fmla="*/ 1407747 h 2179883"/>
                  <a:gd name="connsiteX2" fmla="*/ 8798 w 2617996"/>
                  <a:gd name="connsiteY2" fmla="*/ 2066841 h 2179883"/>
                  <a:gd name="connsiteX3" fmla="*/ 8797 w 2617996"/>
                  <a:gd name="connsiteY3" fmla="*/ 0 h 2179883"/>
                  <a:gd name="connsiteX0" fmla="*/ 0 w 2617996"/>
                  <a:gd name="connsiteY0" fmla="*/ 36623 h 2179883"/>
                  <a:gd name="connsiteX1" fmla="*/ 2617996 w 2617996"/>
                  <a:gd name="connsiteY1" fmla="*/ 2179883 h 217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17996" h="2179883" stroke="0" extrusionOk="0">
                    <a:moveTo>
                      <a:pt x="8797" y="0"/>
                    </a:moveTo>
                    <a:cubicBezTo>
                      <a:pt x="1027520" y="0"/>
                      <a:pt x="1932523" y="566586"/>
                      <a:pt x="2257383" y="1407747"/>
                    </a:cubicBezTo>
                    <a:lnTo>
                      <a:pt x="8798" y="2066841"/>
                    </a:lnTo>
                    <a:cubicBezTo>
                      <a:pt x="8798" y="1377894"/>
                      <a:pt x="8797" y="688947"/>
                      <a:pt x="8797" y="0"/>
                    </a:cubicBezTo>
                    <a:close/>
                  </a:path>
                  <a:path w="2617996" h="2179883" fill="none">
                    <a:moveTo>
                      <a:pt x="0" y="36623"/>
                    </a:moveTo>
                    <a:cubicBezTo>
                      <a:pt x="1018723" y="36623"/>
                      <a:pt x="2293136" y="1338722"/>
                      <a:pt x="2617996" y="2179883"/>
                    </a:cubicBezTo>
                  </a:path>
                </a:pathLst>
              </a:custGeom>
              <a:ln w="3175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7312443" y="1904999"/>
                <a:ext cx="413385" cy="12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" dirty="0" err="1" smtClean="0"/>
                  <a:t>Estanbul</a:t>
                </a:r>
                <a:r>
                  <a:rPr lang="es-MX" sz="200" dirty="0" smtClean="0"/>
                  <a:t> (IST)</a:t>
                </a:r>
                <a:endParaRPr lang="es-PA" sz="200" dirty="0"/>
              </a:p>
            </p:txBody>
          </p:sp>
        </p:grpSp>
      </p:grpSp>
      <p:pic>
        <p:nvPicPr>
          <p:cNvPr id="37" name="Imagen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3440" y="411749"/>
            <a:ext cx="8785860" cy="584322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894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3" name="Picture 2" descr="C:\Users\aluna\Desktop\via positiva agusti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5000"/>
                    </a14:imgEffect>
                    <a14:imgEffect>
                      <a14:brightnessContrast bright="-5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0" y="-30566"/>
            <a:ext cx="9239250" cy="51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A" sz="4000" dirty="0" smtClean="0">
                <a:solidFill>
                  <a:schemeClr val="bg1"/>
                </a:solidFill>
              </a:rPr>
              <a:t>Avances</a:t>
            </a:r>
          </a:p>
          <a:p>
            <a:pPr algn="l"/>
            <a:r>
              <a:rPr lang="es-PA" sz="4000" dirty="0" smtClean="0">
                <a:solidFill>
                  <a:schemeClr val="bg1"/>
                </a:solidFill>
              </a:rPr>
              <a:t>Gabinete Logístico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5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6"/>
          <p:cNvGraphicFramePr/>
          <p:nvPr>
            <p:extLst>
              <p:ext uri="{D42A27DB-BD31-4B8C-83A1-F6EECF244321}">
                <p14:modId xmlns:p14="http://schemas.microsoft.com/office/powerpoint/2010/main" xmlns="" val="1748050682"/>
              </p:ext>
            </p:extLst>
          </p:nvPr>
        </p:nvGraphicFramePr>
        <p:xfrm>
          <a:off x="465160" y="1098608"/>
          <a:ext cx="833995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26"/>
          <p:cNvSpPr txBox="1"/>
          <p:nvPr/>
        </p:nvSpPr>
        <p:spPr>
          <a:xfrm>
            <a:off x="0" y="7143"/>
            <a:ext cx="91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b="1" dirty="0" smtClean="0">
                <a:solidFill>
                  <a:schemeClr val="tx2"/>
                </a:solidFill>
              </a:rPr>
              <a:t>Los países pueden mejorar su condición mediante una optimización de la cadena logística.</a:t>
            </a:r>
          </a:p>
          <a:p>
            <a:pPr algn="just"/>
            <a:r>
              <a:rPr lang="es-PA" b="1" dirty="0" smtClean="0">
                <a:solidFill>
                  <a:schemeClr val="tx2"/>
                </a:solidFill>
              </a:rPr>
              <a:t>Este proceso abarca los siguientes sectores:</a:t>
            </a:r>
            <a:endParaRPr lang="es-PA" b="1" dirty="0">
              <a:solidFill>
                <a:schemeClr val="tx2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306-3BAD-4DD9-9635-0842495470F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963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5" name="AutoShape 2" descr="Resultado de imagen de mici pan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2052" name="Picture 4" descr="http://www.panamux.com/wp-content/uploads/2014/08/MICI-Pan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359" y="157882"/>
            <a:ext cx="928501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onsulta.meduca.gob.pa/images/logo_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0850" y="46831"/>
            <a:ext cx="7366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48 Rectángulo"/>
          <p:cNvSpPr/>
          <p:nvPr/>
        </p:nvSpPr>
        <p:spPr>
          <a:xfrm>
            <a:off x="286650" y="653474"/>
            <a:ext cx="85707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ES_tradnl" sz="1600" b="1" dirty="0">
                <a:solidFill>
                  <a:schemeClr val="tx2"/>
                </a:solidFill>
              </a:rPr>
              <a:t>Incorporación de un Comité Consultivo Permanente del Sector Privado</a:t>
            </a:r>
          </a:p>
          <a:p>
            <a:pPr marL="285750" indent="-285750" algn="just">
              <a:lnSpc>
                <a:spcPct val="20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ES_tradnl" sz="1600" b="1" dirty="0">
                <a:solidFill>
                  <a:schemeClr val="tx2"/>
                </a:solidFill>
              </a:rPr>
              <a:t>Integrar las diferentes iniciativas del sector público</a:t>
            </a:r>
          </a:p>
          <a:p>
            <a:pPr marL="285750" indent="-285750" algn="just">
              <a:lnSpc>
                <a:spcPct val="20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ES_tradnl" sz="1600" b="1" dirty="0">
                <a:solidFill>
                  <a:schemeClr val="tx2"/>
                </a:solidFill>
              </a:rPr>
              <a:t>Aprobación de la hoja de ruta prioritaria del Sector Logístico</a:t>
            </a:r>
          </a:p>
          <a:p>
            <a:pPr marL="285750" indent="-285750" algn="just">
              <a:lnSpc>
                <a:spcPct val="20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ES_tradnl" sz="1600" b="1" dirty="0">
                <a:solidFill>
                  <a:schemeClr val="tx2"/>
                </a:solidFill>
              </a:rPr>
              <a:t>Definir polígono de Zona Interoceánica para preparar un Plan Maestro de Desarrollo</a:t>
            </a:r>
          </a:p>
          <a:p>
            <a:pPr marL="285750" indent="-285750" algn="just">
              <a:lnSpc>
                <a:spcPct val="20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ES_tradnl" sz="1600" b="1" dirty="0">
                <a:solidFill>
                  <a:schemeClr val="tx2"/>
                </a:solidFill>
              </a:rPr>
              <a:t>Trabajos para la puesta en marcha de la Ventanilla Única de Comercio Exterior</a:t>
            </a:r>
          </a:p>
          <a:p>
            <a:pPr marL="285750" indent="-285750" algn="just">
              <a:lnSpc>
                <a:spcPct val="20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ES_tradnl" sz="1600" b="1" dirty="0">
                <a:solidFill>
                  <a:schemeClr val="tx2"/>
                </a:solidFill>
              </a:rPr>
              <a:t>Elaboración de proyecto de ley de Transporte de Carga Terrestre</a:t>
            </a:r>
          </a:p>
          <a:p>
            <a:pPr marL="285750" indent="-285750" algn="just">
              <a:lnSpc>
                <a:spcPct val="20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ES_tradnl" sz="1600" b="1" dirty="0">
                <a:solidFill>
                  <a:schemeClr val="tx2"/>
                </a:solidFill>
              </a:rPr>
              <a:t>Elaboración de proyecto de ley para adecuar la ley de aduanas al Código Aduanero Único Centroamericano (CAUCA) y su reglamentación (RECAUCA)</a:t>
            </a:r>
            <a:endParaRPr lang="es-PA" sz="1600" b="1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endParaRPr lang="es-ES_tradnl" b="1" dirty="0" smtClean="0"/>
          </a:p>
          <a:p>
            <a:pPr algn="just">
              <a:lnSpc>
                <a:spcPct val="150000"/>
              </a:lnSpc>
              <a:buClr>
                <a:srgbClr val="FF0000"/>
              </a:buClr>
              <a:buSzPct val="140000"/>
            </a:pPr>
            <a:endParaRPr lang="es-PA" b="1" dirty="0"/>
          </a:p>
        </p:txBody>
      </p:sp>
      <p:sp>
        <p:nvSpPr>
          <p:cNvPr id="50" name="TextBox 89"/>
          <p:cNvSpPr txBox="1"/>
          <p:nvPr/>
        </p:nvSpPr>
        <p:spPr>
          <a:xfrm>
            <a:off x="133600" y="144152"/>
            <a:ext cx="698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 smtClean="0">
                <a:solidFill>
                  <a:schemeClr val="tx2"/>
                </a:solidFill>
              </a:rPr>
              <a:t> </a:t>
            </a:r>
            <a:r>
              <a:rPr lang="es-PA" sz="2400" b="1" dirty="0" smtClean="0">
                <a:solidFill>
                  <a:schemeClr val="tx2"/>
                </a:solidFill>
              </a:rPr>
              <a:t>Logros 2015 – Gabinete Logístico</a:t>
            </a:r>
            <a:endParaRPr lang="es-P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9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>
            <a:gsLst>
              <a:gs pos="100000">
                <a:schemeClr val="tx2">
                  <a:lumMod val="75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PA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/>
            </a:lvl1pPr>
          </a:lstStyle>
          <a:p>
            <a:r>
              <a:rPr lang="es-PA" dirty="0" smtClean="0"/>
              <a:t>Acciones paralelas 2016</a:t>
            </a:r>
            <a:endParaRPr lang="es-PA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299934154"/>
              </p:ext>
            </p:extLst>
          </p:nvPr>
        </p:nvGraphicFramePr>
        <p:xfrm>
          <a:off x="147414" y="735546"/>
          <a:ext cx="8792145" cy="421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2" descr="Resultado de imagen de SEM panam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0" name="AutoShape 6" descr="Resultado de imagen de MIT logo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306-3BAD-4DD9-9635-0842495470F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028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5" name="AutoShape 2" descr="Resultado de imagen de mici pan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2052" name="Picture 4" descr="http://www.panamux.com/wp-content/uploads/2014/08/MICI-Pan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359" y="157882"/>
            <a:ext cx="928501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onsulta.meduca.gob.pa/images/logo_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0850" y="46831"/>
            <a:ext cx="7366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86650" y="805874"/>
            <a:ext cx="85707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ES_tradnl" sz="1600" b="1" dirty="0" smtClean="0">
                <a:solidFill>
                  <a:schemeClr val="tx2"/>
                </a:solidFill>
              </a:rPr>
              <a:t>Estrategia Logística Nacional</a:t>
            </a:r>
            <a:endParaRPr lang="es-ES_tradnl" sz="1600" b="1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20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ES_tradnl" sz="1600" b="1" dirty="0" smtClean="0">
                <a:solidFill>
                  <a:schemeClr val="tx2"/>
                </a:solidFill>
              </a:rPr>
              <a:t>Plan Maestro de la Zona Interoceánica</a:t>
            </a:r>
            <a:endParaRPr lang="es-ES_tradnl" sz="1600" b="1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20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ES_tradnl" sz="1600" b="1" dirty="0" smtClean="0">
                <a:solidFill>
                  <a:schemeClr val="tx2"/>
                </a:solidFill>
              </a:rPr>
              <a:t>Reorientación Estratégica de la Zona Libre de Colón</a:t>
            </a:r>
          </a:p>
          <a:p>
            <a:pPr marL="285750" indent="-285750" algn="just">
              <a:lnSpc>
                <a:spcPct val="20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ES_tradnl" sz="1600" b="1" dirty="0" smtClean="0">
                <a:solidFill>
                  <a:schemeClr val="tx2"/>
                </a:solidFill>
              </a:rPr>
              <a:t>Plan Estratégico de la Autoridad Nacional de Aduana</a:t>
            </a:r>
            <a:endParaRPr lang="es-ES_tradnl" sz="1600" b="1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20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PA" sz="1600" b="1" dirty="0" smtClean="0">
                <a:solidFill>
                  <a:schemeClr val="tx2"/>
                </a:solidFill>
              </a:rPr>
              <a:t>Centro de Carga Aérea de </a:t>
            </a:r>
            <a:r>
              <a:rPr lang="es-PA" sz="1600" b="1" dirty="0" err="1" smtClean="0">
                <a:solidFill>
                  <a:schemeClr val="tx2"/>
                </a:solidFill>
              </a:rPr>
              <a:t>Tocumen</a:t>
            </a:r>
            <a:r>
              <a:rPr lang="es-PA" sz="1600" b="1" dirty="0" smtClean="0">
                <a:solidFill>
                  <a:schemeClr val="tx2"/>
                </a:solidFill>
              </a:rPr>
              <a:t> – </a:t>
            </a:r>
            <a:r>
              <a:rPr lang="es-PA" sz="1600" b="1" dirty="0" err="1" smtClean="0">
                <a:solidFill>
                  <a:schemeClr val="tx2"/>
                </a:solidFill>
              </a:rPr>
              <a:t>Hub</a:t>
            </a:r>
            <a:r>
              <a:rPr lang="es-PA" sz="1600" b="1" dirty="0" smtClean="0">
                <a:solidFill>
                  <a:schemeClr val="tx2"/>
                </a:solidFill>
              </a:rPr>
              <a:t> de Carga que apoye a la oferta multimodal de Panamá</a:t>
            </a:r>
            <a:endParaRPr lang="es-PA" sz="1600" b="1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endParaRPr lang="es-ES_tradnl" b="1" dirty="0" smtClean="0"/>
          </a:p>
          <a:p>
            <a:pPr algn="just">
              <a:lnSpc>
                <a:spcPct val="150000"/>
              </a:lnSpc>
              <a:buClr>
                <a:srgbClr val="FF0000"/>
              </a:buClr>
              <a:buSzPct val="140000"/>
            </a:pPr>
            <a:endParaRPr lang="es-PA" b="1" dirty="0"/>
          </a:p>
        </p:txBody>
      </p:sp>
      <p:sp>
        <p:nvSpPr>
          <p:cNvPr id="9" name="TextBox 89"/>
          <p:cNvSpPr txBox="1"/>
          <p:nvPr/>
        </p:nvSpPr>
        <p:spPr>
          <a:xfrm>
            <a:off x="133600" y="144152"/>
            <a:ext cx="698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 smtClean="0">
                <a:solidFill>
                  <a:schemeClr val="tx2"/>
                </a:solidFill>
              </a:rPr>
              <a:t> </a:t>
            </a:r>
            <a:r>
              <a:rPr lang="es-PA" sz="2400" b="1" dirty="0" smtClean="0">
                <a:solidFill>
                  <a:schemeClr val="tx2"/>
                </a:solidFill>
              </a:rPr>
              <a:t>Avances 2016– Gabinete Logístico</a:t>
            </a:r>
            <a:endParaRPr lang="es-P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0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xmlns="" val="119914679"/>
              </p:ext>
            </p:extLst>
          </p:nvPr>
        </p:nvGraphicFramePr>
        <p:xfrm>
          <a:off x="179512" y="0"/>
          <a:ext cx="7992888" cy="348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5" name="AutoShape 2" descr="Resultado de imagen de mici pan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2052" name="Picture 4" descr="http://www.panamux.com/wp-content/uploads/2014/08/MICI-Panam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359" y="157882"/>
            <a:ext cx="928501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onsulta.meduca.gob.pa/images/logo_g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0850" y="46831"/>
            <a:ext cx="7366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89"/>
          <p:cNvSpPr txBox="1"/>
          <p:nvPr/>
        </p:nvSpPr>
        <p:spPr>
          <a:xfrm>
            <a:off x="133600" y="144152"/>
            <a:ext cx="698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 smtClean="0">
                <a:solidFill>
                  <a:schemeClr val="tx2"/>
                </a:solidFill>
              </a:rPr>
              <a:t> </a:t>
            </a:r>
            <a:r>
              <a:rPr lang="es-PA" sz="2400" b="1" dirty="0" smtClean="0">
                <a:solidFill>
                  <a:schemeClr val="tx2"/>
                </a:solidFill>
              </a:rPr>
              <a:t>Hoja de Ruta 2017 - 2019</a:t>
            </a:r>
            <a:endParaRPr lang="es-PA" sz="24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94201" y="2679762"/>
            <a:ext cx="77635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PA" sz="1600" b="1" dirty="0" smtClean="0">
                <a:solidFill>
                  <a:schemeClr val="tx2"/>
                </a:solidFill>
              </a:rPr>
              <a:t>Desarrollo de una Estrategia Logística Nacional</a:t>
            </a:r>
            <a:endParaRPr lang="es-PA" sz="1600" b="1" dirty="0">
              <a:solidFill>
                <a:schemeClr val="tx2"/>
              </a:solidFill>
            </a:endParaRPr>
          </a:p>
          <a:p>
            <a:pPr marL="171450" indent="-171450" algn="just">
              <a:lnSpc>
                <a:spcPct val="15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PA" sz="1600" b="1" dirty="0" smtClean="0">
                <a:solidFill>
                  <a:schemeClr val="tx2"/>
                </a:solidFill>
              </a:rPr>
              <a:t>Reorientación estratégica de la Zona Libre de Colón</a:t>
            </a:r>
            <a:endParaRPr lang="es-PA" sz="1600" b="1" dirty="0">
              <a:solidFill>
                <a:schemeClr val="tx2"/>
              </a:solidFill>
            </a:endParaRPr>
          </a:p>
          <a:p>
            <a:pPr marL="171450" indent="-171450" algn="just">
              <a:lnSpc>
                <a:spcPct val="15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PA" sz="1600" b="1" dirty="0" smtClean="0">
                <a:solidFill>
                  <a:schemeClr val="tx2"/>
                </a:solidFill>
              </a:rPr>
              <a:t>Plataforma Logística y de Comercio Exterior</a:t>
            </a:r>
            <a:endParaRPr lang="es-PA" sz="1600" b="1" dirty="0">
              <a:solidFill>
                <a:schemeClr val="tx2"/>
              </a:solidFill>
            </a:endParaRPr>
          </a:p>
          <a:p>
            <a:pPr marL="171450" indent="-171450" algn="just">
              <a:lnSpc>
                <a:spcPct val="15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PA" sz="1600" b="1" dirty="0" smtClean="0">
                <a:solidFill>
                  <a:schemeClr val="tx2"/>
                </a:solidFill>
              </a:rPr>
              <a:t>Planificación Estratégica integral de capacitación</a:t>
            </a:r>
            <a:endParaRPr lang="es-PA" sz="1600" b="1" dirty="0">
              <a:solidFill>
                <a:schemeClr val="tx2"/>
              </a:solidFill>
            </a:endParaRPr>
          </a:p>
          <a:p>
            <a:pPr marL="171450" indent="-171450" algn="just">
              <a:lnSpc>
                <a:spcPct val="15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PA" sz="1600" b="1" dirty="0" smtClean="0">
                <a:solidFill>
                  <a:schemeClr val="tx2"/>
                </a:solidFill>
              </a:rPr>
              <a:t>Plan Estratégico de la Autoridad Nacional de Aduana</a:t>
            </a:r>
            <a:endParaRPr lang="es-PA" sz="1600" b="1" dirty="0">
              <a:solidFill>
                <a:schemeClr val="tx2"/>
              </a:solidFill>
            </a:endParaRPr>
          </a:p>
          <a:p>
            <a:pPr marL="171450" indent="-171450" algn="just">
              <a:lnSpc>
                <a:spcPct val="15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s-PA" sz="1600" b="1" dirty="0" smtClean="0">
                <a:solidFill>
                  <a:schemeClr val="tx2"/>
                </a:solidFill>
              </a:rPr>
              <a:t>Centro de Carga Aérea</a:t>
            </a:r>
            <a:endParaRPr lang="es-PA" sz="1600" b="1" dirty="0">
              <a:solidFill>
                <a:schemeClr val="tx2"/>
              </a:solidFill>
            </a:endParaRPr>
          </a:p>
          <a:p>
            <a:pPr marL="171450" indent="-171450" algn="just"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endParaRPr lang="es-PA" b="1" dirty="0" smtClean="0"/>
          </a:p>
          <a:p>
            <a:pPr algn="just"/>
            <a:endParaRPr lang="es-PA" sz="1200" b="1" dirty="0"/>
          </a:p>
          <a:p>
            <a:pPr algn="just"/>
            <a:endParaRPr lang="es-PA" sz="1200" b="1" dirty="0"/>
          </a:p>
        </p:txBody>
      </p:sp>
    </p:spTree>
    <p:extLst>
      <p:ext uri="{BB962C8B-B14F-4D97-AF65-F5344CB8AC3E}">
        <p14:creationId xmlns:p14="http://schemas.microsoft.com/office/powerpoint/2010/main" xmlns="" val="2504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chives.rpi.edu/blog/wp-content/uploads/2014/10/lockconstruction-e1413983685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7"/>
          <p:cNvSpPr/>
          <p:nvPr/>
        </p:nvSpPr>
        <p:spPr>
          <a:xfrm>
            <a:off x="13429" y="-5060"/>
            <a:ext cx="9130571" cy="92333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>
            <a:spAutoFit/>
          </a:bodyPr>
          <a:lstStyle/>
          <a:p>
            <a:endParaRPr lang="es-PA" dirty="0" smtClean="0">
              <a:solidFill>
                <a:schemeClr val="bg1"/>
              </a:solidFill>
            </a:endParaRPr>
          </a:p>
          <a:p>
            <a:r>
              <a:rPr lang="es-PA" sz="3600" dirty="0" smtClean="0">
                <a:solidFill>
                  <a:schemeClr val="bg1"/>
                </a:solidFill>
              </a:rPr>
              <a:t>CANAL DE PANAMÁ - 1904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418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800noticias.com/cms/wp-content/uploads/2015/04/canal-de-pan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7"/>
          <p:cNvSpPr/>
          <p:nvPr/>
        </p:nvSpPr>
        <p:spPr>
          <a:xfrm>
            <a:off x="-2" y="-9525"/>
            <a:ext cx="9130571" cy="92333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>
            <a:spAutoFit/>
          </a:bodyPr>
          <a:lstStyle/>
          <a:p>
            <a:endParaRPr lang="es-PA" dirty="0" smtClean="0">
              <a:solidFill>
                <a:schemeClr val="bg1"/>
              </a:solidFill>
            </a:endParaRPr>
          </a:p>
          <a:p>
            <a:r>
              <a:rPr lang="es-PA" sz="3600" dirty="0" smtClean="0">
                <a:solidFill>
                  <a:schemeClr val="bg1"/>
                </a:solidFill>
              </a:rPr>
              <a:t>CANAL DE PANAMÁ –previo a la expansión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750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06463" y="929420"/>
            <a:ext cx="3194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err="1" smtClean="0">
                <a:solidFill>
                  <a:schemeClr val="tx2"/>
                </a:solidFill>
              </a:rPr>
              <a:t>Incremento</a:t>
            </a:r>
            <a:r>
              <a:rPr lang="en-US" sz="1200" dirty="0" smtClean="0">
                <a:solidFill>
                  <a:schemeClr val="tx2"/>
                </a:solidFill>
              </a:rPr>
              <a:t> del 16.9% entre el </a:t>
            </a:r>
            <a:r>
              <a:rPr lang="en-US" sz="1200" dirty="0" err="1" smtClean="0">
                <a:solidFill>
                  <a:schemeClr val="tx2"/>
                </a:solidFill>
              </a:rPr>
              <a:t>año</a:t>
            </a:r>
            <a:r>
              <a:rPr lang="en-US" sz="1200" dirty="0" smtClean="0">
                <a:solidFill>
                  <a:schemeClr val="tx2"/>
                </a:solidFill>
              </a:rPr>
              <a:t> 2014 a 2015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err="1" smtClean="0">
                <a:solidFill>
                  <a:schemeClr val="tx2"/>
                </a:solidFill>
              </a:rPr>
              <a:t>Más</a:t>
            </a:r>
            <a:r>
              <a:rPr lang="en-US" sz="1200" dirty="0" smtClean="0">
                <a:solidFill>
                  <a:schemeClr val="tx2"/>
                </a:solidFill>
              </a:rPr>
              <a:t> del 50% </a:t>
            </a:r>
            <a:r>
              <a:rPr lang="en-US" sz="1200" dirty="0" err="1" smtClean="0">
                <a:solidFill>
                  <a:schemeClr val="tx2"/>
                </a:solidFill>
              </a:rPr>
              <a:t>es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dirigido</a:t>
            </a:r>
            <a:r>
              <a:rPr lang="en-US" sz="1200" dirty="0" smtClean="0">
                <a:solidFill>
                  <a:schemeClr val="tx2"/>
                </a:solidFill>
              </a:rPr>
              <a:t> a </a:t>
            </a:r>
            <a:r>
              <a:rPr lang="en-US" sz="1200" dirty="0" err="1" smtClean="0">
                <a:solidFill>
                  <a:schemeClr val="tx2"/>
                </a:solidFill>
              </a:rPr>
              <a:t>reinversión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2"/>
                </a:solidFill>
              </a:rPr>
              <a:t>Panamá </a:t>
            </a:r>
            <a:r>
              <a:rPr lang="en-US" sz="1200" dirty="0" err="1" smtClean="0">
                <a:solidFill>
                  <a:schemeClr val="tx2"/>
                </a:solidFill>
              </a:rPr>
              <a:t>recibe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más</a:t>
            </a:r>
            <a:r>
              <a:rPr lang="en-US" sz="1200" dirty="0" smtClean="0">
                <a:solidFill>
                  <a:schemeClr val="tx2"/>
                </a:solidFill>
              </a:rPr>
              <a:t> del 45% de la IED </a:t>
            </a:r>
            <a:r>
              <a:rPr lang="en-US" sz="1200" dirty="0" err="1" smtClean="0">
                <a:solidFill>
                  <a:schemeClr val="tx2"/>
                </a:solidFill>
              </a:rPr>
              <a:t>destinada</a:t>
            </a:r>
            <a:r>
              <a:rPr lang="en-US" sz="1200" dirty="0" smtClean="0">
                <a:solidFill>
                  <a:schemeClr val="tx2"/>
                </a:solidFill>
              </a:rPr>
              <a:t> a </a:t>
            </a:r>
            <a:r>
              <a:rPr lang="en-US" sz="1200" dirty="0" err="1" smtClean="0">
                <a:solidFill>
                  <a:schemeClr val="tx2"/>
                </a:solidFill>
              </a:rPr>
              <a:t>Centroamérica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4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2453" y="929420"/>
            <a:ext cx="3682742" cy="147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57720" y="0"/>
            <a:ext cx="4943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Panamá </a:t>
            </a:r>
            <a:r>
              <a:rPr lang="en-US" dirty="0" err="1" smtClean="0">
                <a:solidFill>
                  <a:schemeClr val="tx2"/>
                </a:solidFill>
              </a:rPr>
              <a:t>mantiene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liderazgo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como</a:t>
            </a:r>
            <a:r>
              <a:rPr lang="en-US" dirty="0" smtClean="0">
                <a:solidFill>
                  <a:schemeClr val="tx2"/>
                </a:solidFill>
              </a:rPr>
              <a:t> principal receptor de la </a:t>
            </a:r>
            <a:r>
              <a:rPr lang="en-US" dirty="0" err="1" smtClean="0">
                <a:solidFill>
                  <a:schemeClr val="tx2"/>
                </a:solidFill>
              </a:rPr>
              <a:t>inversión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extranjera</a:t>
            </a:r>
            <a:r>
              <a:rPr lang="en-US" dirty="0" smtClean="0">
                <a:solidFill>
                  <a:schemeClr val="tx2"/>
                </a:solidFill>
              </a:rPr>
              <a:t> en </a:t>
            </a:r>
            <a:r>
              <a:rPr lang="en-US" dirty="0" err="1" smtClean="0">
                <a:solidFill>
                  <a:schemeClr val="tx2"/>
                </a:solidFill>
              </a:rPr>
              <a:t>América</a:t>
            </a:r>
            <a:r>
              <a:rPr lang="en-US" dirty="0" smtClean="0">
                <a:solidFill>
                  <a:schemeClr val="tx2"/>
                </a:solidFill>
              </a:rPr>
              <a:t> Central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2" descr="https://encrypted-tbn0.gstatic.com/images?q=tbn:ANd9GcTGQMrGw69oRg6spV2UA1g9rARFSCylBktCPAJBIk9rACjcPgt2l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97" y="70753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upo 35"/>
          <p:cNvGrpSpPr/>
          <p:nvPr/>
        </p:nvGrpSpPr>
        <p:grpSpPr>
          <a:xfrm>
            <a:off x="4572002" y="2601230"/>
            <a:ext cx="4349871" cy="2688223"/>
            <a:chOff x="4572000" y="2601229"/>
            <a:chExt cx="4349871" cy="2688223"/>
          </a:xfrm>
        </p:grpSpPr>
        <p:grpSp>
          <p:nvGrpSpPr>
            <p:cNvPr id="35" name="Grupo 34"/>
            <p:cNvGrpSpPr/>
            <p:nvPr/>
          </p:nvGrpSpPr>
          <p:grpSpPr>
            <a:xfrm>
              <a:off x="4973914" y="3098566"/>
              <a:ext cx="3947957" cy="1829832"/>
              <a:chOff x="4973914" y="3098566"/>
              <a:chExt cx="3947957" cy="1829832"/>
            </a:xfrm>
          </p:grpSpPr>
          <p:grpSp>
            <p:nvGrpSpPr>
              <p:cNvPr id="23" name="Group 21"/>
              <p:cNvGrpSpPr/>
              <p:nvPr/>
            </p:nvGrpSpPr>
            <p:grpSpPr>
              <a:xfrm>
                <a:off x="6743824" y="3115835"/>
                <a:ext cx="2178047" cy="1812563"/>
                <a:chOff x="609600" y="1316490"/>
                <a:chExt cx="2743200" cy="2703060"/>
              </a:xfrm>
            </p:grpSpPr>
            <p:sp>
              <p:nvSpPr>
                <p:cNvPr id="24" name="Rectangle 20"/>
                <p:cNvSpPr/>
                <p:nvPr/>
              </p:nvSpPr>
              <p:spPr>
                <a:xfrm>
                  <a:off x="609600" y="1316490"/>
                  <a:ext cx="2743200" cy="270306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/>
                </a:p>
              </p:txBody>
            </p:sp>
            <p:pic>
              <p:nvPicPr>
                <p:cNvPr id="25" name="Picture 4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106" t="11072" r="13851" b="6462"/>
                <a:stretch/>
              </p:blipFill>
              <p:spPr>
                <a:xfrm>
                  <a:off x="797667" y="1448406"/>
                  <a:ext cx="1466345" cy="2416717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26" name="17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257424" y="2343150"/>
                  <a:ext cx="1000125" cy="596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PA" altLang="es-PA" sz="1000" b="1" dirty="0">
                      <a:solidFill>
                        <a:srgbClr val="FF0000"/>
                      </a:solidFill>
                      <a:ea typeface="ＭＳ Ｐゴシック" pitchFamily="34" charset="-128"/>
                    </a:rPr>
                    <a:t>BBB Estable</a:t>
                  </a:r>
                  <a:endParaRPr lang="es-ES" altLang="es-PA" sz="1000" b="1" dirty="0">
                    <a:solidFill>
                      <a:srgbClr val="FF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7" name="18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264012" y="3249894"/>
                  <a:ext cx="1000125" cy="596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PA" altLang="es-PA" sz="1000" b="1" dirty="0">
                      <a:solidFill>
                        <a:srgbClr val="FF0000"/>
                      </a:solidFill>
                      <a:ea typeface="ＭＳ Ｐゴシック" pitchFamily="34" charset="-128"/>
                    </a:rPr>
                    <a:t>Baa2 Estable</a:t>
                  </a:r>
                  <a:endParaRPr lang="es-ES" altLang="es-PA" sz="1000" b="1" dirty="0">
                    <a:solidFill>
                      <a:srgbClr val="FF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8" name="16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257424" y="1504950"/>
                  <a:ext cx="862012" cy="596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PA" altLang="es-PA" sz="1000" b="1" dirty="0">
                      <a:solidFill>
                        <a:srgbClr val="FF0000"/>
                      </a:solidFill>
                      <a:ea typeface="ＭＳ Ｐゴシック" pitchFamily="34" charset="-128"/>
                    </a:rPr>
                    <a:t>BBB Estable</a:t>
                  </a:r>
                  <a:endParaRPr lang="es-ES" altLang="es-PA" sz="1000" b="1" dirty="0">
                    <a:solidFill>
                      <a:srgbClr val="FF0000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29" name="12 CuadroTexto"/>
              <p:cNvSpPr txBox="1">
                <a:spLocks noChangeArrowheads="1"/>
              </p:cNvSpPr>
              <p:nvPr/>
            </p:nvSpPr>
            <p:spPr bwMode="auto">
              <a:xfrm>
                <a:off x="4973914" y="3098566"/>
                <a:ext cx="18648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A" sz="1200" dirty="0" err="1" smtClean="0">
                    <a:solidFill>
                      <a:schemeClr val="tx2"/>
                    </a:solidFill>
                  </a:rPr>
                  <a:t>Grado</a:t>
                </a:r>
                <a:r>
                  <a:rPr lang="en-US" altLang="es-PA" sz="1200" dirty="0" smtClean="0">
                    <a:solidFill>
                      <a:schemeClr val="tx2"/>
                    </a:solidFill>
                  </a:rPr>
                  <a:t> de </a:t>
                </a:r>
                <a:r>
                  <a:rPr lang="en-US" altLang="es-PA" sz="1200" dirty="0" err="1" smtClean="0">
                    <a:solidFill>
                      <a:schemeClr val="tx2"/>
                    </a:solidFill>
                  </a:rPr>
                  <a:t>inversión</a:t>
                </a:r>
                <a:r>
                  <a:rPr lang="en-US" altLang="es-PA" sz="1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es-PA" sz="1200" dirty="0" err="1" smtClean="0">
                    <a:solidFill>
                      <a:schemeClr val="tx2"/>
                    </a:solidFill>
                  </a:rPr>
                  <a:t>desde</a:t>
                </a:r>
                <a:r>
                  <a:rPr lang="en-US" altLang="es-PA" sz="1200" dirty="0" smtClean="0">
                    <a:solidFill>
                      <a:schemeClr val="tx2"/>
                    </a:solidFill>
                  </a:rPr>
                  <a:t> el 2010</a:t>
                </a:r>
                <a:endParaRPr lang="en-US" altLang="es-PA" sz="1200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32" name="Conector recto 31"/>
            <p:cNvCxnSpPr/>
            <p:nvPr/>
          </p:nvCxnSpPr>
          <p:spPr>
            <a:xfrm>
              <a:off x="4572000" y="2601229"/>
              <a:ext cx="0" cy="2688223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o 33"/>
          <p:cNvGrpSpPr/>
          <p:nvPr/>
        </p:nvGrpSpPr>
        <p:grpSpPr>
          <a:xfrm>
            <a:off x="0" y="2608264"/>
            <a:ext cx="9495692" cy="2111455"/>
            <a:chOff x="0" y="2608263"/>
            <a:chExt cx="9495692" cy="2111455"/>
          </a:xfrm>
        </p:grpSpPr>
        <p:grpSp>
          <p:nvGrpSpPr>
            <p:cNvPr id="33" name="Grupo 32"/>
            <p:cNvGrpSpPr/>
            <p:nvPr/>
          </p:nvGrpSpPr>
          <p:grpSpPr>
            <a:xfrm>
              <a:off x="182005" y="3098566"/>
              <a:ext cx="3776169" cy="1621152"/>
              <a:chOff x="182005" y="3098566"/>
              <a:chExt cx="3776169" cy="1621152"/>
            </a:xfrm>
          </p:grpSpPr>
          <p:grpSp>
            <p:nvGrpSpPr>
              <p:cNvPr id="6" name="13 Grupo"/>
              <p:cNvGrpSpPr/>
              <p:nvPr/>
            </p:nvGrpSpPr>
            <p:grpSpPr>
              <a:xfrm>
                <a:off x="541705" y="3705353"/>
                <a:ext cx="3416469" cy="1014365"/>
                <a:chOff x="5259369" y="5282073"/>
                <a:chExt cx="3253772" cy="828497"/>
              </a:xfrm>
              <a:solidFill>
                <a:schemeClr val="bg1"/>
              </a:solidFill>
            </p:grpSpPr>
            <p:sp>
              <p:nvSpPr>
                <p:cNvPr id="7" name="49 Rectángulo"/>
                <p:cNvSpPr/>
                <p:nvPr/>
              </p:nvSpPr>
              <p:spPr>
                <a:xfrm>
                  <a:off x="5440303" y="5307931"/>
                  <a:ext cx="3072838" cy="80263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9" name="86 Rectángulo redondeado"/>
                <p:cNvSpPr/>
                <p:nvPr/>
              </p:nvSpPr>
              <p:spPr>
                <a:xfrm>
                  <a:off x="5371820" y="5591620"/>
                  <a:ext cx="473450" cy="403336"/>
                </a:xfrm>
                <a:prstGeom prst="roundRect">
                  <a:avLst>
                    <a:gd name="adj" fmla="val 18719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 smtClean="0">
                      <a:solidFill>
                        <a:srgbClr val="10253F"/>
                      </a:solidFill>
                    </a:rPr>
                    <a:t>3.8%</a:t>
                  </a:r>
                </a:p>
              </p:txBody>
            </p:sp>
            <p:sp>
              <p:nvSpPr>
                <p:cNvPr id="10" name="87 Rectángulo redondeado"/>
                <p:cNvSpPr/>
                <p:nvPr/>
              </p:nvSpPr>
              <p:spPr>
                <a:xfrm>
                  <a:off x="5985700" y="5591620"/>
                  <a:ext cx="473451" cy="403336"/>
                </a:xfrm>
                <a:prstGeom prst="roundRect">
                  <a:avLst>
                    <a:gd name="adj" fmla="val 18719"/>
                  </a:avLst>
                </a:prstGeom>
                <a:grp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 smtClean="0">
                      <a:solidFill>
                        <a:srgbClr val="10253F"/>
                      </a:solidFill>
                    </a:rPr>
                    <a:t>8.0%</a:t>
                  </a:r>
                </a:p>
              </p:txBody>
            </p:sp>
            <p:sp>
              <p:nvSpPr>
                <p:cNvPr id="12" name="89 Rectángulo redondeado"/>
                <p:cNvSpPr/>
                <p:nvPr/>
              </p:nvSpPr>
              <p:spPr>
                <a:xfrm>
                  <a:off x="7184428" y="5591620"/>
                  <a:ext cx="473451" cy="403336"/>
                </a:xfrm>
                <a:prstGeom prst="roundRect">
                  <a:avLst>
                    <a:gd name="adj" fmla="val 18719"/>
                  </a:avLst>
                </a:prstGeom>
                <a:grp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 smtClean="0">
                      <a:solidFill>
                        <a:srgbClr val="10253F"/>
                      </a:solidFill>
                    </a:rPr>
                    <a:t>4%</a:t>
                  </a:r>
                </a:p>
              </p:txBody>
            </p:sp>
            <p:sp>
              <p:nvSpPr>
                <p:cNvPr id="13" name="90 Rectángulo redondeado"/>
                <p:cNvSpPr/>
                <p:nvPr/>
              </p:nvSpPr>
              <p:spPr>
                <a:xfrm>
                  <a:off x="7806719" y="5591620"/>
                  <a:ext cx="473451" cy="403336"/>
                </a:xfrm>
                <a:prstGeom prst="roundRect">
                  <a:avLst>
                    <a:gd name="adj" fmla="val 18719"/>
                  </a:avLst>
                </a:prstGeom>
                <a:grp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 smtClean="0">
                      <a:solidFill>
                        <a:srgbClr val="10253F"/>
                      </a:solidFill>
                    </a:rPr>
                    <a:t>7.4%</a:t>
                  </a:r>
                </a:p>
              </p:txBody>
            </p:sp>
            <p:sp>
              <p:nvSpPr>
                <p:cNvPr id="14" name="25 CuadroTexto"/>
                <p:cNvSpPr txBox="1"/>
                <p:nvPr/>
              </p:nvSpPr>
              <p:spPr>
                <a:xfrm>
                  <a:off x="5259369" y="5312544"/>
                  <a:ext cx="683681" cy="21367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PA" sz="1100" b="1" dirty="0" smtClean="0">
                      <a:solidFill>
                        <a:schemeClr val="accent1"/>
                      </a:solidFill>
                    </a:rPr>
                    <a:t>Panama</a:t>
                  </a:r>
                  <a:endParaRPr lang="es-PA" sz="11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5" name="96 CuadroTexto"/>
                <p:cNvSpPr txBox="1"/>
                <p:nvPr/>
              </p:nvSpPr>
              <p:spPr>
                <a:xfrm>
                  <a:off x="5879228" y="5318620"/>
                  <a:ext cx="712126" cy="21367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PA" sz="1100" dirty="0" smtClean="0">
                      <a:solidFill>
                        <a:srgbClr val="000000"/>
                      </a:solidFill>
                    </a:rPr>
                    <a:t>Paraguay</a:t>
                  </a:r>
                </a:p>
              </p:txBody>
            </p:sp>
            <p:sp>
              <p:nvSpPr>
                <p:cNvPr id="16" name="97 CuadroTexto"/>
                <p:cNvSpPr txBox="1"/>
                <p:nvPr/>
              </p:nvSpPr>
              <p:spPr>
                <a:xfrm>
                  <a:off x="6485364" y="5282073"/>
                  <a:ext cx="710696" cy="35193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PA" sz="1100" dirty="0" smtClean="0">
                      <a:solidFill>
                        <a:srgbClr val="000000"/>
                      </a:solidFill>
                    </a:rPr>
                    <a:t>Costa Rica</a:t>
                  </a:r>
                  <a:endParaRPr lang="es-PA" sz="11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98 CuadroTexto"/>
                <p:cNvSpPr txBox="1"/>
                <p:nvPr/>
              </p:nvSpPr>
              <p:spPr>
                <a:xfrm>
                  <a:off x="7117891" y="5322288"/>
                  <a:ext cx="582315" cy="21367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PA" sz="1100" dirty="0" smtClean="0">
                      <a:solidFill>
                        <a:srgbClr val="000000"/>
                      </a:solidFill>
                    </a:rPr>
                    <a:t>Mexico</a:t>
                  </a:r>
                  <a:endParaRPr lang="es-PA" sz="11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99 CuadroTexto"/>
                <p:cNvSpPr txBox="1"/>
                <p:nvPr/>
              </p:nvSpPr>
              <p:spPr>
                <a:xfrm>
                  <a:off x="7657879" y="5327121"/>
                  <a:ext cx="683681" cy="21367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PA" sz="1100" dirty="0" err="1" smtClean="0">
                      <a:solidFill>
                        <a:srgbClr val="000000"/>
                      </a:solidFill>
                    </a:rPr>
                    <a:t>Brazil</a:t>
                  </a:r>
                  <a:endParaRPr lang="es-PA" sz="11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" name="88 Rectángulo redondeado"/>
                <p:cNvSpPr/>
                <p:nvPr/>
              </p:nvSpPr>
              <p:spPr>
                <a:xfrm>
                  <a:off x="6591355" y="5591620"/>
                  <a:ext cx="473451" cy="403336"/>
                </a:xfrm>
                <a:prstGeom prst="roundRect">
                  <a:avLst>
                    <a:gd name="adj" fmla="val 18719"/>
                  </a:avLst>
                </a:prstGeom>
                <a:grp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 smtClean="0">
                      <a:solidFill>
                        <a:srgbClr val="10253F"/>
                      </a:solidFill>
                    </a:rPr>
                    <a:t>6.4%</a:t>
                  </a:r>
                </a:p>
              </p:txBody>
            </p:sp>
          </p:grpSp>
          <p:sp>
            <p:nvSpPr>
              <p:cNvPr id="19" name="Rectangle 94"/>
              <p:cNvSpPr/>
              <p:nvPr/>
            </p:nvSpPr>
            <p:spPr>
              <a:xfrm>
                <a:off x="396197" y="3487689"/>
                <a:ext cx="304335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tx2"/>
                    </a:solidFill>
                  </a:rPr>
                  <a:t>(% de la </a:t>
                </a:r>
                <a:r>
                  <a:rPr lang="en-US" sz="1100" dirty="0" err="1" smtClean="0">
                    <a:solidFill>
                      <a:schemeClr val="tx2"/>
                    </a:solidFill>
                  </a:rPr>
                  <a:t>población</a:t>
                </a:r>
                <a:r>
                  <a:rPr lang="en-US" sz="11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1100" dirty="0" err="1" smtClean="0">
                    <a:solidFill>
                      <a:schemeClr val="tx2"/>
                    </a:solidFill>
                  </a:rPr>
                  <a:t>económicamente</a:t>
                </a:r>
                <a:r>
                  <a:rPr lang="en-US" sz="11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1100" dirty="0" err="1" smtClean="0">
                    <a:solidFill>
                      <a:schemeClr val="tx2"/>
                    </a:solidFill>
                  </a:rPr>
                  <a:t>activa</a:t>
                </a:r>
                <a:r>
                  <a:rPr lang="en-US" sz="1100" dirty="0" smtClean="0">
                    <a:solidFill>
                      <a:schemeClr val="tx2"/>
                    </a:solidFill>
                  </a:rPr>
                  <a:t>)</a:t>
                </a: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182005" y="3098566"/>
                <a:ext cx="36373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err="1" smtClean="0">
                    <a:solidFill>
                      <a:schemeClr val="tx2"/>
                    </a:solidFill>
                  </a:rPr>
                  <a:t>Tasa</a:t>
                </a:r>
                <a:r>
                  <a:rPr lang="en-US" sz="1200" dirty="0" smtClean="0">
                    <a:solidFill>
                      <a:schemeClr val="tx2"/>
                    </a:solidFill>
                  </a:rPr>
                  <a:t> de </a:t>
                </a:r>
                <a:r>
                  <a:rPr lang="en-US" sz="1200" dirty="0" err="1" smtClean="0">
                    <a:solidFill>
                      <a:schemeClr val="tx2"/>
                    </a:solidFill>
                  </a:rPr>
                  <a:t>Desempleo</a:t>
                </a:r>
                <a:endParaRPr lang="en-US" sz="1200" dirty="0" smtClean="0">
                  <a:solidFill>
                    <a:schemeClr val="tx2"/>
                  </a:solidFill>
                </a:endParaRPr>
              </a:p>
              <a:p>
                <a:r>
                  <a:rPr lang="en-US" sz="1200" dirty="0" smtClean="0">
                    <a:solidFill>
                      <a:schemeClr val="tx2"/>
                    </a:solidFill>
                  </a:rPr>
                  <a:t>2015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21" name="Conector recto 20"/>
            <p:cNvCxnSpPr/>
            <p:nvPr/>
          </p:nvCxnSpPr>
          <p:spPr>
            <a:xfrm>
              <a:off x="0" y="2608263"/>
              <a:ext cx="9495692" cy="0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image005.flaticon.com/1/png/512/44/44386.png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285" t="-14670" r="-9139" b="-9518"/>
          <a:stretch/>
        </p:blipFill>
        <p:spPr bwMode="auto">
          <a:xfrm>
            <a:off x="4905215" y="915152"/>
            <a:ext cx="1452664" cy="14980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CuadroTexto 21"/>
          <p:cNvSpPr txBox="1"/>
          <p:nvPr/>
        </p:nvSpPr>
        <p:spPr>
          <a:xfrm>
            <a:off x="4608279" y="1334684"/>
            <a:ext cx="2065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chemeClr val="tx2"/>
                </a:solidFill>
              </a:rPr>
              <a:t>Inversión Extranjera</a:t>
            </a:r>
          </a:p>
          <a:p>
            <a:pPr algn="ctr"/>
            <a:r>
              <a:rPr lang="es-MX" sz="1100" b="1" dirty="0" smtClean="0">
                <a:solidFill>
                  <a:schemeClr val="tx2"/>
                </a:solidFill>
              </a:rPr>
              <a:t>Directa</a:t>
            </a:r>
          </a:p>
          <a:p>
            <a:pPr algn="ctr"/>
            <a:r>
              <a:rPr lang="en-US" sz="1100" dirty="0" err="1" smtClean="0">
                <a:solidFill>
                  <a:schemeClr val="tx2"/>
                </a:solidFill>
              </a:rPr>
              <a:t>Enero-Diciembre</a:t>
            </a:r>
            <a:endParaRPr lang="en-US" sz="1100" dirty="0" smtClean="0">
              <a:solidFill>
                <a:schemeClr val="tx2"/>
              </a:solidFill>
            </a:endParaRPr>
          </a:p>
          <a:p>
            <a:pPr algn="ctr"/>
            <a:r>
              <a:rPr lang="es-MX" sz="1100" dirty="0" smtClean="0">
                <a:solidFill>
                  <a:schemeClr val="tx2"/>
                </a:solidFill>
              </a:rPr>
              <a:t>2015</a:t>
            </a:r>
            <a:endParaRPr lang="es-PA" sz="1100" dirty="0">
              <a:solidFill>
                <a:schemeClr val="tx2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6244890" y="2117962"/>
            <a:ext cx="1296515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700" dirty="0" smtClean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*En millones</a:t>
            </a:r>
            <a:endParaRPr lang="es-PA" sz="7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6642054" y="2250390"/>
            <a:ext cx="1630746" cy="1692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500" dirty="0" smtClean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Fuente: Contraloría General de la República</a:t>
            </a:r>
            <a:endParaRPr lang="es-PA" sz="5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194" name="Picture 2" descr="https://cdn4.iconfinder.com/data/icons/charts-soft/512/graph_acquisition_business_data_growth_investment_chart-512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4179" y="3617014"/>
            <a:ext cx="1174736" cy="117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817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5" name="1_TIMELAPSES locks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95325" y="228599"/>
            <a:ext cx="7991475" cy="48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0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"/>
                    </a14:imgEffect>
                    <a14:imgEffect>
                      <a14:brightnessContrast bright="-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73" r="22648"/>
          <a:stretch/>
        </p:blipFill>
        <p:spPr>
          <a:xfrm>
            <a:off x="-50242" y="-40128"/>
            <a:ext cx="9626321" cy="5336576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-50242" y="0"/>
            <a:ext cx="9608738" cy="4537730"/>
            <a:chOff x="-445310" y="-97972"/>
            <a:chExt cx="9608738" cy="4537730"/>
          </a:xfrm>
        </p:grpSpPr>
        <p:sp>
          <p:nvSpPr>
            <p:cNvPr id="19" name="Rectángulo 18"/>
            <p:cNvSpPr/>
            <p:nvPr/>
          </p:nvSpPr>
          <p:spPr>
            <a:xfrm>
              <a:off x="-445310" y="-97972"/>
              <a:ext cx="9608738" cy="1476004"/>
            </a:xfrm>
            <a:prstGeom prst="rect">
              <a:avLst/>
            </a:prstGeom>
            <a:solidFill>
              <a:schemeClr val="tx1">
                <a:alpha val="4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2497299" y="143411"/>
              <a:ext cx="37235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ja-JP" sz="3600" b="1" dirty="0" smtClean="0">
                  <a:solidFill>
                    <a:schemeClr val="bg1"/>
                  </a:solidFill>
                </a:rPr>
                <a:t>MUCHAS GRACIAS</a:t>
              </a:r>
              <a:endParaRPr kumimoji="1" lang="ja-JP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-295767" y="789742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-325305" y="1341145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s-PA" dirty="0">
                <a:solidFill>
                  <a:schemeClr val="bg1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-325305" y="2268016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endParaRPr kumimoji="1" lang="es-PA" altLang="ja-JP" dirty="0">
                <a:solidFill>
                  <a:schemeClr val="bg1"/>
                </a:solidFill>
                <a:cs typeface="ＭＳ Ｐゴシック" charset="0"/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-325305" y="324825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endParaRPr kumimoji="1" lang="ja-JP" altLang="en-US" dirty="0">
                <a:solidFill>
                  <a:schemeClr val="bg1"/>
                </a:solidFill>
                <a:cs typeface="ＭＳ Ｐゴシック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-325305" y="407042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endParaRPr kumimoji="1" lang="ja-JP" altLang="en-US" dirty="0">
                <a:solidFill>
                  <a:schemeClr val="bg1"/>
                </a:solidFill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0346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7720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>
                <a:solidFill>
                  <a:schemeClr val="tx2"/>
                </a:solidFill>
              </a:rPr>
              <a:t>Panamá PIB crecimiento </a:t>
            </a:r>
            <a:endParaRPr lang="es-ES_tradnl" dirty="0" smtClean="0">
              <a:solidFill>
                <a:schemeClr val="tx2"/>
              </a:solidFill>
            </a:endParaRPr>
          </a:p>
          <a:p>
            <a:r>
              <a:rPr lang="es-ES_tradnl" dirty="0" smtClean="0">
                <a:solidFill>
                  <a:schemeClr val="tx2"/>
                </a:solidFill>
              </a:rPr>
              <a:t>vs </a:t>
            </a:r>
            <a:r>
              <a:rPr lang="es-ES_tradnl" dirty="0">
                <a:solidFill>
                  <a:schemeClr val="tx2"/>
                </a:solidFill>
              </a:rPr>
              <a:t>compañeros y </a:t>
            </a:r>
            <a:r>
              <a:rPr lang="es-ES_tradnl" dirty="0" smtClean="0">
                <a:solidFill>
                  <a:schemeClr val="tx2"/>
                </a:solidFill>
              </a:rPr>
              <a:t>regiones</a:t>
            </a:r>
            <a:endParaRPr lang="es-ES_tradnl" dirty="0">
              <a:solidFill>
                <a:schemeClr val="tx2"/>
              </a:solidFill>
            </a:endParaRPr>
          </a:p>
        </p:txBody>
      </p:sp>
      <p:pic>
        <p:nvPicPr>
          <p:cNvPr id="13314" name="Picture 2" descr="https://encrypted-tbn0.gstatic.com/images?q=tbn:ANd9GcR2ONwvKYt8JKMv70oxxQXFzOoAitvvbbAVemFSPEP86W0QKdz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24" y="19537"/>
            <a:ext cx="466996" cy="3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6 Conector recto"/>
          <p:cNvCxnSpPr/>
          <p:nvPr/>
        </p:nvCxnSpPr>
        <p:spPr>
          <a:xfrm>
            <a:off x="7267254" y="1339982"/>
            <a:ext cx="0" cy="257741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30 CuadroTexto"/>
          <p:cNvSpPr txBox="1"/>
          <p:nvPr/>
        </p:nvSpPr>
        <p:spPr>
          <a:xfrm>
            <a:off x="4948691" y="1458194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400" dirty="0" smtClean="0">
                <a:solidFill>
                  <a:srgbClr val="1F497D"/>
                </a:solidFill>
              </a:rPr>
              <a:t>Regiones</a:t>
            </a:r>
            <a:endParaRPr lang="es-PA" sz="1400" dirty="0">
              <a:solidFill>
                <a:srgbClr val="1F497D"/>
              </a:solidFill>
            </a:endParaRPr>
          </a:p>
        </p:txBody>
      </p:sp>
      <p:sp>
        <p:nvSpPr>
          <p:cNvPr id="12" name="7 CuadroTexto"/>
          <p:cNvSpPr txBox="1"/>
          <p:nvPr/>
        </p:nvSpPr>
        <p:spPr>
          <a:xfrm>
            <a:off x="1751386" y="145819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400" dirty="0" smtClean="0">
                <a:solidFill>
                  <a:srgbClr val="1F497D"/>
                </a:solidFill>
              </a:rPr>
              <a:t>Los países de referencia</a:t>
            </a:r>
            <a:endParaRPr lang="es-PA" sz="1400" dirty="0">
              <a:solidFill>
                <a:srgbClr val="1F497D"/>
              </a:solidFill>
            </a:endParaRPr>
          </a:p>
        </p:txBody>
      </p:sp>
      <p:cxnSp>
        <p:nvCxnSpPr>
          <p:cNvPr id="13" name="31 Conector recto"/>
          <p:cNvCxnSpPr/>
          <p:nvPr/>
        </p:nvCxnSpPr>
        <p:spPr>
          <a:xfrm>
            <a:off x="4560693" y="1339982"/>
            <a:ext cx="0" cy="257741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/>
          </p:nvPr>
        </p:nvGraphicFramePr>
        <p:xfrm>
          <a:off x="667012" y="1458193"/>
          <a:ext cx="7483086" cy="312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4 CuadroTexto"/>
          <p:cNvSpPr txBox="1"/>
          <p:nvPr/>
        </p:nvSpPr>
        <p:spPr>
          <a:xfrm>
            <a:off x="7328929" y="2958659"/>
            <a:ext cx="8323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504D"/>
                </a:solidFill>
              </a:rPr>
              <a:t>Panamá</a:t>
            </a:r>
            <a:endParaRPr lang="en-US" sz="1400" b="1" dirty="0">
              <a:solidFill>
                <a:srgbClr val="C0504D"/>
              </a:solidFill>
            </a:endParaRPr>
          </a:p>
        </p:txBody>
      </p:sp>
      <p:pic>
        <p:nvPicPr>
          <p:cNvPr id="16" name="Picture 2" descr="https://pbs.twimg.com/profile_images/565498192171507712/r2Hb2gvX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76"/>
          <a:stretch/>
        </p:blipFill>
        <p:spPr bwMode="auto">
          <a:xfrm>
            <a:off x="122537" y="433586"/>
            <a:ext cx="403370" cy="32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6566318" y="4894154"/>
            <a:ext cx="27792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A"/>
            </a:defPPr>
            <a:lvl1pPr eaLnBrk="1" hangingPunct="1">
              <a:defRPr sz="800">
                <a:solidFill>
                  <a:srgbClr val="000066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s-PA" sz="900" dirty="0" smtClean="0">
                <a:solidFill>
                  <a:schemeClr val="tx2"/>
                </a:solidFill>
              </a:rPr>
              <a:t>Fuente: IMF y World Economic Outlook Report 2016.</a:t>
            </a:r>
            <a:endParaRPr lang="es-PA" sz="900" dirty="0">
              <a:solidFill>
                <a:schemeClr val="tx2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01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780356"/>
            <a:ext cx="7315200" cy="359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1"/>
          <p:cNvSpPr/>
          <p:nvPr/>
        </p:nvSpPr>
        <p:spPr>
          <a:xfrm>
            <a:off x="381000" y="4676165"/>
            <a:ext cx="457200" cy="304800"/>
          </a:xfrm>
          <a:prstGeom prst="rect">
            <a:avLst/>
          </a:prstGeom>
          <a:solidFill>
            <a:srgbClr val="40B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4" name="Rectangle 3"/>
          <p:cNvSpPr/>
          <p:nvPr/>
        </p:nvSpPr>
        <p:spPr>
          <a:xfrm>
            <a:off x="2366314" y="4676165"/>
            <a:ext cx="457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5" name="Rectangle 4"/>
          <p:cNvSpPr/>
          <p:nvPr/>
        </p:nvSpPr>
        <p:spPr>
          <a:xfrm>
            <a:off x="4343400" y="4676165"/>
            <a:ext cx="4572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6" name="Rectangle 2"/>
          <p:cNvSpPr/>
          <p:nvPr/>
        </p:nvSpPr>
        <p:spPr>
          <a:xfrm>
            <a:off x="838200" y="4637654"/>
            <a:ext cx="98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dirty="0">
                <a:solidFill>
                  <a:schemeClr val="tx2"/>
                </a:solidFill>
              </a:rPr>
              <a:t>Panamá </a:t>
            </a:r>
            <a:endParaRPr lang="es-PA" dirty="0"/>
          </a:p>
        </p:txBody>
      </p:sp>
      <p:sp>
        <p:nvSpPr>
          <p:cNvPr id="27" name="Rectangle 6"/>
          <p:cNvSpPr/>
          <p:nvPr/>
        </p:nvSpPr>
        <p:spPr>
          <a:xfrm>
            <a:off x="2814417" y="4505400"/>
            <a:ext cx="956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dirty="0" smtClean="0">
                <a:solidFill>
                  <a:schemeClr val="tx2"/>
                </a:solidFill>
              </a:rPr>
              <a:t>América</a:t>
            </a:r>
          </a:p>
          <a:p>
            <a:r>
              <a:rPr lang="es-PA" dirty="0" smtClean="0">
                <a:solidFill>
                  <a:schemeClr val="tx2"/>
                </a:solidFill>
              </a:rPr>
              <a:t>Latina </a:t>
            </a:r>
            <a:endParaRPr lang="es-PA" dirty="0"/>
          </a:p>
        </p:txBody>
      </p:sp>
      <p:sp>
        <p:nvSpPr>
          <p:cNvPr id="28" name="Rectangle 7"/>
          <p:cNvSpPr/>
          <p:nvPr/>
        </p:nvSpPr>
        <p:spPr>
          <a:xfrm>
            <a:off x="4800602" y="4511202"/>
            <a:ext cx="643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dirty="0" smtClean="0">
                <a:solidFill>
                  <a:schemeClr val="tx2"/>
                </a:solidFill>
              </a:rPr>
              <a:t>Euro</a:t>
            </a:r>
          </a:p>
          <a:p>
            <a:r>
              <a:rPr lang="es-PA" dirty="0" smtClean="0">
                <a:solidFill>
                  <a:schemeClr val="tx2"/>
                </a:solidFill>
              </a:rPr>
              <a:t>Zona</a:t>
            </a:r>
            <a:endParaRPr lang="es-PA" dirty="0"/>
          </a:p>
        </p:txBody>
      </p:sp>
      <p:sp>
        <p:nvSpPr>
          <p:cNvPr id="10" name="Rectángulo 9"/>
          <p:cNvSpPr/>
          <p:nvPr/>
        </p:nvSpPr>
        <p:spPr>
          <a:xfrm>
            <a:off x="557720" y="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smtClean="0">
                <a:solidFill>
                  <a:schemeClr val="tx2"/>
                </a:solidFill>
              </a:rPr>
              <a:t>Desempeño económico de Panamá a 2020</a:t>
            </a:r>
          </a:p>
          <a:p>
            <a:r>
              <a:rPr lang="es-ES_tradnl" dirty="0" smtClean="0">
                <a:solidFill>
                  <a:schemeClr val="tx2"/>
                </a:solidFill>
              </a:rPr>
              <a:t>comparativo a América Latina y </a:t>
            </a:r>
            <a:r>
              <a:rPr lang="es-ES_tradnl" dirty="0">
                <a:solidFill>
                  <a:schemeClr val="tx2"/>
                </a:solidFill>
              </a:rPr>
              <a:t>la Euro Zona </a:t>
            </a:r>
          </a:p>
        </p:txBody>
      </p:sp>
      <p:pic>
        <p:nvPicPr>
          <p:cNvPr id="11" name="Picture 2" descr="https://encrypted-tbn0.gstatic.com/images?q=tbn:ANd9GcR2ONwvKYt8JKMv70oxxQXFzOoAitvvbbAVemFSPEP86W0QKdz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09"/>
          <a:stretch/>
        </p:blipFill>
        <p:spPr bwMode="auto">
          <a:xfrm>
            <a:off x="0" y="67044"/>
            <a:ext cx="603115" cy="51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05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5" name="AutoShape 2" descr="Resultado de imagen de mici pan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2052" name="Picture 4" descr="http://www.panamux.com/wp-content/uploads/2014/08/MICI-Pan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359" y="157882"/>
            <a:ext cx="928501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onsulta.meduca.gob.pa/images/logo_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0850" y="46831"/>
            <a:ext cx="7366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2"/>
          <p:cNvSpPr/>
          <p:nvPr/>
        </p:nvSpPr>
        <p:spPr>
          <a:xfrm>
            <a:off x="511653" y="1625356"/>
            <a:ext cx="3325367" cy="3014471"/>
          </a:xfrm>
          <a:prstGeom prst="rect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16000" contras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8"/>
          <p:cNvSpPr/>
          <p:nvPr/>
        </p:nvSpPr>
        <p:spPr>
          <a:xfrm>
            <a:off x="1786458" y="1588825"/>
            <a:ext cx="2170083" cy="3089600"/>
          </a:xfrm>
          <a:prstGeom prst="rect">
            <a:avLst/>
          </a:pr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21"/>
          <p:cNvSpPr txBox="1"/>
          <p:nvPr/>
        </p:nvSpPr>
        <p:spPr>
          <a:xfrm>
            <a:off x="3737268" y="1657178"/>
            <a:ext cx="104775" cy="182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b="1" spc="-40" dirty="0">
                <a:solidFill>
                  <a:srgbClr val="FF0000"/>
                </a:solidFill>
                <a:latin typeface="Gill Sans"/>
                <a:cs typeface="Gill Sans"/>
              </a:rPr>
              <a:t>1</a:t>
            </a:r>
            <a:endParaRPr sz="11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1" name="object 22"/>
          <p:cNvSpPr txBox="1"/>
          <p:nvPr/>
        </p:nvSpPr>
        <p:spPr>
          <a:xfrm>
            <a:off x="3532294" y="1964471"/>
            <a:ext cx="104775" cy="182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b="1" spc="-40" dirty="0">
                <a:solidFill>
                  <a:srgbClr val="A7A9AC"/>
                </a:solidFill>
                <a:latin typeface="Gill Sans"/>
                <a:cs typeface="Gill Sans"/>
              </a:rPr>
              <a:t>2</a:t>
            </a:r>
            <a:endParaRPr sz="1100" dirty="0">
              <a:latin typeface="Gill Sans"/>
              <a:cs typeface="Gill Sans"/>
            </a:endParaRPr>
          </a:p>
        </p:txBody>
      </p:sp>
      <p:sp>
        <p:nvSpPr>
          <p:cNvPr id="12" name="object 23"/>
          <p:cNvSpPr txBox="1"/>
          <p:nvPr/>
        </p:nvSpPr>
        <p:spPr>
          <a:xfrm>
            <a:off x="548663" y="1945360"/>
            <a:ext cx="136842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b="1" dirty="0">
                <a:solidFill>
                  <a:srgbClr val="58595B"/>
                </a:solidFill>
                <a:cs typeface="Arial"/>
              </a:rPr>
              <a:t>Dominican Republic</a:t>
            </a:r>
            <a:endParaRPr sz="1100" dirty="0">
              <a:cs typeface="Arial"/>
            </a:endParaRPr>
          </a:p>
        </p:txBody>
      </p:sp>
      <p:sp>
        <p:nvSpPr>
          <p:cNvPr id="13" name="object 24"/>
          <p:cNvSpPr txBox="1"/>
          <p:nvPr/>
        </p:nvSpPr>
        <p:spPr>
          <a:xfrm>
            <a:off x="548663" y="2252840"/>
            <a:ext cx="57721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b="1" dirty="0">
                <a:solidFill>
                  <a:srgbClr val="58595B"/>
                </a:solidFill>
                <a:cs typeface="Arial"/>
              </a:rPr>
              <a:t>Jamaica</a:t>
            </a:r>
            <a:endParaRPr sz="1100" dirty="0">
              <a:cs typeface="Arial"/>
            </a:endParaRPr>
          </a:p>
        </p:txBody>
      </p:sp>
      <p:sp>
        <p:nvSpPr>
          <p:cNvPr id="14" name="object 25"/>
          <p:cNvSpPr txBox="1"/>
          <p:nvPr/>
        </p:nvSpPr>
        <p:spPr>
          <a:xfrm>
            <a:off x="548663" y="2560319"/>
            <a:ext cx="64706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b="1" dirty="0">
                <a:solidFill>
                  <a:srgbClr val="58595B"/>
                </a:solidFill>
                <a:cs typeface="Arial"/>
              </a:rPr>
              <a:t>Bahamas</a:t>
            </a:r>
            <a:endParaRPr sz="1100" dirty="0">
              <a:cs typeface="Arial"/>
            </a:endParaRPr>
          </a:p>
        </p:txBody>
      </p:sp>
      <p:sp>
        <p:nvSpPr>
          <p:cNvPr id="15" name="object 26"/>
          <p:cNvSpPr txBox="1"/>
          <p:nvPr/>
        </p:nvSpPr>
        <p:spPr>
          <a:xfrm>
            <a:off x="548663" y="2867799"/>
            <a:ext cx="80962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b="1" dirty="0">
                <a:solidFill>
                  <a:srgbClr val="58595B"/>
                </a:solidFill>
                <a:cs typeface="Arial"/>
              </a:rPr>
              <a:t>Puerto Rico</a:t>
            </a:r>
            <a:endParaRPr sz="1100">
              <a:cs typeface="Arial"/>
            </a:endParaRPr>
          </a:p>
        </p:txBody>
      </p:sp>
      <p:sp>
        <p:nvSpPr>
          <p:cNvPr id="16" name="object 27"/>
          <p:cNvSpPr txBox="1"/>
          <p:nvPr/>
        </p:nvSpPr>
        <p:spPr>
          <a:xfrm>
            <a:off x="548660" y="3175279"/>
            <a:ext cx="74803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b="1" dirty="0">
                <a:solidFill>
                  <a:srgbClr val="58595B"/>
                </a:solidFill>
                <a:cs typeface="Arial"/>
              </a:rPr>
              <a:t>Costa Rica</a:t>
            </a:r>
            <a:endParaRPr sz="1100">
              <a:cs typeface="Arial"/>
            </a:endParaRPr>
          </a:p>
        </p:txBody>
      </p:sp>
      <p:sp>
        <p:nvSpPr>
          <p:cNvPr id="17" name="object 28"/>
          <p:cNvSpPr txBox="1"/>
          <p:nvPr/>
        </p:nvSpPr>
        <p:spPr>
          <a:xfrm>
            <a:off x="548662" y="3482758"/>
            <a:ext cx="129095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b="1" dirty="0">
                <a:solidFill>
                  <a:srgbClr val="58595B"/>
                </a:solidFill>
                <a:cs typeface="Arial"/>
              </a:rPr>
              <a:t>Antigua &amp; Barbuda</a:t>
            </a:r>
            <a:endParaRPr sz="1100">
              <a:cs typeface="Arial"/>
            </a:endParaRPr>
          </a:p>
        </p:txBody>
      </p:sp>
      <p:sp>
        <p:nvSpPr>
          <p:cNvPr id="18" name="object 29"/>
          <p:cNvSpPr txBox="1"/>
          <p:nvPr/>
        </p:nvSpPr>
        <p:spPr>
          <a:xfrm>
            <a:off x="548663" y="3790238"/>
            <a:ext cx="429259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b="1" dirty="0">
                <a:solidFill>
                  <a:srgbClr val="58595B"/>
                </a:solidFill>
                <a:cs typeface="Arial"/>
              </a:rPr>
              <a:t>Aruba</a:t>
            </a:r>
            <a:endParaRPr sz="1100">
              <a:cs typeface="Arial"/>
            </a:endParaRPr>
          </a:p>
        </p:txBody>
      </p:sp>
      <p:sp>
        <p:nvSpPr>
          <p:cNvPr id="19" name="object 30"/>
          <p:cNvSpPr txBox="1"/>
          <p:nvPr/>
        </p:nvSpPr>
        <p:spPr>
          <a:xfrm>
            <a:off x="548663" y="4097718"/>
            <a:ext cx="59245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b="1" dirty="0">
                <a:solidFill>
                  <a:srgbClr val="58595B"/>
                </a:solidFill>
                <a:cs typeface="Arial"/>
              </a:rPr>
              <a:t>Grenada</a:t>
            </a:r>
            <a:endParaRPr sz="1100">
              <a:cs typeface="Arial"/>
            </a:endParaRPr>
          </a:p>
        </p:txBody>
      </p:sp>
      <p:sp>
        <p:nvSpPr>
          <p:cNvPr id="20" name="object 31"/>
          <p:cNvSpPr txBox="1"/>
          <p:nvPr/>
        </p:nvSpPr>
        <p:spPr>
          <a:xfrm>
            <a:off x="548663" y="4405197"/>
            <a:ext cx="78676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b="1" dirty="0">
                <a:solidFill>
                  <a:srgbClr val="58595B"/>
                </a:solidFill>
                <a:cs typeface="Arial"/>
              </a:rPr>
              <a:t>El Salvador</a:t>
            </a:r>
            <a:endParaRPr sz="1100">
              <a:cs typeface="Arial"/>
            </a:endParaRPr>
          </a:p>
        </p:txBody>
      </p:sp>
      <p:sp>
        <p:nvSpPr>
          <p:cNvPr id="21" name="object 22"/>
          <p:cNvSpPr txBox="1"/>
          <p:nvPr/>
        </p:nvSpPr>
        <p:spPr>
          <a:xfrm>
            <a:off x="3214804" y="2276998"/>
            <a:ext cx="304800" cy="182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n-US" sz="1100" b="1" spc="-40" dirty="0">
                <a:solidFill>
                  <a:srgbClr val="A7A9AC"/>
                </a:solidFill>
                <a:latin typeface="Gill Sans"/>
                <a:cs typeface="Gill Sans"/>
              </a:rPr>
              <a:t>3</a:t>
            </a:r>
            <a:endParaRPr sz="1100" dirty="0">
              <a:latin typeface="Gill Sans"/>
              <a:cs typeface="Gill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2404" y="2581798"/>
            <a:ext cx="228600" cy="182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n-US" sz="1100" b="1" spc="-40" dirty="0">
                <a:solidFill>
                  <a:srgbClr val="A7A9AC"/>
                </a:solidFill>
                <a:latin typeface="Gill Sans"/>
                <a:cs typeface="Gill Sans"/>
              </a:rPr>
              <a:t>4</a:t>
            </a:r>
            <a:endParaRPr sz="1100" dirty="0">
              <a:latin typeface="Gill Sans"/>
              <a:cs typeface="Gill Sans"/>
            </a:endParaRPr>
          </a:p>
        </p:txBody>
      </p:sp>
      <p:sp>
        <p:nvSpPr>
          <p:cNvPr id="23" name="object 22"/>
          <p:cNvSpPr txBox="1"/>
          <p:nvPr/>
        </p:nvSpPr>
        <p:spPr>
          <a:xfrm>
            <a:off x="2833804" y="2886598"/>
            <a:ext cx="228600" cy="182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n-US" sz="1100" b="1" spc="-40" dirty="0">
                <a:solidFill>
                  <a:srgbClr val="A7A9AC"/>
                </a:solidFill>
                <a:latin typeface="Gill Sans"/>
                <a:cs typeface="Gill Sans"/>
              </a:rPr>
              <a:t>5</a:t>
            </a:r>
            <a:endParaRPr sz="1100" dirty="0">
              <a:latin typeface="Gill Sans"/>
              <a:cs typeface="Gill Sans"/>
            </a:endParaRPr>
          </a:p>
        </p:txBody>
      </p:sp>
      <p:sp>
        <p:nvSpPr>
          <p:cNvPr id="24" name="object 22"/>
          <p:cNvSpPr txBox="1"/>
          <p:nvPr/>
        </p:nvSpPr>
        <p:spPr>
          <a:xfrm>
            <a:off x="2681404" y="3191398"/>
            <a:ext cx="152400" cy="182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n-US" sz="1100" b="1" spc="-40" dirty="0">
                <a:solidFill>
                  <a:srgbClr val="A7A9AC"/>
                </a:solidFill>
                <a:latin typeface="Gill Sans"/>
                <a:cs typeface="Gill Sans"/>
              </a:rPr>
              <a:t>6</a:t>
            </a:r>
            <a:endParaRPr sz="1100" dirty="0">
              <a:latin typeface="Gill Sans"/>
              <a:cs typeface="Gill Sans"/>
            </a:endParaRPr>
          </a:p>
        </p:txBody>
      </p:sp>
      <p:sp>
        <p:nvSpPr>
          <p:cNvPr id="25" name="object 22"/>
          <p:cNvSpPr txBox="1"/>
          <p:nvPr/>
        </p:nvSpPr>
        <p:spPr>
          <a:xfrm>
            <a:off x="2452804" y="3496198"/>
            <a:ext cx="228600" cy="182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n-US" sz="1100" b="1" spc="-40" dirty="0">
                <a:solidFill>
                  <a:srgbClr val="A7A9AC"/>
                </a:solidFill>
                <a:latin typeface="Gill Sans"/>
                <a:cs typeface="Gill Sans"/>
              </a:rPr>
              <a:t>7</a:t>
            </a:r>
            <a:endParaRPr sz="1100" dirty="0">
              <a:latin typeface="Gill Sans"/>
              <a:cs typeface="Gill Sans"/>
            </a:endParaRPr>
          </a:p>
        </p:txBody>
      </p:sp>
      <p:sp>
        <p:nvSpPr>
          <p:cNvPr id="26" name="object 22"/>
          <p:cNvSpPr txBox="1"/>
          <p:nvPr/>
        </p:nvSpPr>
        <p:spPr>
          <a:xfrm>
            <a:off x="2224204" y="3800998"/>
            <a:ext cx="228600" cy="182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n-US" sz="1100" b="1" spc="-40" dirty="0">
                <a:solidFill>
                  <a:srgbClr val="A7A9AC"/>
                </a:solidFill>
                <a:latin typeface="Gill Sans"/>
                <a:cs typeface="Gill Sans"/>
              </a:rPr>
              <a:t>8</a:t>
            </a:r>
            <a:endParaRPr sz="1100" dirty="0">
              <a:latin typeface="Gill Sans"/>
              <a:cs typeface="Gill Sans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1995604" y="4105798"/>
            <a:ext cx="304800" cy="182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n-US" sz="1100" b="1" spc="-40" dirty="0">
                <a:solidFill>
                  <a:srgbClr val="A7A9AC"/>
                </a:solidFill>
                <a:latin typeface="Gill Sans"/>
                <a:cs typeface="Gill Sans"/>
              </a:rPr>
              <a:t>9</a:t>
            </a:r>
            <a:endParaRPr sz="1100" dirty="0">
              <a:latin typeface="Gill Sans"/>
              <a:cs typeface="Gill Sans"/>
            </a:endParaRPr>
          </a:p>
        </p:txBody>
      </p:sp>
      <p:sp>
        <p:nvSpPr>
          <p:cNvPr id="28" name="object 22"/>
          <p:cNvSpPr txBox="1"/>
          <p:nvPr/>
        </p:nvSpPr>
        <p:spPr>
          <a:xfrm>
            <a:off x="1767004" y="4410598"/>
            <a:ext cx="304800" cy="182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n-US" sz="1100" b="1" spc="-40" dirty="0">
                <a:solidFill>
                  <a:srgbClr val="A7A9AC"/>
                </a:solidFill>
                <a:latin typeface="Gill Sans"/>
                <a:cs typeface="Gill Sans"/>
              </a:rPr>
              <a:t>10</a:t>
            </a:r>
            <a:endParaRPr sz="1100" dirty="0">
              <a:latin typeface="Gill Sans"/>
              <a:cs typeface="Gill Sans"/>
            </a:endParaRPr>
          </a:p>
        </p:txBody>
      </p:sp>
      <p:sp>
        <p:nvSpPr>
          <p:cNvPr id="29" name="object 23"/>
          <p:cNvSpPr txBox="1"/>
          <p:nvPr/>
        </p:nvSpPr>
        <p:spPr>
          <a:xfrm>
            <a:off x="531935" y="1614846"/>
            <a:ext cx="136842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s-PA" sz="1400" b="1" dirty="0" smtClean="0">
                <a:solidFill>
                  <a:schemeClr val="tx2"/>
                </a:solidFill>
                <a:cs typeface="Arial"/>
              </a:rPr>
              <a:t>PANAMÁ</a:t>
            </a:r>
            <a:endParaRPr sz="14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30" name="TextBox 53"/>
          <p:cNvSpPr txBox="1"/>
          <p:nvPr/>
        </p:nvSpPr>
        <p:spPr>
          <a:xfrm>
            <a:off x="425608" y="834852"/>
            <a:ext cx="3530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 smtClean="0">
                <a:solidFill>
                  <a:schemeClr val="tx2"/>
                </a:solidFill>
              </a:rPr>
              <a:t>Panamá cuenta con la mejor infraestructura de Centroamérica</a:t>
            </a:r>
            <a:endParaRPr lang="es-PA" sz="1400" dirty="0">
              <a:solidFill>
                <a:schemeClr val="tx2"/>
              </a:solidFill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465820" y="135807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 smtClean="0">
                <a:solidFill>
                  <a:srgbClr val="FF0000"/>
                </a:solidFill>
              </a:rPr>
              <a:t>País</a:t>
            </a:r>
            <a:endParaRPr lang="es-PA" sz="1200" dirty="0">
              <a:solidFill>
                <a:srgbClr val="FF0000"/>
              </a:solidFill>
            </a:endParaRPr>
          </a:p>
        </p:txBody>
      </p:sp>
      <p:sp>
        <p:nvSpPr>
          <p:cNvPr id="32" name="TextBox 54"/>
          <p:cNvSpPr txBox="1"/>
          <p:nvPr/>
        </p:nvSpPr>
        <p:spPr>
          <a:xfrm>
            <a:off x="3127479" y="1337848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A" sz="1200" dirty="0" smtClean="0">
                <a:solidFill>
                  <a:srgbClr val="FF0000"/>
                </a:solidFill>
              </a:rPr>
              <a:t>Ranking</a:t>
            </a:r>
            <a:endParaRPr lang="es-PA" sz="1200" dirty="0">
              <a:solidFill>
                <a:srgbClr val="FF0000"/>
              </a:solidFill>
            </a:endParaRPr>
          </a:p>
        </p:txBody>
      </p:sp>
      <p:pic>
        <p:nvPicPr>
          <p:cNvPr id="33" name="Picture 6" descr="https://live.ft.com/var/ftlive/storage/images/sponsors/fdi-intelligence/587455-7-eng-GB/fDi-Intelligence_sponsorLar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42" y="604647"/>
            <a:ext cx="930227" cy="24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65"/>
          <p:cNvGrpSpPr/>
          <p:nvPr/>
        </p:nvGrpSpPr>
        <p:grpSpPr>
          <a:xfrm>
            <a:off x="4565652" y="-136186"/>
            <a:ext cx="5289881" cy="5441293"/>
            <a:chOff x="4565650" y="-652661"/>
            <a:chExt cx="5289881" cy="5441293"/>
          </a:xfrm>
        </p:grpSpPr>
        <p:grpSp>
          <p:nvGrpSpPr>
            <p:cNvPr id="35" name="Group 63"/>
            <p:cNvGrpSpPr/>
            <p:nvPr/>
          </p:nvGrpSpPr>
          <p:grpSpPr>
            <a:xfrm>
              <a:off x="4565650" y="-652661"/>
              <a:ext cx="5289881" cy="5441293"/>
              <a:chOff x="4565650" y="-652661"/>
              <a:chExt cx="5289881" cy="5441293"/>
            </a:xfrm>
          </p:grpSpPr>
          <p:grpSp>
            <p:nvGrpSpPr>
              <p:cNvPr id="37" name="Group 59"/>
              <p:cNvGrpSpPr/>
              <p:nvPr/>
            </p:nvGrpSpPr>
            <p:grpSpPr>
              <a:xfrm>
                <a:off x="4565650" y="-652661"/>
                <a:ext cx="5289881" cy="5441293"/>
                <a:chOff x="4565650" y="-652661"/>
                <a:chExt cx="5289881" cy="5441293"/>
              </a:xfrm>
            </p:grpSpPr>
            <p:sp>
              <p:nvSpPr>
                <p:cNvPr id="39" name="TextBox 61"/>
                <p:cNvSpPr txBox="1"/>
                <p:nvPr/>
              </p:nvSpPr>
              <p:spPr>
                <a:xfrm>
                  <a:off x="6324600" y="2303534"/>
                  <a:ext cx="353093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PA" sz="1400" b="1" dirty="0" smtClean="0">
                      <a:solidFill>
                        <a:srgbClr val="FF0000"/>
                      </a:solidFill>
                    </a:rPr>
                    <a:t>#7 </a:t>
                  </a:r>
                  <a:r>
                    <a:rPr lang="es-PA" sz="1400" dirty="0" smtClean="0">
                      <a:solidFill>
                        <a:schemeClr val="tx2"/>
                      </a:solidFill>
                    </a:rPr>
                    <a:t>Calidad de infraestructura </a:t>
                  </a:r>
                </a:p>
                <a:p>
                  <a:r>
                    <a:rPr lang="es-PA" sz="1400" dirty="0" smtClean="0">
                      <a:solidFill>
                        <a:schemeClr val="tx2"/>
                      </a:solidFill>
                    </a:rPr>
                    <a:t>portuaria en el mundo</a:t>
                  </a:r>
                  <a:endParaRPr lang="es-PA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0" name="TextBox 62"/>
                <p:cNvSpPr txBox="1"/>
                <p:nvPr/>
              </p:nvSpPr>
              <p:spPr>
                <a:xfrm>
                  <a:off x="6324600" y="3409169"/>
                  <a:ext cx="353093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PA" sz="1400" b="1" dirty="0" smtClean="0">
                      <a:solidFill>
                        <a:srgbClr val="FF0000"/>
                      </a:solidFill>
                    </a:rPr>
                    <a:t>#3 </a:t>
                  </a:r>
                  <a:r>
                    <a:rPr lang="es-PA" sz="1400" dirty="0" smtClean="0">
                      <a:solidFill>
                        <a:schemeClr val="tx2"/>
                      </a:solidFill>
                    </a:rPr>
                    <a:t>Calidad de infraestructura </a:t>
                  </a:r>
                </a:p>
                <a:p>
                  <a:r>
                    <a:rPr lang="es-PA" sz="1400" dirty="0" smtClean="0">
                      <a:solidFill>
                        <a:schemeClr val="tx2"/>
                      </a:solidFill>
                    </a:rPr>
                    <a:t>vial en América Latina</a:t>
                  </a:r>
                  <a:endParaRPr lang="es-PA" sz="1400" dirty="0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41" name="Group 58"/>
                <p:cNvGrpSpPr/>
                <p:nvPr/>
              </p:nvGrpSpPr>
              <p:grpSpPr>
                <a:xfrm>
                  <a:off x="4565650" y="-652661"/>
                  <a:ext cx="5213681" cy="5441293"/>
                  <a:chOff x="4565650" y="-652661"/>
                  <a:chExt cx="5213681" cy="5441293"/>
                </a:xfrm>
              </p:grpSpPr>
              <p:cxnSp>
                <p:nvCxnSpPr>
                  <p:cNvPr id="42" name="Straight Connector 55"/>
                  <p:cNvCxnSpPr/>
                  <p:nvPr/>
                </p:nvCxnSpPr>
                <p:spPr>
                  <a:xfrm flipH="1">
                    <a:off x="4565650" y="-652661"/>
                    <a:ext cx="6350" cy="5441293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3" name="Group 56"/>
                  <p:cNvGrpSpPr/>
                  <p:nvPr/>
                </p:nvGrpSpPr>
                <p:grpSpPr>
                  <a:xfrm>
                    <a:off x="5029199" y="922839"/>
                    <a:ext cx="1088767" cy="3215111"/>
                    <a:chOff x="5029200" y="724619"/>
                    <a:chExt cx="1088767" cy="3215111"/>
                  </a:xfrm>
                </p:grpSpPr>
                <p:pic>
                  <p:nvPicPr>
                    <p:cNvPr id="4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 xmlns="">
                            <a14:imgLayer r:embed="rId9">
                              <a14:imgEffect>
                                <a14:brightnessContrast contrast="6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29200" y="724619"/>
                      <a:ext cx="1088767" cy="110128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 xmlns="">
                            <a14:imgLayer r:embed="rId11">
                              <a14:imgEffect>
                                <a14:brightnessContrast contrast="6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29200" y="1825901"/>
                      <a:ext cx="1088767" cy="10454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8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 xmlns="">
                            <a14:imgLayer r:embed="rId13">
                              <a14:imgEffect>
                                <a14:brightnessContrast contrast="6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37460" y="2871364"/>
                      <a:ext cx="1080507" cy="10683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44" name="TextBox 60"/>
                  <p:cNvSpPr txBox="1"/>
                  <p:nvPr/>
                </p:nvSpPr>
                <p:spPr>
                  <a:xfrm>
                    <a:off x="6248400" y="1250004"/>
                    <a:ext cx="353093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PA" sz="1400" b="1" dirty="0" smtClean="0">
                        <a:solidFill>
                          <a:srgbClr val="FF0000"/>
                        </a:solidFill>
                      </a:rPr>
                      <a:t>#6 </a:t>
                    </a:r>
                    <a:r>
                      <a:rPr lang="es-PA" sz="1400" dirty="0" smtClean="0">
                        <a:solidFill>
                          <a:schemeClr val="tx2"/>
                        </a:solidFill>
                      </a:rPr>
                      <a:t>Calidad de infraestructura </a:t>
                    </a:r>
                  </a:p>
                  <a:p>
                    <a:r>
                      <a:rPr lang="es-PA" sz="1400" dirty="0" smtClean="0">
                        <a:solidFill>
                          <a:schemeClr val="tx2"/>
                        </a:solidFill>
                      </a:rPr>
                      <a:t>aeroportuaria en el mundo</a:t>
                    </a:r>
                    <a:endParaRPr lang="es-PA" sz="14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5" name="TextBox 64"/>
                  <p:cNvSpPr txBox="1"/>
                  <p:nvPr/>
                </p:nvSpPr>
                <p:spPr>
                  <a:xfrm>
                    <a:off x="5029198" y="318378"/>
                    <a:ext cx="381000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PA" sz="1400" dirty="0" smtClean="0">
                        <a:solidFill>
                          <a:schemeClr val="tx2"/>
                        </a:solidFill>
                      </a:rPr>
                      <a:t>Según el Índice de Competitividad Global del Foro Económico Mundial, Panamá se posiciona: </a:t>
                    </a:r>
                    <a:endParaRPr lang="es-PA" sz="1400" dirty="0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  <p:sp>
            <p:nvSpPr>
              <p:cNvPr id="38" name="object 40"/>
              <p:cNvSpPr txBox="1"/>
              <p:nvPr/>
            </p:nvSpPr>
            <p:spPr>
              <a:xfrm>
                <a:off x="5029199" y="4394200"/>
                <a:ext cx="3238316" cy="25590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 marR="12700"/>
                <a:r>
                  <a:rPr sz="600" dirty="0" smtClean="0">
                    <a:solidFill>
                      <a:srgbClr val="58595B"/>
                    </a:solidFill>
                    <a:cs typeface="Arial"/>
                  </a:rPr>
                  <a:t>*</a:t>
                </a:r>
                <a:r>
                  <a:rPr lang="es-PA" sz="600" dirty="0" smtClean="0">
                    <a:solidFill>
                      <a:srgbClr val="58595B"/>
                    </a:solidFill>
                    <a:cs typeface="Arial"/>
                  </a:rPr>
                  <a:t>Fuente</a:t>
                </a:r>
                <a:r>
                  <a:rPr sz="600" dirty="0" smtClean="0">
                    <a:solidFill>
                      <a:srgbClr val="58595B"/>
                    </a:solidFill>
                    <a:cs typeface="Arial"/>
                  </a:rPr>
                  <a:t>: </a:t>
                </a:r>
                <a:r>
                  <a:rPr lang="es-PA" sz="600" dirty="0" smtClean="0">
                    <a:solidFill>
                      <a:srgbClr val="58595B"/>
                    </a:solidFill>
                    <a:cs typeface="Arial"/>
                  </a:rPr>
                  <a:t>Foro Económico Mundial, Índice de Competitividad Global 2015-2016</a:t>
                </a:r>
                <a:endParaRPr sz="600" baseline="18518" dirty="0">
                  <a:cs typeface="Arial"/>
                </a:endParaRPr>
              </a:p>
            </p:txBody>
          </p:sp>
        </p:grpSp>
        <p:pic>
          <p:nvPicPr>
            <p:cNvPr id="36" name="Picture 2" descr="https://pbs.twimg.com/profile_images/565498192171507712/r2Hb2gvX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3004" b="14373"/>
            <a:stretch/>
          </p:blipFill>
          <p:spPr bwMode="auto">
            <a:xfrm>
              <a:off x="5105400" y="88172"/>
              <a:ext cx="468182" cy="292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614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5" name="AutoShape 2" descr="Resultado de imagen de mici pan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2052" name="Picture 4" descr="http://www.panamux.com/wp-content/uploads/2014/08/MICI-Pan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3714" y="162978"/>
            <a:ext cx="928501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onsulta.meduca.gob.pa/images/logo_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0850" y="46831"/>
            <a:ext cx="7366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5123"/>
          <p:cNvGrpSpPr/>
          <p:nvPr/>
        </p:nvGrpSpPr>
        <p:grpSpPr>
          <a:xfrm>
            <a:off x="518439" y="90147"/>
            <a:ext cx="7956727" cy="4801430"/>
            <a:chOff x="518439" y="-273921"/>
            <a:chExt cx="7956727" cy="4801430"/>
          </a:xfrm>
        </p:grpSpPr>
        <p:grpSp>
          <p:nvGrpSpPr>
            <p:cNvPr id="50" name="Group 27"/>
            <p:cNvGrpSpPr/>
            <p:nvPr/>
          </p:nvGrpSpPr>
          <p:grpSpPr>
            <a:xfrm>
              <a:off x="518439" y="819150"/>
              <a:ext cx="7956727" cy="3708359"/>
              <a:chOff x="518439" y="819150"/>
              <a:chExt cx="7956727" cy="3708359"/>
            </a:xfrm>
          </p:grpSpPr>
          <p:sp>
            <p:nvSpPr>
              <p:cNvPr id="58" name="object 6"/>
              <p:cNvSpPr txBox="1"/>
              <p:nvPr/>
            </p:nvSpPr>
            <p:spPr>
              <a:xfrm>
                <a:off x="696032" y="1497967"/>
                <a:ext cx="270510" cy="33083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7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3.0</a:t>
                </a:r>
                <a:endParaRPr sz="1700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9" name="object 7"/>
              <p:cNvSpPr txBox="1"/>
              <p:nvPr/>
            </p:nvSpPr>
            <p:spPr>
              <a:xfrm>
                <a:off x="976097" y="2056999"/>
                <a:ext cx="550545" cy="37084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52069">
                  <a:lnSpc>
                    <a:spcPct val="100000"/>
                  </a:lnSpc>
                </a:pPr>
                <a:r>
                  <a:rPr sz="1700" dirty="0" smtClean="0">
                    <a:solidFill>
                      <a:srgbClr val="14B1E7"/>
                    </a:solidFill>
                    <a:latin typeface="Arial"/>
                    <a:cs typeface="Arial"/>
                  </a:rPr>
                  <a:t>2.5</a:t>
                </a:r>
                <a:endParaRPr sz="17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65"/>
                  </a:spcBef>
                </a:pPr>
                <a:r>
                  <a:rPr sz="1700" dirty="0" smtClean="0">
                    <a:solidFill>
                      <a:srgbClr val="0074AE"/>
                    </a:solidFill>
                    <a:latin typeface="Arial"/>
                    <a:cs typeface="Arial"/>
                  </a:rPr>
                  <a:t>2.4</a:t>
                </a:r>
                <a:endParaRPr sz="1700">
                  <a:latin typeface="Arial"/>
                  <a:cs typeface="Arial"/>
                </a:endParaRPr>
              </a:p>
            </p:txBody>
          </p:sp>
          <p:sp>
            <p:nvSpPr>
              <p:cNvPr id="60" name="object 8"/>
              <p:cNvSpPr txBox="1"/>
              <p:nvPr/>
            </p:nvSpPr>
            <p:spPr>
              <a:xfrm>
                <a:off x="1536446" y="1557887"/>
                <a:ext cx="270510" cy="33083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700" dirty="0" smtClean="0">
                    <a:solidFill>
                      <a:srgbClr val="005495"/>
                    </a:solidFill>
                    <a:latin typeface="Arial"/>
                    <a:cs typeface="Arial"/>
                  </a:rPr>
                  <a:t>2.9</a:t>
                </a:r>
                <a:endParaRPr sz="1700">
                  <a:latin typeface="Arial"/>
                  <a:cs typeface="Arial"/>
                </a:endParaRPr>
              </a:p>
            </p:txBody>
          </p:sp>
          <p:sp>
            <p:nvSpPr>
              <p:cNvPr id="61" name="object 9"/>
              <p:cNvSpPr txBox="1"/>
              <p:nvPr/>
            </p:nvSpPr>
            <p:spPr>
              <a:xfrm>
                <a:off x="518439" y="2621139"/>
                <a:ext cx="179070" cy="84836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100" dirty="0" smtClean="0">
                    <a:solidFill>
                      <a:srgbClr val="58595B"/>
                    </a:solidFill>
                    <a:latin typeface="Arial"/>
                    <a:cs typeface="Arial"/>
                  </a:rPr>
                  <a:t>Infrastructure</a:t>
                </a:r>
                <a:endParaRPr sz="1100">
                  <a:latin typeface="Arial"/>
                  <a:cs typeface="Arial"/>
                </a:endParaRPr>
              </a:p>
            </p:txBody>
          </p:sp>
          <p:sp>
            <p:nvSpPr>
              <p:cNvPr id="62" name="object 10"/>
              <p:cNvSpPr txBox="1"/>
              <p:nvPr/>
            </p:nvSpPr>
            <p:spPr>
              <a:xfrm>
                <a:off x="2347020" y="1298303"/>
                <a:ext cx="270510" cy="33083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7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3.2</a:t>
                </a:r>
                <a:endParaRPr sz="1700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3" name="object 11"/>
              <p:cNvSpPr txBox="1"/>
              <p:nvPr/>
            </p:nvSpPr>
            <p:spPr>
              <a:xfrm>
                <a:off x="2627085" y="1697549"/>
                <a:ext cx="830580" cy="49085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92075">
                  <a:lnSpc>
                    <a:spcPct val="100000"/>
                  </a:lnSpc>
                </a:pPr>
                <a:r>
                  <a:rPr sz="1700" dirty="0" smtClean="0">
                    <a:solidFill>
                      <a:srgbClr val="14B1E7"/>
                    </a:solidFill>
                    <a:latin typeface="Arial"/>
                    <a:cs typeface="Arial"/>
                  </a:rPr>
                  <a:t>2.7</a:t>
                </a:r>
                <a:endParaRPr sz="170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65"/>
                  </a:spcBef>
                </a:pPr>
                <a:r>
                  <a:rPr sz="1700" dirty="0" smtClean="0">
                    <a:solidFill>
                      <a:srgbClr val="0074AE"/>
                    </a:solidFill>
                    <a:latin typeface="Arial"/>
                    <a:cs typeface="Arial"/>
                  </a:rPr>
                  <a:t>2.6</a:t>
                </a:r>
                <a:endParaRPr sz="1700">
                  <a:latin typeface="Arial"/>
                  <a:cs typeface="Arial"/>
                </a:endParaRPr>
              </a:p>
              <a:p>
                <a:pPr marL="172085">
                  <a:lnSpc>
                    <a:spcPct val="100000"/>
                  </a:lnSpc>
                  <a:spcBef>
                    <a:spcPts val="165"/>
                  </a:spcBef>
                </a:pPr>
                <a:r>
                  <a:rPr sz="1700" dirty="0" smtClean="0">
                    <a:solidFill>
                      <a:srgbClr val="005495"/>
                    </a:solidFill>
                    <a:latin typeface="Arial"/>
                    <a:cs typeface="Arial"/>
                  </a:rPr>
                  <a:t>2.7</a:t>
                </a:r>
                <a:endParaRPr sz="1700">
                  <a:latin typeface="Arial"/>
                  <a:cs typeface="Arial"/>
                </a:endParaRPr>
              </a:p>
            </p:txBody>
          </p:sp>
          <p:sp>
            <p:nvSpPr>
              <p:cNvPr id="64" name="object 12"/>
              <p:cNvSpPr txBox="1"/>
              <p:nvPr/>
            </p:nvSpPr>
            <p:spPr>
              <a:xfrm>
                <a:off x="2169429" y="1994671"/>
                <a:ext cx="179070" cy="147002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100" dirty="0" smtClean="0">
                    <a:solidFill>
                      <a:srgbClr val="58595B"/>
                    </a:solidFill>
                    <a:latin typeface="Arial"/>
                    <a:cs typeface="Arial"/>
                  </a:rPr>
                  <a:t>International shipments</a:t>
                </a:r>
                <a:endParaRPr sz="1100">
                  <a:latin typeface="Arial"/>
                  <a:cs typeface="Arial"/>
                </a:endParaRPr>
              </a:p>
            </p:txBody>
          </p:sp>
          <p:sp>
            <p:nvSpPr>
              <p:cNvPr id="65" name="object 13"/>
              <p:cNvSpPr txBox="1"/>
              <p:nvPr/>
            </p:nvSpPr>
            <p:spPr>
              <a:xfrm>
                <a:off x="3998061" y="1418009"/>
                <a:ext cx="1111250" cy="77025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232410">
                  <a:lnSpc>
                    <a:spcPct val="100000"/>
                  </a:lnSpc>
                </a:pPr>
                <a:r>
                  <a:rPr sz="17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2.8</a:t>
                </a:r>
                <a:endParaRPr sz="1700" dirty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65"/>
                  </a:spcBef>
                </a:pPr>
                <a:r>
                  <a:rPr sz="1700" dirty="0" smtClean="0">
                    <a:solidFill>
                      <a:srgbClr val="14B1E7"/>
                    </a:solidFill>
                    <a:latin typeface="Arial"/>
                    <a:cs typeface="Arial"/>
                  </a:rPr>
                  <a:t>2.6</a:t>
                </a:r>
                <a:endParaRPr sz="1700" dirty="0">
                  <a:latin typeface="Arial"/>
                  <a:cs typeface="Arial"/>
                </a:endParaRPr>
              </a:p>
              <a:p>
                <a:pPr marL="252095">
                  <a:lnSpc>
                    <a:spcPct val="100000"/>
                  </a:lnSpc>
                  <a:spcBef>
                    <a:spcPts val="165"/>
                  </a:spcBef>
                </a:pPr>
                <a:r>
                  <a:rPr sz="1700" dirty="0" smtClean="0">
                    <a:solidFill>
                      <a:srgbClr val="0074AE"/>
                    </a:solidFill>
                    <a:latin typeface="Arial"/>
                    <a:cs typeface="Arial"/>
                  </a:rPr>
                  <a:t>2.8</a:t>
                </a:r>
                <a:endParaRPr sz="1700" dirty="0">
                  <a:latin typeface="Arial"/>
                  <a:cs typeface="Arial"/>
                </a:endParaRPr>
              </a:p>
              <a:p>
                <a:pPr marL="452120">
                  <a:lnSpc>
                    <a:spcPct val="100000"/>
                  </a:lnSpc>
                  <a:spcBef>
                    <a:spcPts val="165"/>
                  </a:spcBef>
                </a:pPr>
                <a:r>
                  <a:rPr sz="1700" dirty="0" smtClean="0">
                    <a:solidFill>
                      <a:srgbClr val="005495"/>
                    </a:solidFill>
                    <a:latin typeface="Arial"/>
                    <a:cs typeface="Arial"/>
                  </a:rPr>
                  <a:t>3.1</a:t>
                </a:r>
                <a:endParaRPr sz="1700" dirty="0">
                  <a:latin typeface="Arial"/>
                  <a:cs typeface="Arial"/>
                </a:endParaRPr>
              </a:p>
            </p:txBody>
          </p:sp>
          <p:sp>
            <p:nvSpPr>
              <p:cNvPr id="66" name="object 14"/>
              <p:cNvSpPr txBox="1"/>
              <p:nvPr/>
            </p:nvSpPr>
            <p:spPr>
              <a:xfrm>
                <a:off x="3820468" y="2095635"/>
                <a:ext cx="179070" cy="136906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100" dirty="0" smtClean="0">
                    <a:solidFill>
                      <a:srgbClr val="58595B"/>
                    </a:solidFill>
                    <a:latin typeface="Arial"/>
                    <a:cs typeface="Arial"/>
                  </a:rPr>
                  <a:t>Logistics competence</a:t>
                </a:r>
                <a:endParaRPr sz="1100">
                  <a:latin typeface="Arial"/>
                  <a:cs typeface="Arial"/>
                </a:endParaRPr>
              </a:p>
            </p:txBody>
          </p:sp>
          <p:sp>
            <p:nvSpPr>
              <p:cNvPr id="67" name="object 15"/>
              <p:cNvSpPr txBox="1"/>
              <p:nvPr/>
            </p:nvSpPr>
            <p:spPr>
              <a:xfrm>
                <a:off x="5649155" y="1158554"/>
                <a:ext cx="270510" cy="33083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7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3.4</a:t>
                </a:r>
                <a:endParaRPr sz="1700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8" name="object 16"/>
              <p:cNvSpPr txBox="1"/>
              <p:nvPr/>
            </p:nvSpPr>
            <p:spPr>
              <a:xfrm>
                <a:off x="5929220" y="1478127"/>
                <a:ext cx="830580" cy="82994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700" dirty="0" smtClean="0">
                    <a:solidFill>
                      <a:srgbClr val="14B1E7"/>
                    </a:solidFill>
                    <a:latin typeface="Arial"/>
                    <a:cs typeface="Arial"/>
                  </a:rPr>
                  <a:t>2.5</a:t>
                </a:r>
                <a:endParaRPr sz="1700">
                  <a:latin typeface="Arial"/>
                  <a:cs typeface="Arial"/>
                </a:endParaRPr>
              </a:p>
              <a:p>
                <a:pPr marL="311785">
                  <a:lnSpc>
                    <a:spcPct val="100000"/>
                  </a:lnSpc>
                  <a:spcBef>
                    <a:spcPts val="165"/>
                  </a:spcBef>
                </a:pPr>
                <a:r>
                  <a:rPr sz="1700" dirty="0" smtClean="0">
                    <a:solidFill>
                      <a:srgbClr val="0074AE"/>
                    </a:solidFill>
                    <a:latin typeface="Arial"/>
                    <a:cs typeface="Arial"/>
                  </a:rPr>
                  <a:t>2.8</a:t>
                </a:r>
                <a:endParaRPr sz="1700">
                  <a:latin typeface="Arial"/>
                  <a:cs typeface="Arial"/>
                </a:endParaRPr>
              </a:p>
              <a:p>
                <a:pPr marL="511809">
                  <a:lnSpc>
                    <a:spcPct val="100000"/>
                  </a:lnSpc>
                  <a:spcBef>
                    <a:spcPts val="165"/>
                  </a:spcBef>
                </a:pPr>
                <a:r>
                  <a:rPr sz="1700" dirty="0" smtClean="0">
                    <a:solidFill>
                      <a:srgbClr val="005495"/>
                    </a:solidFill>
                    <a:latin typeface="Arial"/>
                    <a:cs typeface="Arial"/>
                  </a:rPr>
                  <a:t>3.1</a:t>
                </a:r>
                <a:endParaRPr sz="1700">
                  <a:latin typeface="Arial"/>
                  <a:cs typeface="Arial"/>
                </a:endParaRPr>
              </a:p>
            </p:txBody>
          </p:sp>
          <p:sp>
            <p:nvSpPr>
              <p:cNvPr id="69" name="object 17"/>
              <p:cNvSpPr txBox="1"/>
              <p:nvPr/>
            </p:nvSpPr>
            <p:spPr>
              <a:xfrm>
                <a:off x="5471551" y="2155359"/>
                <a:ext cx="179070" cy="130873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100" spc="-45" dirty="0" smtClean="0">
                    <a:solidFill>
                      <a:srgbClr val="58595B"/>
                    </a:solidFill>
                    <a:latin typeface="Arial"/>
                    <a:cs typeface="Arial"/>
                  </a:rPr>
                  <a:t>T</a:t>
                </a:r>
                <a:r>
                  <a:rPr sz="1100" spc="0" dirty="0" smtClean="0">
                    <a:solidFill>
                      <a:srgbClr val="58595B"/>
                    </a:solidFill>
                    <a:latin typeface="Arial"/>
                    <a:cs typeface="Arial"/>
                  </a:rPr>
                  <a:t>racking &amp; Factoring</a:t>
                </a:r>
                <a:endParaRPr sz="1100">
                  <a:latin typeface="Arial"/>
                  <a:cs typeface="Arial"/>
                </a:endParaRPr>
              </a:p>
            </p:txBody>
          </p:sp>
          <p:sp>
            <p:nvSpPr>
              <p:cNvPr id="70" name="object 18"/>
              <p:cNvSpPr txBox="1"/>
              <p:nvPr/>
            </p:nvSpPr>
            <p:spPr>
              <a:xfrm>
                <a:off x="7300281" y="819150"/>
                <a:ext cx="270510" cy="33083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7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3.7</a:t>
                </a:r>
                <a:endParaRPr sz="1700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1" name="object 19"/>
              <p:cNvSpPr txBox="1"/>
              <p:nvPr/>
            </p:nvSpPr>
            <p:spPr>
              <a:xfrm>
                <a:off x="7580346" y="1438102"/>
                <a:ext cx="550545" cy="51054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700" dirty="0" smtClean="0">
                    <a:solidFill>
                      <a:srgbClr val="14B1E7"/>
                    </a:solidFill>
                    <a:latin typeface="Arial"/>
                    <a:cs typeface="Arial"/>
                  </a:rPr>
                  <a:t>2.8</a:t>
                </a:r>
                <a:endParaRPr sz="1700">
                  <a:latin typeface="Arial"/>
                  <a:cs typeface="Arial"/>
                </a:endParaRPr>
              </a:p>
              <a:p>
                <a:pPr marL="192405">
                  <a:lnSpc>
                    <a:spcPct val="100000"/>
                  </a:lnSpc>
                  <a:spcBef>
                    <a:spcPts val="165"/>
                  </a:spcBef>
                </a:pPr>
                <a:r>
                  <a:rPr sz="1700" dirty="0" smtClean="0">
                    <a:solidFill>
                      <a:srgbClr val="0074AE"/>
                    </a:solidFill>
                    <a:latin typeface="Arial"/>
                    <a:cs typeface="Arial"/>
                  </a:rPr>
                  <a:t>3.1</a:t>
                </a:r>
                <a:endParaRPr sz="1700">
                  <a:latin typeface="Arial"/>
                  <a:cs typeface="Arial"/>
                </a:endParaRPr>
              </a:p>
            </p:txBody>
          </p:sp>
          <p:sp>
            <p:nvSpPr>
              <p:cNvPr id="72" name="object 20"/>
              <p:cNvSpPr/>
              <p:nvPr/>
            </p:nvSpPr>
            <p:spPr>
              <a:xfrm>
                <a:off x="736295" y="1178921"/>
                <a:ext cx="7738871" cy="2727959"/>
              </a:xfrm>
              <a:prstGeom prst="rect">
                <a:avLst/>
              </a:prstGeom>
              <a:blipFill>
                <a:blip r:embed="rId4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object 21"/>
              <p:cNvSpPr txBox="1"/>
              <p:nvPr/>
            </p:nvSpPr>
            <p:spPr>
              <a:xfrm>
                <a:off x="8140786" y="1078710"/>
                <a:ext cx="270510" cy="33083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700" dirty="0" smtClean="0">
                    <a:solidFill>
                      <a:srgbClr val="005495"/>
                    </a:solidFill>
                    <a:latin typeface="Arial"/>
                    <a:cs typeface="Arial"/>
                  </a:rPr>
                  <a:t>3.4</a:t>
                </a:r>
                <a:endParaRPr sz="1700">
                  <a:latin typeface="Arial"/>
                  <a:cs typeface="Arial"/>
                </a:endParaRPr>
              </a:p>
            </p:txBody>
          </p:sp>
          <p:sp>
            <p:nvSpPr>
              <p:cNvPr id="74" name="object 22"/>
              <p:cNvSpPr txBox="1"/>
              <p:nvPr/>
            </p:nvSpPr>
            <p:spPr>
              <a:xfrm>
                <a:off x="7122683" y="2781686"/>
                <a:ext cx="179070" cy="68770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100" spc="-45" dirty="0" smtClean="0">
                    <a:solidFill>
                      <a:srgbClr val="58595B"/>
                    </a:solidFill>
                    <a:latin typeface="Arial"/>
                    <a:cs typeface="Arial"/>
                  </a:rPr>
                  <a:t>T</a:t>
                </a:r>
                <a:r>
                  <a:rPr sz="1100" spc="0" dirty="0" smtClean="0">
                    <a:solidFill>
                      <a:srgbClr val="58595B"/>
                    </a:solidFill>
                    <a:latin typeface="Arial"/>
                    <a:cs typeface="Arial"/>
                  </a:rPr>
                  <a:t>imeliness</a:t>
                </a:r>
                <a:endParaRPr sz="1100">
                  <a:latin typeface="Arial"/>
                  <a:cs typeface="Arial"/>
                </a:endParaRPr>
              </a:p>
            </p:txBody>
          </p:sp>
          <p:sp>
            <p:nvSpPr>
              <p:cNvPr id="75" name="object 23"/>
              <p:cNvSpPr/>
              <p:nvPr/>
            </p:nvSpPr>
            <p:spPr>
              <a:xfrm>
                <a:off x="749846" y="4109735"/>
                <a:ext cx="160701" cy="159669"/>
              </a:xfrm>
              <a:custGeom>
                <a:avLst/>
                <a:gdLst/>
                <a:ahLst/>
                <a:cxnLst/>
                <a:rect l="l" t="t" r="r" b="b"/>
                <a:pathLst>
                  <a:path w="160701" h="159669">
                    <a:moveTo>
                      <a:pt x="70035" y="0"/>
                    </a:moveTo>
                    <a:lnTo>
                      <a:pt x="33940" y="14457"/>
                    </a:lnTo>
                    <a:lnTo>
                      <a:pt x="8917" y="46093"/>
                    </a:lnTo>
                    <a:lnTo>
                      <a:pt x="0" y="92116"/>
                    </a:lnTo>
                    <a:lnTo>
                      <a:pt x="3011" y="104733"/>
                    </a:lnTo>
                    <a:lnTo>
                      <a:pt x="24079" y="136705"/>
                    </a:lnTo>
                    <a:lnTo>
                      <a:pt x="61464" y="156104"/>
                    </a:lnTo>
                    <a:lnTo>
                      <a:pt x="94355" y="159669"/>
                    </a:lnTo>
                    <a:lnTo>
                      <a:pt x="108042" y="155933"/>
                    </a:lnTo>
                    <a:lnTo>
                      <a:pt x="141681" y="132284"/>
                    </a:lnTo>
                    <a:lnTo>
                      <a:pt x="159398" y="94752"/>
                    </a:lnTo>
                    <a:lnTo>
                      <a:pt x="160701" y="80219"/>
                    </a:lnTo>
                    <a:lnTo>
                      <a:pt x="160287" y="72013"/>
                    </a:lnTo>
                    <a:lnTo>
                      <a:pt x="146411" y="35096"/>
                    </a:lnTo>
                    <a:lnTo>
                      <a:pt x="115241" y="9357"/>
                    </a:lnTo>
                    <a:lnTo>
                      <a:pt x="70035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object 24"/>
              <p:cNvSpPr/>
              <p:nvPr/>
            </p:nvSpPr>
            <p:spPr>
              <a:xfrm>
                <a:off x="1804380" y="4109734"/>
                <a:ext cx="160702" cy="159669"/>
              </a:xfrm>
              <a:custGeom>
                <a:avLst/>
                <a:gdLst/>
                <a:ahLst/>
                <a:cxnLst/>
                <a:rect l="l" t="t" r="r" b="b"/>
                <a:pathLst>
                  <a:path w="160702" h="159669">
                    <a:moveTo>
                      <a:pt x="70034" y="0"/>
                    </a:moveTo>
                    <a:lnTo>
                      <a:pt x="33938" y="14454"/>
                    </a:lnTo>
                    <a:lnTo>
                      <a:pt x="8916" y="46089"/>
                    </a:lnTo>
                    <a:lnTo>
                      <a:pt x="0" y="92113"/>
                    </a:lnTo>
                    <a:lnTo>
                      <a:pt x="3010" y="104731"/>
                    </a:lnTo>
                    <a:lnTo>
                      <a:pt x="24072" y="136705"/>
                    </a:lnTo>
                    <a:lnTo>
                      <a:pt x="61456" y="156105"/>
                    </a:lnTo>
                    <a:lnTo>
                      <a:pt x="94350" y="159669"/>
                    </a:lnTo>
                    <a:lnTo>
                      <a:pt x="108034" y="155931"/>
                    </a:lnTo>
                    <a:lnTo>
                      <a:pt x="141676" y="132282"/>
                    </a:lnTo>
                    <a:lnTo>
                      <a:pt x="159398" y="94752"/>
                    </a:lnTo>
                    <a:lnTo>
                      <a:pt x="160702" y="80220"/>
                    </a:lnTo>
                    <a:lnTo>
                      <a:pt x="160288" y="72015"/>
                    </a:lnTo>
                    <a:lnTo>
                      <a:pt x="146405" y="35097"/>
                    </a:lnTo>
                    <a:lnTo>
                      <a:pt x="115230" y="9358"/>
                    </a:lnTo>
                    <a:lnTo>
                      <a:pt x="70034" y="0"/>
                    </a:lnTo>
                    <a:close/>
                  </a:path>
                </a:pathLst>
              </a:custGeom>
              <a:solidFill>
                <a:srgbClr val="547296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object 25"/>
              <p:cNvSpPr txBox="1"/>
              <p:nvPr/>
            </p:nvSpPr>
            <p:spPr>
              <a:xfrm>
                <a:off x="783015" y="4083009"/>
                <a:ext cx="3398520" cy="4445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217170">
                  <a:lnSpc>
                    <a:spcPct val="100000"/>
                  </a:lnSpc>
                  <a:tabLst>
                    <a:tab pos="1271905" algn="l"/>
                    <a:tab pos="2463165" algn="l"/>
                  </a:tabLst>
                </a:pPr>
                <a:r>
                  <a:rPr sz="1450" spc="15" dirty="0" smtClean="0">
                    <a:solidFill>
                      <a:srgbClr val="58595B"/>
                    </a:solidFill>
                    <a:cs typeface="Arial"/>
                  </a:rPr>
                  <a:t>Panamá</a:t>
                </a:r>
                <a:r>
                  <a:rPr sz="1450" spc="15" dirty="0" smtClean="0">
                    <a:solidFill>
                      <a:srgbClr val="58595B"/>
                    </a:solidFill>
                    <a:latin typeface="Arial"/>
                    <a:cs typeface="Arial"/>
                  </a:rPr>
                  <a:t>	</a:t>
                </a:r>
                <a:r>
                  <a:rPr sz="1450" spc="15" dirty="0" smtClean="0">
                    <a:solidFill>
                      <a:srgbClr val="58595B"/>
                    </a:solidFill>
                    <a:cs typeface="Arial"/>
                  </a:rPr>
                  <a:t>Colombia</a:t>
                </a:r>
                <a:r>
                  <a:rPr sz="1450" spc="15" dirty="0" smtClean="0">
                    <a:solidFill>
                      <a:srgbClr val="58595B"/>
                    </a:solidFill>
                    <a:latin typeface="Arial"/>
                    <a:cs typeface="Arial"/>
                  </a:rPr>
                  <a:t>	</a:t>
                </a:r>
                <a:r>
                  <a:rPr sz="1450" spc="15" dirty="0" smtClean="0">
                    <a:solidFill>
                      <a:srgbClr val="58595B"/>
                    </a:solidFill>
                    <a:cs typeface="Arial"/>
                  </a:rPr>
                  <a:t>Costa</a:t>
                </a:r>
                <a:r>
                  <a:rPr sz="1450" spc="10" dirty="0" smtClean="0">
                    <a:solidFill>
                      <a:srgbClr val="58595B"/>
                    </a:solidFill>
                    <a:latin typeface="Arial"/>
                    <a:cs typeface="Arial"/>
                  </a:rPr>
                  <a:t> </a:t>
                </a:r>
                <a:r>
                  <a:rPr sz="1450" spc="10" dirty="0" smtClean="0">
                    <a:solidFill>
                      <a:srgbClr val="58595B"/>
                    </a:solidFill>
                    <a:cs typeface="Arial"/>
                  </a:rPr>
                  <a:t>Rica</a:t>
                </a:r>
                <a:endParaRPr sz="1450" dirty="0">
                  <a:cs typeface="Arial"/>
                </a:endParaRPr>
              </a:p>
              <a:p>
                <a:pPr>
                  <a:lnSpc>
                    <a:spcPts val="500"/>
                  </a:lnSpc>
                  <a:spcBef>
                    <a:spcPts val="30"/>
                  </a:spcBef>
                </a:pPr>
                <a:endParaRPr sz="500" dirty="0"/>
              </a:p>
              <a:p>
                <a:pPr marL="12700">
                  <a:lnSpc>
                    <a:spcPct val="100000"/>
                  </a:lnSpc>
                </a:pPr>
                <a:r>
                  <a:rPr lang="es-PA" sz="700" spc="-5" dirty="0" smtClean="0">
                    <a:solidFill>
                      <a:srgbClr val="58595B"/>
                    </a:solidFill>
                    <a:cs typeface="Arial"/>
                  </a:rPr>
                  <a:t>Fuente</a:t>
                </a:r>
                <a:r>
                  <a:rPr sz="700" spc="-5" dirty="0" smtClean="0">
                    <a:solidFill>
                      <a:srgbClr val="58595B"/>
                    </a:solidFill>
                    <a:cs typeface="Arial"/>
                  </a:rPr>
                  <a:t>: World Bank, Logistics Performance Index </a:t>
                </a:r>
                <a:r>
                  <a:rPr sz="700" spc="-10" dirty="0" smtClean="0">
                    <a:solidFill>
                      <a:srgbClr val="58595B"/>
                    </a:solidFill>
                    <a:cs typeface="Arial"/>
                  </a:rPr>
                  <a:t>2014</a:t>
                </a:r>
                <a:endParaRPr sz="700" dirty="0">
                  <a:cs typeface="Arial"/>
                </a:endParaRPr>
              </a:p>
            </p:txBody>
          </p:sp>
          <p:sp>
            <p:nvSpPr>
              <p:cNvPr id="78" name="object 26"/>
              <p:cNvSpPr/>
              <p:nvPr/>
            </p:nvSpPr>
            <p:spPr>
              <a:xfrm>
                <a:off x="2995985" y="4109734"/>
                <a:ext cx="160701" cy="159669"/>
              </a:xfrm>
              <a:custGeom>
                <a:avLst/>
                <a:gdLst/>
                <a:ahLst/>
                <a:cxnLst/>
                <a:rect l="l" t="t" r="r" b="b"/>
                <a:pathLst>
                  <a:path w="160701" h="159669">
                    <a:moveTo>
                      <a:pt x="70038" y="0"/>
                    </a:moveTo>
                    <a:lnTo>
                      <a:pt x="33949" y="14454"/>
                    </a:lnTo>
                    <a:lnTo>
                      <a:pt x="8921" y="46089"/>
                    </a:lnTo>
                    <a:lnTo>
                      <a:pt x="0" y="92113"/>
                    </a:lnTo>
                    <a:lnTo>
                      <a:pt x="3012" y="104731"/>
                    </a:lnTo>
                    <a:lnTo>
                      <a:pt x="24081" y="136705"/>
                    </a:lnTo>
                    <a:lnTo>
                      <a:pt x="61465" y="156105"/>
                    </a:lnTo>
                    <a:lnTo>
                      <a:pt x="94349" y="159669"/>
                    </a:lnTo>
                    <a:lnTo>
                      <a:pt x="108034" y="155931"/>
                    </a:lnTo>
                    <a:lnTo>
                      <a:pt x="141675" y="132282"/>
                    </a:lnTo>
                    <a:lnTo>
                      <a:pt x="159398" y="94752"/>
                    </a:lnTo>
                    <a:lnTo>
                      <a:pt x="160701" y="80220"/>
                    </a:lnTo>
                    <a:lnTo>
                      <a:pt x="160288" y="72018"/>
                    </a:lnTo>
                    <a:lnTo>
                      <a:pt x="146406" y="35099"/>
                    </a:lnTo>
                    <a:lnTo>
                      <a:pt x="115232" y="9359"/>
                    </a:lnTo>
                    <a:lnTo>
                      <a:pt x="70038" y="0"/>
                    </a:lnTo>
                    <a:close/>
                  </a:path>
                </a:pathLst>
              </a:custGeom>
              <a:solidFill>
                <a:srgbClr val="44527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object 27"/>
              <p:cNvSpPr txBox="1"/>
              <p:nvPr/>
            </p:nvSpPr>
            <p:spPr>
              <a:xfrm>
                <a:off x="4476197" y="4069596"/>
                <a:ext cx="497205" cy="23304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450" spc="10" dirty="0" smtClean="0">
                    <a:solidFill>
                      <a:srgbClr val="58595B"/>
                    </a:solidFill>
                    <a:cs typeface="Arial"/>
                  </a:rPr>
                  <a:t>Bra</a:t>
                </a:r>
                <a:r>
                  <a:rPr lang="es-PA" sz="1450" spc="10" dirty="0" smtClean="0">
                    <a:solidFill>
                      <a:srgbClr val="58595B"/>
                    </a:solidFill>
                    <a:cs typeface="Arial"/>
                  </a:rPr>
                  <a:t>s</a:t>
                </a:r>
                <a:r>
                  <a:rPr sz="1450" spc="10" dirty="0" err="1" smtClean="0">
                    <a:solidFill>
                      <a:srgbClr val="58595B"/>
                    </a:solidFill>
                    <a:cs typeface="Arial"/>
                  </a:rPr>
                  <a:t>il</a:t>
                </a:r>
                <a:endParaRPr sz="1450" dirty="0">
                  <a:cs typeface="Arial"/>
                </a:endParaRPr>
              </a:p>
            </p:txBody>
          </p:sp>
          <p:sp>
            <p:nvSpPr>
              <p:cNvPr id="80" name="object 28"/>
              <p:cNvSpPr/>
              <p:nvPr/>
            </p:nvSpPr>
            <p:spPr>
              <a:xfrm>
                <a:off x="4285010" y="4109732"/>
                <a:ext cx="160702" cy="159667"/>
              </a:xfrm>
              <a:custGeom>
                <a:avLst/>
                <a:gdLst/>
                <a:ahLst/>
                <a:cxnLst/>
                <a:rect l="l" t="t" r="r" b="b"/>
                <a:pathLst>
                  <a:path w="160702" h="159667">
                    <a:moveTo>
                      <a:pt x="70027" y="0"/>
                    </a:moveTo>
                    <a:lnTo>
                      <a:pt x="33935" y="14450"/>
                    </a:lnTo>
                    <a:lnTo>
                      <a:pt x="8915" y="46087"/>
                    </a:lnTo>
                    <a:lnTo>
                      <a:pt x="0" y="92117"/>
                    </a:lnTo>
                    <a:lnTo>
                      <a:pt x="3009" y="104735"/>
                    </a:lnTo>
                    <a:lnTo>
                      <a:pt x="24068" y="136707"/>
                    </a:lnTo>
                    <a:lnTo>
                      <a:pt x="61452" y="156105"/>
                    </a:lnTo>
                    <a:lnTo>
                      <a:pt x="94349" y="159667"/>
                    </a:lnTo>
                    <a:lnTo>
                      <a:pt x="108037" y="155928"/>
                    </a:lnTo>
                    <a:lnTo>
                      <a:pt x="141679" y="132277"/>
                    </a:lnTo>
                    <a:lnTo>
                      <a:pt x="159399" y="94752"/>
                    </a:lnTo>
                    <a:lnTo>
                      <a:pt x="160702" y="80222"/>
                    </a:lnTo>
                    <a:lnTo>
                      <a:pt x="160287" y="72012"/>
                    </a:lnTo>
                    <a:lnTo>
                      <a:pt x="146403" y="35096"/>
                    </a:lnTo>
                    <a:lnTo>
                      <a:pt x="115226" y="9359"/>
                    </a:lnTo>
                    <a:lnTo>
                      <a:pt x="7002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TextBox 26"/>
            <p:cNvSpPr txBox="1"/>
            <p:nvPr/>
          </p:nvSpPr>
          <p:spPr>
            <a:xfrm>
              <a:off x="910546" y="-273921"/>
              <a:ext cx="3535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PA" sz="1600" dirty="0" smtClean="0">
                  <a:solidFill>
                    <a:schemeClr val="tx2"/>
                  </a:solidFill>
                </a:rPr>
                <a:t>Panamá ocupa la posición </a:t>
              </a:r>
              <a:r>
                <a:rPr lang="es-PA" sz="1600" b="1" dirty="0" smtClean="0">
                  <a:solidFill>
                    <a:srgbClr val="FF0000"/>
                  </a:solidFill>
                </a:rPr>
                <a:t>#2 </a:t>
              </a:r>
              <a:r>
                <a:rPr lang="es-PA" sz="1600" dirty="0" smtClean="0">
                  <a:solidFill>
                    <a:schemeClr val="tx2"/>
                  </a:solidFill>
                </a:rPr>
                <a:t>en América Latina según el Índice de Desempeño Logístico 2014</a:t>
              </a:r>
              <a:endParaRPr lang="es-PA" sz="1600" dirty="0">
                <a:solidFill>
                  <a:schemeClr val="tx2"/>
                </a:solidFill>
              </a:endParaRPr>
            </a:p>
          </p:txBody>
        </p:sp>
        <p:sp>
          <p:nvSpPr>
            <p:cNvPr id="52" name="Rectangle 5122"/>
            <p:cNvSpPr/>
            <p:nvPr/>
          </p:nvSpPr>
          <p:spPr>
            <a:xfrm>
              <a:off x="736295" y="1848255"/>
              <a:ext cx="239802" cy="16342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53" name="Rectangle 36"/>
            <p:cNvSpPr/>
            <p:nvPr/>
          </p:nvSpPr>
          <p:spPr>
            <a:xfrm>
              <a:off x="2389178" y="1663384"/>
              <a:ext cx="239802" cy="18278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54" name="Rectangle 37"/>
            <p:cNvSpPr/>
            <p:nvPr/>
          </p:nvSpPr>
          <p:spPr>
            <a:xfrm>
              <a:off x="4045208" y="2000655"/>
              <a:ext cx="239802" cy="149060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55" name="Rectangle 38"/>
            <p:cNvSpPr/>
            <p:nvPr/>
          </p:nvSpPr>
          <p:spPr>
            <a:xfrm>
              <a:off x="4040394" y="2000655"/>
              <a:ext cx="239802" cy="149060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56" name="Rectangle 39"/>
            <p:cNvSpPr/>
            <p:nvPr/>
          </p:nvSpPr>
          <p:spPr>
            <a:xfrm>
              <a:off x="5679889" y="1497967"/>
              <a:ext cx="239802" cy="198730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57" name="Rectangle 40"/>
            <p:cNvSpPr/>
            <p:nvPr/>
          </p:nvSpPr>
          <p:spPr>
            <a:xfrm>
              <a:off x="7335892" y="1178921"/>
              <a:ext cx="239802" cy="23086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</p:grpSp>
      <p:pic>
        <p:nvPicPr>
          <p:cNvPr id="81" name="Picture 2" descr="http://definicion.de/wp-content/uploads/2008/08/bancomundi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71" y="162978"/>
            <a:ext cx="820336" cy="7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0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3" name="Picture 2" descr="C:\Users\aluna\Desktop\via positiva agusti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5000"/>
                    </a14:imgEffect>
                    <a14:imgEffect>
                      <a14:brightnessContrast bright="-5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0" y="-30566"/>
            <a:ext cx="9239250" cy="51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>
                <a:solidFill>
                  <a:schemeClr val="bg1"/>
                </a:solidFill>
              </a:rPr>
              <a:t>Las Ventajas </a:t>
            </a:r>
            <a:r>
              <a:rPr lang="es-ES" dirty="0" smtClean="0">
                <a:solidFill>
                  <a:schemeClr val="bg1"/>
                </a:solidFill>
              </a:rPr>
              <a:t>Únicas </a:t>
            </a:r>
          </a:p>
          <a:p>
            <a:pPr algn="l"/>
            <a:r>
              <a:rPr lang="es-ES" dirty="0" smtClean="0">
                <a:solidFill>
                  <a:schemeClr val="bg1"/>
                </a:solidFill>
              </a:rPr>
              <a:t>de </a:t>
            </a:r>
            <a:r>
              <a:rPr lang="es-ES" dirty="0">
                <a:solidFill>
                  <a:schemeClr val="bg1"/>
                </a:solidFill>
              </a:rPr>
              <a:t>Panamá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1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Map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74" y="-73156"/>
            <a:ext cx="7772400" cy="5829300"/>
          </a:xfrm>
          <a:prstGeom prst="rect">
            <a:avLst/>
          </a:prstGeom>
        </p:spPr>
      </p:pic>
      <p:pic>
        <p:nvPicPr>
          <p:cNvPr id="12" name="Picture 8" descr="Ruta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74" y="-73767"/>
            <a:ext cx="7772400" cy="5829300"/>
          </a:xfrm>
          <a:prstGeom prst="rect">
            <a:avLst/>
          </a:prstGeom>
        </p:spPr>
      </p:pic>
      <p:grpSp>
        <p:nvGrpSpPr>
          <p:cNvPr id="14" name="Group 9"/>
          <p:cNvGrpSpPr/>
          <p:nvPr/>
        </p:nvGrpSpPr>
        <p:grpSpPr>
          <a:xfrm>
            <a:off x="4960191" y="3800988"/>
            <a:ext cx="4183811" cy="1427206"/>
            <a:chOff x="0" y="5189496"/>
            <a:chExt cx="3473416" cy="1744711"/>
          </a:xfrm>
        </p:grpSpPr>
        <p:sp>
          <p:nvSpPr>
            <p:cNvPr id="15" name="Rectangle 7"/>
            <p:cNvSpPr/>
            <p:nvPr/>
          </p:nvSpPr>
          <p:spPr>
            <a:xfrm>
              <a:off x="0" y="5189496"/>
              <a:ext cx="3473416" cy="1744711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6"/>
            <p:cNvSpPr txBox="1"/>
            <p:nvPr/>
          </p:nvSpPr>
          <p:spPr>
            <a:xfrm>
              <a:off x="176616" y="5282012"/>
              <a:ext cx="3204289" cy="1580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Hub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marítimo</a:t>
              </a:r>
              <a:r>
                <a:rPr lang="en-US" sz="2400" dirty="0" smtClean="0">
                  <a:solidFill>
                    <a:schemeClr val="bg1"/>
                  </a:solidFill>
                </a:rPr>
                <a:t> de Panamá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144 </a:t>
              </a:r>
              <a:r>
                <a:rPr lang="en-US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rutas</a:t>
              </a:r>
              <a:r>
                <a:rPr lang="en-US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comerciales</a:t>
              </a:r>
              <a:endPara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  <a:p>
              <a:pPr marL="742950" lvl="1" indent="-285750">
                <a:buFont typeface="Arial"/>
                <a:buChar char="•"/>
              </a:pPr>
              <a:r>
                <a:rPr lang="en-US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1700 </a:t>
              </a:r>
              <a:r>
                <a:rPr lang="en-US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puertos</a:t>
              </a:r>
              <a:endPara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  <a:p>
              <a:pPr marL="742950" lvl="1" indent="-285750">
                <a:buFont typeface="Arial"/>
                <a:buChar char="•"/>
              </a:pPr>
              <a:r>
                <a:rPr lang="en-US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160 </a:t>
              </a:r>
              <a:r>
                <a:rPr lang="en-US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países</a:t>
              </a:r>
              <a:endParaRPr lang="en-US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0" name="Forma libre 9"/>
          <p:cNvSpPr/>
          <p:nvPr/>
        </p:nvSpPr>
        <p:spPr>
          <a:xfrm>
            <a:off x="4112897" y="2975610"/>
            <a:ext cx="158115" cy="99060"/>
          </a:xfrm>
          <a:custGeom>
            <a:avLst/>
            <a:gdLst>
              <a:gd name="connsiteX0" fmla="*/ 0 w 158115"/>
              <a:gd name="connsiteY0" fmla="*/ 17145 h 91440"/>
              <a:gd name="connsiteX1" fmla="*/ 85725 w 158115"/>
              <a:gd name="connsiteY1" fmla="*/ 0 h 91440"/>
              <a:gd name="connsiteX2" fmla="*/ 108585 w 158115"/>
              <a:gd name="connsiteY2" fmla="*/ 3810 h 91440"/>
              <a:gd name="connsiteX3" fmla="*/ 158115 w 158115"/>
              <a:gd name="connsiteY3" fmla="*/ 40005 h 91440"/>
              <a:gd name="connsiteX4" fmla="*/ 137160 w 158115"/>
              <a:gd name="connsiteY4" fmla="*/ 91440 h 91440"/>
              <a:gd name="connsiteX5" fmla="*/ 104775 w 158115"/>
              <a:gd name="connsiteY5" fmla="*/ 62865 h 91440"/>
              <a:gd name="connsiteX6" fmla="*/ 112395 w 158115"/>
              <a:gd name="connsiteY6" fmla="*/ 40005 h 91440"/>
              <a:gd name="connsiteX7" fmla="*/ 87630 w 158115"/>
              <a:gd name="connsiteY7" fmla="*/ 28575 h 91440"/>
              <a:gd name="connsiteX8" fmla="*/ 53340 w 158115"/>
              <a:gd name="connsiteY8" fmla="*/ 43815 h 91440"/>
              <a:gd name="connsiteX9" fmla="*/ 53340 w 158115"/>
              <a:gd name="connsiteY9" fmla="*/ 60960 h 91440"/>
              <a:gd name="connsiteX10" fmla="*/ 34290 w 158115"/>
              <a:gd name="connsiteY10" fmla="*/ 66675 h 91440"/>
              <a:gd name="connsiteX11" fmla="*/ 0 w 158115"/>
              <a:gd name="connsiteY11" fmla="*/ 17145 h 91440"/>
              <a:gd name="connsiteX0" fmla="*/ 0 w 158115"/>
              <a:gd name="connsiteY0" fmla="*/ 17145 h 91440"/>
              <a:gd name="connsiteX1" fmla="*/ 85725 w 158115"/>
              <a:gd name="connsiteY1" fmla="*/ 0 h 91440"/>
              <a:gd name="connsiteX2" fmla="*/ 108585 w 158115"/>
              <a:gd name="connsiteY2" fmla="*/ 3810 h 91440"/>
              <a:gd name="connsiteX3" fmla="*/ 158115 w 158115"/>
              <a:gd name="connsiteY3" fmla="*/ 40005 h 91440"/>
              <a:gd name="connsiteX4" fmla="*/ 137160 w 158115"/>
              <a:gd name="connsiteY4" fmla="*/ 91440 h 91440"/>
              <a:gd name="connsiteX5" fmla="*/ 104775 w 158115"/>
              <a:gd name="connsiteY5" fmla="*/ 62865 h 91440"/>
              <a:gd name="connsiteX6" fmla="*/ 112395 w 158115"/>
              <a:gd name="connsiteY6" fmla="*/ 40005 h 91440"/>
              <a:gd name="connsiteX7" fmla="*/ 87630 w 158115"/>
              <a:gd name="connsiteY7" fmla="*/ 28575 h 91440"/>
              <a:gd name="connsiteX8" fmla="*/ 53340 w 158115"/>
              <a:gd name="connsiteY8" fmla="*/ 43815 h 91440"/>
              <a:gd name="connsiteX9" fmla="*/ 53340 w 158115"/>
              <a:gd name="connsiteY9" fmla="*/ 60960 h 91440"/>
              <a:gd name="connsiteX10" fmla="*/ 3810 w 158115"/>
              <a:gd name="connsiteY10" fmla="*/ 62865 h 91440"/>
              <a:gd name="connsiteX11" fmla="*/ 0 w 158115"/>
              <a:gd name="connsiteY11" fmla="*/ 17145 h 91440"/>
              <a:gd name="connsiteX0" fmla="*/ 0 w 158115"/>
              <a:gd name="connsiteY0" fmla="*/ 17145 h 91440"/>
              <a:gd name="connsiteX1" fmla="*/ 85725 w 158115"/>
              <a:gd name="connsiteY1" fmla="*/ 0 h 91440"/>
              <a:gd name="connsiteX2" fmla="*/ 108585 w 158115"/>
              <a:gd name="connsiteY2" fmla="*/ 3810 h 91440"/>
              <a:gd name="connsiteX3" fmla="*/ 158115 w 158115"/>
              <a:gd name="connsiteY3" fmla="*/ 40005 h 91440"/>
              <a:gd name="connsiteX4" fmla="*/ 137160 w 158115"/>
              <a:gd name="connsiteY4" fmla="*/ 91440 h 91440"/>
              <a:gd name="connsiteX5" fmla="*/ 104775 w 158115"/>
              <a:gd name="connsiteY5" fmla="*/ 62865 h 91440"/>
              <a:gd name="connsiteX6" fmla="*/ 112395 w 158115"/>
              <a:gd name="connsiteY6" fmla="*/ 40005 h 91440"/>
              <a:gd name="connsiteX7" fmla="*/ 87630 w 158115"/>
              <a:gd name="connsiteY7" fmla="*/ 28575 h 91440"/>
              <a:gd name="connsiteX8" fmla="*/ 64770 w 158115"/>
              <a:gd name="connsiteY8" fmla="*/ 45720 h 91440"/>
              <a:gd name="connsiteX9" fmla="*/ 53340 w 158115"/>
              <a:gd name="connsiteY9" fmla="*/ 60960 h 91440"/>
              <a:gd name="connsiteX10" fmla="*/ 3810 w 158115"/>
              <a:gd name="connsiteY10" fmla="*/ 62865 h 91440"/>
              <a:gd name="connsiteX11" fmla="*/ 0 w 158115"/>
              <a:gd name="connsiteY11" fmla="*/ 17145 h 91440"/>
              <a:gd name="connsiteX0" fmla="*/ 0 w 158115"/>
              <a:gd name="connsiteY0" fmla="*/ 17145 h 91440"/>
              <a:gd name="connsiteX1" fmla="*/ 49530 w 158115"/>
              <a:gd name="connsiteY1" fmla="*/ 11430 h 91440"/>
              <a:gd name="connsiteX2" fmla="*/ 85725 w 158115"/>
              <a:gd name="connsiteY2" fmla="*/ 0 h 91440"/>
              <a:gd name="connsiteX3" fmla="*/ 108585 w 158115"/>
              <a:gd name="connsiteY3" fmla="*/ 3810 h 91440"/>
              <a:gd name="connsiteX4" fmla="*/ 158115 w 158115"/>
              <a:gd name="connsiteY4" fmla="*/ 40005 h 91440"/>
              <a:gd name="connsiteX5" fmla="*/ 137160 w 158115"/>
              <a:gd name="connsiteY5" fmla="*/ 91440 h 91440"/>
              <a:gd name="connsiteX6" fmla="*/ 104775 w 158115"/>
              <a:gd name="connsiteY6" fmla="*/ 62865 h 91440"/>
              <a:gd name="connsiteX7" fmla="*/ 112395 w 158115"/>
              <a:gd name="connsiteY7" fmla="*/ 40005 h 91440"/>
              <a:gd name="connsiteX8" fmla="*/ 87630 w 158115"/>
              <a:gd name="connsiteY8" fmla="*/ 28575 h 91440"/>
              <a:gd name="connsiteX9" fmla="*/ 64770 w 158115"/>
              <a:gd name="connsiteY9" fmla="*/ 45720 h 91440"/>
              <a:gd name="connsiteX10" fmla="*/ 53340 w 158115"/>
              <a:gd name="connsiteY10" fmla="*/ 60960 h 91440"/>
              <a:gd name="connsiteX11" fmla="*/ 3810 w 158115"/>
              <a:gd name="connsiteY11" fmla="*/ 62865 h 91440"/>
              <a:gd name="connsiteX12" fmla="*/ 0 w 158115"/>
              <a:gd name="connsiteY12" fmla="*/ 17145 h 91440"/>
              <a:gd name="connsiteX0" fmla="*/ 0 w 158115"/>
              <a:gd name="connsiteY0" fmla="*/ 17145 h 91440"/>
              <a:gd name="connsiteX1" fmla="*/ 43815 w 158115"/>
              <a:gd name="connsiteY1" fmla="*/ 22860 h 91440"/>
              <a:gd name="connsiteX2" fmla="*/ 85725 w 158115"/>
              <a:gd name="connsiteY2" fmla="*/ 0 h 91440"/>
              <a:gd name="connsiteX3" fmla="*/ 108585 w 158115"/>
              <a:gd name="connsiteY3" fmla="*/ 3810 h 91440"/>
              <a:gd name="connsiteX4" fmla="*/ 158115 w 158115"/>
              <a:gd name="connsiteY4" fmla="*/ 40005 h 91440"/>
              <a:gd name="connsiteX5" fmla="*/ 137160 w 158115"/>
              <a:gd name="connsiteY5" fmla="*/ 91440 h 91440"/>
              <a:gd name="connsiteX6" fmla="*/ 104775 w 158115"/>
              <a:gd name="connsiteY6" fmla="*/ 62865 h 91440"/>
              <a:gd name="connsiteX7" fmla="*/ 112395 w 158115"/>
              <a:gd name="connsiteY7" fmla="*/ 40005 h 91440"/>
              <a:gd name="connsiteX8" fmla="*/ 87630 w 158115"/>
              <a:gd name="connsiteY8" fmla="*/ 28575 h 91440"/>
              <a:gd name="connsiteX9" fmla="*/ 64770 w 158115"/>
              <a:gd name="connsiteY9" fmla="*/ 45720 h 91440"/>
              <a:gd name="connsiteX10" fmla="*/ 53340 w 158115"/>
              <a:gd name="connsiteY10" fmla="*/ 60960 h 91440"/>
              <a:gd name="connsiteX11" fmla="*/ 3810 w 158115"/>
              <a:gd name="connsiteY11" fmla="*/ 62865 h 91440"/>
              <a:gd name="connsiteX12" fmla="*/ 0 w 158115"/>
              <a:gd name="connsiteY12" fmla="*/ 17145 h 91440"/>
              <a:gd name="connsiteX0" fmla="*/ 0 w 158115"/>
              <a:gd name="connsiteY0" fmla="*/ 17145 h 99060"/>
              <a:gd name="connsiteX1" fmla="*/ 43815 w 158115"/>
              <a:gd name="connsiteY1" fmla="*/ 22860 h 99060"/>
              <a:gd name="connsiteX2" fmla="*/ 85725 w 158115"/>
              <a:gd name="connsiteY2" fmla="*/ 0 h 99060"/>
              <a:gd name="connsiteX3" fmla="*/ 108585 w 158115"/>
              <a:gd name="connsiteY3" fmla="*/ 3810 h 99060"/>
              <a:gd name="connsiteX4" fmla="*/ 158115 w 158115"/>
              <a:gd name="connsiteY4" fmla="*/ 40005 h 99060"/>
              <a:gd name="connsiteX5" fmla="*/ 135255 w 158115"/>
              <a:gd name="connsiteY5" fmla="*/ 99060 h 99060"/>
              <a:gd name="connsiteX6" fmla="*/ 104775 w 158115"/>
              <a:gd name="connsiteY6" fmla="*/ 62865 h 99060"/>
              <a:gd name="connsiteX7" fmla="*/ 112395 w 158115"/>
              <a:gd name="connsiteY7" fmla="*/ 40005 h 99060"/>
              <a:gd name="connsiteX8" fmla="*/ 87630 w 158115"/>
              <a:gd name="connsiteY8" fmla="*/ 28575 h 99060"/>
              <a:gd name="connsiteX9" fmla="*/ 64770 w 158115"/>
              <a:gd name="connsiteY9" fmla="*/ 45720 h 99060"/>
              <a:gd name="connsiteX10" fmla="*/ 53340 w 158115"/>
              <a:gd name="connsiteY10" fmla="*/ 60960 h 99060"/>
              <a:gd name="connsiteX11" fmla="*/ 3810 w 158115"/>
              <a:gd name="connsiteY11" fmla="*/ 62865 h 99060"/>
              <a:gd name="connsiteX12" fmla="*/ 0 w 158115"/>
              <a:gd name="connsiteY12" fmla="*/ 17145 h 99060"/>
              <a:gd name="connsiteX0" fmla="*/ 0 w 158115"/>
              <a:gd name="connsiteY0" fmla="*/ 17145 h 99060"/>
              <a:gd name="connsiteX1" fmla="*/ 43815 w 158115"/>
              <a:gd name="connsiteY1" fmla="*/ 22860 h 99060"/>
              <a:gd name="connsiteX2" fmla="*/ 85725 w 158115"/>
              <a:gd name="connsiteY2" fmla="*/ 0 h 99060"/>
              <a:gd name="connsiteX3" fmla="*/ 108585 w 158115"/>
              <a:gd name="connsiteY3" fmla="*/ 3810 h 99060"/>
              <a:gd name="connsiteX4" fmla="*/ 158115 w 158115"/>
              <a:gd name="connsiteY4" fmla="*/ 40005 h 99060"/>
              <a:gd name="connsiteX5" fmla="*/ 135255 w 158115"/>
              <a:gd name="connsiteY5" fmla="*/ 99060 h 99060"/>
              <a:gd name="connsiteX6" fmla="*/ 110490 w 158115"/>
              <a:gd name="connsiteY6" fmla="*/ 66675 h 99060"/>
              <a:gd name="connsiteX7" fmla="*/ 112395 w 158115"/>
              <a:gd name="connsiteY7" fmla="*/ 40005 h 99060"/>
              <a:gd name="connsiteX8" fmla="*/ 87630 w 158115"/>
              <a:gd name="connsiteY8" fmla="*/ 28575 h 99060"/>
              <a:gd name="connsiteX9" fmla="*/ 64770 w 158115"/>
              <a:gd name="connsiteY9" fmla="*/ 45720 h 99060"/>
              <a:gd name="connsiteX10" fmla="*/ 53340 w 158115"/>
              <a:gd name="connsiteY10" fmla="*/ 60960 h 99060"/>
              <a:gd name="connsiteX11" fmla="*/ 3810 w 158115"/>
              <a:gd name="connsiteY11" fmla="*/ 62865 h 99060"/>
              <a:gd name="connsiteX12" fmla="*/ 0 w 158115"/>
              <a:gd name="connsiteY12" fmla="*/ 17145 h 99060"/>
              <a:gd name="connsiteX0" fmla="*/ 0 w 158115"/>
              <a:gd name="connsiteY0" fmla="*/ 17145 h 99060"/>
              <a:gd name="connsiteX1" fmla="*/ 43815 w 158115"/>
              <a:gd name="connsiteY1" fmla="*/ 22860 h 99060"/>
              <a:gd name="connsiteX2" fmla="*/ 85725 w 158115"/>
              <a:gd name="connsiteY2" fmla="*/ 0 h 99060"/>
              <a:gd name="connsiteX3" fmla="*/ 108585 w 158115"/>
              <a:gd name="connsiteY3" fmla="*/ 3810 h 99060"/>
              <a:gd name="connsiteX4" fmla="*/ 158115 w 158115"/>
              <a:gd name="connsiteY4" fmla="*/ 40005 h 99060"/>
              <a:gd name="connsiteX5" fmla="*/ 135255 w 158115"/>
              <a:gd name="connsiteY5" fmla="*/ 99060 h 99060"/>
              <a:gd name="connsiteX6" fmla="*/ 110490 w 158115"/>
              <a:gd name="connsiteY6" fmla="*/ 66675 h 99060"/>
              <a:gd name="connsiteX7" fmla="*/ 112395 w 158115"/>
              <a:gd name="connsiteY7" fmla="*/ 40005 h 99060"/>
              <a:gd name="connsiteX8" fmla="*/ 87630 w 158115"/>
              <a:gd name="connsiteY8" fmla="*/ 28575 h 99060"/>
              <a:gd name="connsiteX9" fmla="*/ 64770 w 158115"/>
              <a:gd name="connsiteY9" fmla="*/ 45720 h 99060"/>
              <a:gd name="connsiteX10" fmla="*/ 30480 w 158115"/>
              <a:gd name="connsiteY10" fmla="*/ 66675 h 99060"/>
              <a:gd name="connsiteX11" fmla="*/ 3810 w 158115"/>
              <a:gd name="connsiteY11" fmla="*/ 62865 h 99060"/>
              <a:gd name="connsiteX12" fmla="*/ 0 w 158115"/>
              <a:gd name="connsiteY12" fmla="*/ 17145 h 99060"/>
              <a:gd name="connsiteX0" fmla="*/ 0 w 158115"/>
              <a:gd name="connsiteY0" fmla="*/ 17145 h 99060"/>
              <a:gd name="connsiteX1" fmla="*/ 43815 w 158115"/>
              <a:gd name="connsiteY1" fmla="*/ 22860 h 99060"/>
              <a:gd name="connsiteX2" fmla="*/ 85725 w 158115"/>
              <a:gd name="connsiteY2" fmla="*/ 0 h 99060"/>
              <a:gd name="connsiteX3" fmla="*/ 108585 w 158115"/>
              <a:gd name="connsiteY3" fmla="*/ 3810 h 99060"/>
              <a:gd name="connsiteX4" fmla="*/ 158115 w 158115"/>
              <a:gd name="connsiteY4" fmla="*/ 40005 h 99060"/>
              <a:gd name="connsiteX5" fmla="*/ 135255 w 158115"/>
              <a:gd name="connsiteY5" fmla="*/ 99060 h 99060"/>
              <a:gd name="connsiteX6" fmla="*/ 110490 w 158115"/>
              <a:gd name="connsiteY6" fmla="*/ 66675 h 99060"/>
              <a:gd name="connsiteX7" fmla="*/ 112395 w 158115"/>
              <a:gd name="connsiteY7" fmla="*/ 40005 h 99060"/>
              <a:gd name="connsiteX8" fmla="*/ 87630 w 158115"/>
              <a:gd name="connsiteY8" fmla="*/ 28575 h 99060"/>
              <a:gd name="connsiteX9" fmla="*/ 64770 w 158115"/>
              <a:gd name="connsiteY9" fmla="*/ 45720 h 99060"/>
              <a:gd name="connsiteX10" fmla="*/ 30480 w 158115"/>
              <a:gd name="connsiteY10" fmla="*/ 66675 h 99060"/>
              <a:gd name="connsiteX11" fmla="*/ 5715 w 158115"/>
              <a:gd name="connsiteY11" fmla="*/ 55245 h 99060"/>
              <a:gd name="connsiteX12" fmla="*/ 0 w 158115"/>
              <a:gd name="connsiteY12" fmla="*/ 17145 h 99060"/>
              <a:gd name="connsiteX0" fmla="*/ 0 w 158115"/>
              <a:gd name="connsiteY0" fmla="*/ 17145 h 99060"/>
              <a:gd name="connsiteX1" fmla="*/ 43815 w 158115"/>
              <a:gd name="connsiteY1" fmla="*/ 22860 h 99060"/>
              <a:gd name="connsiteX2" fmla="*/ 85725 w 158115"/>
              <a:gd name="connsiteY2" fmla="*/ 0 h 99060"/>
              <a:gd name="connsiteX3" fmla="*/ 108585 w 158115"/>
              <a:gd name="connsiteY3" fmla="*/ 3810 h 99060"/>
              <a:gd name="connsiteX4" fmla="*/ 158115 w 158115"/>
              <a:gd name="connsiteY4" fmla="*/ 40005 h 99060"/>
              <a:gd name="connsiteX5" fmla="*/ 135255 w 158115"/>
              <a:gd name="connsiteY5" fmla="*/ 99060 h 99060"/>
              <a:gd name="connsiteX6" fmla="*/ 110490 w 158115"/>
              <a:gd name="connsiteY6" fmla="*/ 66675 h 99060"/>
              <a:gd name="connsiteX7" fmla="*/ 112395 w 158115"/>
              <a:gd name="connsiteY7" fmla="*/ 40005 h 99060"/>
              <a:gd name="connsiteX8" fmla="*/ 87630 w 158115"/>
              <a:gd name="connsiteY8" fmla="*/ 28575 h 99060"/>
              <a:gd name="connsiteX9" fmla="*/ 64770 w 158115"/>
              <a:gd name="connsiteY9" fmla="*/ 45720 h 99060"/>
              <a:gd name="connsiteX10" fmla="*/ 41910 w 158115"/>
              <a:gd name="connsiteY10" fmla="*/ 66675 h 99060"/>
              <a:gd name="connsiteX11" fmla="*/ 5715 w 158115"/>
              <a:gd name="connsiteY11" fmla="*/ 55245 h 99060"/>
              <a:gd name="connsiteX12" fmla="*/ 0 w 158115"/>
              <a:gd name="connsiteY12" fmla="*/ 17145 h 99060"/>
              <a:gd name="connsiteX0" fmla="*/ 0 w 158115"/>
              <a:gd name="connsiteY0" fmla="*/ 17145 h 99060"/>
              <a:gd name="connsiteX1" fmla="*/ 43815 w 158115"/>
              <a:gd name="connsiteY1" fmla="*/ 22860 h 99060"/>
              <a:gd name="connsiteX2" fmla="*/ 85725 w 158115"/>
              <a:gd name="connsiteY2" fmla="*/ 0 h 99060"/>
              <a:gd name="connsiteX3" fmla="*/ 108585 w 158115"/>
              <a:gd name="connsiteY3" fmla="*/ 3810 h 99060"/>
              <a:gd name="connsiteX4" fmla="*/ 158115 w 158115"/>
              <a:gd name="connsiteY4" fmla="*/ 40005 h 99060"/>
              <a:gd name="connsiteX5" fmla="*/ 135255 w 158115"/>
              <a:gd name="connsiteY5" fmla="*/ 99060 h 99060"/>
              <a:gd name="connsiteX6" fmla="*/ 110490 w 158115"/>
              <a:gd name="connsiteY6" fmla="*/ 66675 h 99060"/>
              <a:gd name="connsiteX7" fmla="*/ 112395 w 158115"/>
              <a:gd name="connsiteY7" fmla="*/ 40005 h 99060"/>
              <a:gd name="connsiteX8" fmla="*/ 87630 w 158115"/>
              <a:gd name="connsiteY8" fmla="*/ 28575 h 99060"/>
              <a:gd name="connsiteX9" fmla="*/ 64770 w 158115"/>
              <a:gd name="connsiteY9" fmla="*/ 45720 h 99060"/>
              <a:gd name="connsiteX10" fmla="*/ 36195 w 158115"/>
              <a:gd name="connsiteY10" fmla="*/ 78105 h 99060"/>
              <a:gd name="connsiteX11" fmla="*/ 5715 w 158115"/>
              <a:gd name="connsiteY11" fmla="*/ 55245 h 99060"/>
              <a:gd name="connsiteX12" fmla="*/ 0 w 158115"/>
              <a:gd name="connsiteY12" fmla="*/ 17145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115" h="99060">
                <a:moveTo>
                  <a:pt x="0" y="17145"/>
                </a:moveTo>
                <a:lnTo>
                  <a:pt x="43815" y="22860"/>
                </a:lnTo>
                <a:lnTo>
                  <a:pt x="85725" y="0"/>
                </a:lnTo>
                <a:lnTo>
                  <a:pt x="108585" y="3810"/>
                </a:lnTo>
                <a:lnTo>
                  <a:pt x="158115" y="40005"/>
                </a:lnTo>
                <a:lnTo>
                  <a:pt x="135255" y="99060"/>
                </a:lnTo>
                <a:lnTo>
                  <a:pt x="110490" y="66675"/>
                </a:lnTo>
                <a:lnTo>
                  <a:pt x="112395" y="40005"/>
                </a:lnTo>
                <a:lnTo>
                  <a:pt x="87630" y="28575"/>
                </a:lnTo>
                <a:lnTo>
                  <a:pt x="64770" y="45720"/>
                </a:lnTo>
                <a:lnTo>
                  <a:pt x="36195" y="78105"/>
                </a:lnTo>
                <a:lnTo>
                  <a:pt x="5715" y="55245"/>
                </a:lnTo>
                <a:lnTo>
                  <a:pt x="0" y="17145"/>
                </a:lnTo>
                <a:close/>
              </a:path>
            </a:pathLst>
          </a:custGeom>
          <a:solidFill>
            <a:srgbClr val="FF000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36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Map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74" y="-73156"/>
            <a:ext cx="7772400" cy="5829300"/>
          </a:xfrm>
          <a:prstGeom prst="rect">
            <a:avLst/>
          </a:prstGeom>
        </p:spPr>
      </p:pic>
      <p:grpSp>
        <p:nvGrpSpPr>
          <p:cNvPr id="27" name="Grupo 26"/>
          <p:cNvGrpSpPr/>
          <p:nvPr/>
        </p:nvGrpSpPr>
        <p:grpSpPr>
          <a:xfrm>
            <a:off x="1695636" y="900766"/>
            <a:ext cx="6030193" cy="4168833"/>
            <a:chOff x="1695635" y="900765"/>
            <a:chExt cx="6030193" cy="4168833"/>
          </a:xfrm>
        </p:grpSpPr>
        <p:grpSp>
          <p:nvGrpSpPr>
            <p:cNvPr id="22" name="Grupo 21"/>
            <p:cNvGrpSpPr/>
            <p:nvPr/>
          </p:nvGrpSpPr>
          <p:grpSpPr>
            <a:xfrm>
              <a:off x="1695635" y="900765"/>
              <a:ext cx="5513033" cy="4168833"/>
              <a:chOff x="1695635" y="900765"/>
              <a:chExt cx="5513033" cy="4168833"/>
            </a:xfrm>
          </p:grpSpPr>
          <p:pic>
            <p:nvPicPr>
              <p:cNvPr id="7" name="Picture 2" descr="AirHub-02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95635" y="900765"/>
                <a:ext cx="5513033" cy="4168833"/>
              </a:xfrm>
              <a:prstGeom prst="rect">
                <a:avLst/>
              </a:prstGeom>
            </p:spPr>
          </p:pic>
          <p:sp>
            <p:nvSpPr>
              <p:cNvPr id="9" name="Arco 8"/>
              <p:cNvSpPr/>
              <p:nvPr/>
            </p:nvSpPr>
            <p:spPr>
              <a:xfrm rot="18089569">
                <a:off x="4524267" y="1562130"/>
                <a:ext cx="2257383" cy="2066841"/>
              </a:xfrm>
              <a:custGeom>
                <a:avLst/>
                <a:gdLst>
                  <a:gd name="connsiteX0" fmla="*/ 2372446 w 4744893"/>
                  <a:gd name="connsiteY0" fmla="*/ 0 h 4133681"/>
                  <a:gd name="connsiteX1" fmla="*/ 4621032 w 4744893"/>
                  <a:gd name="connsiteY1" fmla="*/ 1407747 h 4133681"/>
                  <a:gd name="connsiteX2" fmla="*/ 2372447 w 4744893"/>
                  <a:gd name="connsiteY2" fmla="*/ 2066841 h 4133681"/>
                  <a:gd name="connsiteX3" fmla="*/ 2372446 w 4744893"/>
                  <a:gd name="connsiteY3" fmla="*/ 0 h 4133681"/>
                  <a:gd name="connsiteX0" fmla="*/ 2372446 w 4744893"/>
                  <a:gd name="connsiteY0" fmla="*/ 0 h 4133681"/>
                  <a:gd name="connsiteX1" fmla="*/ 4621032 w 4744893"/>
                  <a:gd name="connsiteY1" fmla="*/ 1407747 h 4133681"/>
                  <a:gd name="connsiteX0" fmla="*/ 0 w 2248586"/>
                  <a:gd name="connsiteY0" fmla="*/ 0 h 2066841"/>
                  <a:gd name="connsiteX1" fmla="*/ 2248586 w 2248586"/>
                  <a:gd name="connsiteY1" fmla="*/ 1407747 h 2066841"/>
                  <a:gd name="connsiteX2" fmla="*/ 1 w 2248586"/>
                  <a:gd name="connsiteY2" fmla="*/ 2066841 h 2066841"/>
                  <a:gd name="connsiteX3" fmla="*/ 0 w 2248586"/>
                  <a:gd name="connsiteY3" fmla="*/ 0 h 2066841"/>
                  <a:gd name="connsiteX0" fmla="*/ 0 w 2248586"/>
                  <a:gd name="connsiteY0" fmla="*/ 0 h 2066841"/>
                  <a:gd name="connsiteX1" fmla="*/ 2131625 w 2248586"/>
                  <a:gd name="connsiteY1" fmla="*/ 1437755 h 2066841"/>
                  <a:gd name="connsiteX0" fmla="*/ 8797 w 2257383"/>
                  <a:gd name="connsiteY0" fmla="*/ 0 h 2066841"/>
                  <a:gd name="connsiteX1" fmla="*/ 2257383 w 2257383"/>
                  <a:gd name="connsiteY1" fmla="*/ 1407747 h 2066841"/>
                  <a:gd name="connsiteX2" fmla="*/ 8798 w 2257383"/>
                  <a:gd name="connsiteY2" fmla="*/ 2066841 h 2066841"/>
                  <a:gd name="connsiteX3" fmla="*/ 8797 w 2257383"/>
                  <a:gd name="connsiteY3" fmla="*/ 0 h 2066841"/>
                  <a:gd name="connsiteX0" fmla="*/ 0 w 2257383"/>
                  <a:gd name="connsiteY0" fmla="*/ 36623 h 2066841"/>
                  <a:gd name="connsiteX1" fmla="*/ 2140422 w 2257383"/>
                  <a:gd name="connsiteY1" fmla="*/ 1437755 h 2066841"/>
                  <a:gd name="connsiteX0" fmla="*/ 8797 w 2257383"/>
                  <a:gd name="connsiteY0" fmla="*/ 0 h 2066841"/>
                  <a:gd name="connsiteX1" fmla="*/ 2257383 w 2257383"/>
                  <a:gd name="connsiteY1" fmla="*/ 1407747 h 2066841"/>
                  <a:gd name="connsiteX2" fmla="*/ 8798 w 2257383"/>
                  <a:gd name="connsiteY2" fmla="*/ 2066841 h 2066841"/>
                  <a:gd name="connsiteX3" fmla="*/ 8797 w 2257383"/>
                  <a:gd name="connsiteY3" fmla="*/ 0 h 2066841"/>
                  <a:gd name="connsiteX0" fmla="*/ 0 w 2257383"/>
                  <a:gd name="connsiteY0" fmla="*/ 36623 h 2066841"/>
                  <a:gd name="connsiteX1" fmla="*/ 2125597 w 2257383"/>
                  <a:gd name="connsiteY1" fmla="*/ 1424497 h 2066841"/>
                  <a:gd name="connsiteX0" fmla="*/ 8797 w 2257383"/>
                  <a:gd name="connsiteY0" fmla="*/ 0 h 2066841"/>
                  <a:gd name="connsiteX1" fmla="*/ 2257383 w 2257383"/>
                  <a:gd name="connsiteY1" fmla="*/ 1407747 h 2066841"/>
                  <a:gd name="connsiteX2" fmla="*/ 8798 w 2257383"/>
                  <a:gd name="connsiteY2" fmla="*/ 2066841 h 2066841"/>
                  <a:gd name="connsiteX3" fmla="*/ 8797 w 2257383"/>
                  <a:gd name="connsiteY3" fmla="*/ 0 h 2066841"/>
                  <a:gd name="connsiteX0" fmla="*/ 0 w 2257383"/>
                  <a:gd name="connsiteY0" fmla="*/ 36623 h 2066841"/>
                  <a:gd name="connsiteX1" fmla="*/ 2146010 w 2257383"/>
                  <a:gd name="connsiteY1" fmla="*/ 1443700 h 20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57383" h="2066841" stroke="0" extrusionOk="0">
                    <a:moveTo>
                      <a:pt x="8797" y="0"/>
                    </a:moveTo>
                    <a:cubicBezTo>
                      <a:pt x="1027520" y="0"/>
                      <a:pt x="1932523" y="566586"/>
                      <a:pt x="2257383" y="1407747"/>
                    </a:cubicBezTo>
                    <a:lnTo>
                      <a:pt x="8798" y="2066841"/>
                    </a:lnTo>
                    <a:cubicBezTo>
                      <a:pt x="8798" y="1377894"/>
                      <a:pt x="8797" y="688947"/>
                      <a:pt x="8797" y="0"/>
                    </a:cubicBezTo>
                    <a:close/>
                  </a:path>
                  <a:path w="2257383" h="2066841" fill="none">
                    <a:moveTo>
                      <a:pt x="0" y="36623"/>
                    </a:moveTo>
                    <a:cubicBezTo>
                      <a:pt x="1018723" y="36623"/>
                      <a:pt x="1821150" y="602539"/>
                      <a:pt x="2146010" y="1443700"/>
                    </a:cubicBezTo>
                  </a:path>
                </a:pathLst>
              </a:custGeom>
              <a:ln w="3175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17" name="Arco 8"/>
              <p:cNvSpPr/>
              <p:nvPr/>
            </p:nvSpPr>
            <p:spPr>
              <a:xfrm rot="18089569">
                <a:off x="4416348" y="1391305"/>
                <a:ext cx="2640459" cy="2066841"/>
              </a:xfrm>
              <a:custGeom>
                <a:avLst/>
                <a:gdLst>
                  <a:gd name="connsiteX0" fmla="*/ 2372446 w 4744893"/>
                  <a:gd name="connsiteY0" fmla="*/ 0 h 4133681"/>
                  <a:gd name="connsiteX1" fmla="*/ 4621032 w 4744893"/>
                  <a:gd name="connsiteY1" fmla="*/ 1407747 h 4133681"/>
                  <a:gd name="connsiteX2" fmla="*/ 2372447 w 4744893"/>
                  <a:gd name="connsiteY2" fmla="*/ 2066841 h 4133681"/>
                  <a:gd name="connsiteX3" fmla="*/ 2372446 w 4744893"/>
                  <a:gd name="connsiteY3" fmla="*/ 0 h 4133681"/>
                  <a:gd name="connsiteX0" fmla="*/ 2372446 w 4744893"/>
                  <a:gd name="connsiteY0" fmla="*/ 0 h 4133681"/>
                  <a:gd name="connsiteX1" fmla="*/ 4621032 w 4744893"/>
                  <a:gd name="connsiteY1" fmla="*/ 1407747 h 4133681"/>
                  <a:gd name="connsiteX0" fmla="*/ 0 w 2248586"/>
                  <a:gd name="connsiteY0" fmla="*/ 0 h 2066841"/>
                  <a:gd name="connsiteX1" fmla="*/ 2248586 w 2248586"/>
                  <a:gd name="connsiteY1" fmla="*/ 1407747 h 2066841"/>
                  <a:gd name="connsiteX2" fmla="*/ 1 w 2248586"/>
                  <a:gd name="connsiteY2" fmla="*/ 2066841 h 2066841"/>
                  <a:gd name="connsiteX3" fmla="*/ 0 w 2248586"/>
                  <a:gd name="connsiteY3" fmla="*/ 0 h 2066841"/>
                  <a:gd name="connsiteX0" fmla="*/ 0 w 2248586"/>
                  <a:gd name="connsiteY0" fmla="*/ 0 h 2066841"/>
                  <a:gd name="connsiteX1" fmla="*/ 2131625 w 2248586"/>
                  <a:gd name="connsiteY1" fmla="*/ 1437755 h 2066841"/>
                  <a:gd name="connsiteX0" fmla="*/ 0 w 2497376"/>
                  <a:gd name="connsiteY0" fmla="*/ 0 h 2066841"/>
                  <a:gd name="connsiteX1" fmla="*/ 2497376 w 2497376"/>
                  <a:gd name="connsiteY1" fmla="*/ 1473965 h 2066841"/>
                  <a:gd name="connsiteX2" fmla="*/ 1 w 2497376"/>
                  <a:gd name="connsiteY2" fmla="*/ 2066841 h 2066841"/>
                  <a:gd name="connsiteX3" fmla="*/ 0 w 2497376"/>
                  <a:gd name="connsiteY3" fmla="*/ 0 h 2066841"/>
                  <a:gd name="connsiteX0" fmla="*/ 0 w 2497376"/>
                  <a:gd name="connsiteY0" fmla="*/ 0 h 2066841"/>
                  <a:gd name="connsiteX1" fmla="*/ 2131625 w 2497376"/>
                  <a:gd name="connsiteY1" fmla="*/ 1437755 h 2066841"/>
                  <a:gd name="connsiteX0" fmla="*/ 0 w 2514222"/>
                  <a:gd name="connsiteY0" fmla="*/ 0 h 2066841"/>
                  <a:gd name="connsiteX1" fmla="*/ 2497376 w 2514222"/>
                  <a:gd name="connsiteY1" fmla="*/ 1473965 h 2066841"/>
                  <a:gd name="connsiteX2" fmla="*/ 1 w 2514222"/>
                  <a:gd name="connsiteY2" fmla="*/ 2066841 h 2066841"/>
                  <a:gd name="connsiteX3" fmla="*/ 0 w 2514222"/>
                  <a:gd name="connsiteY3" fmla="*/ 0 h 2066841"/>
                  <a:gd name="connsiteX0" fmla="*/ 0 w 2514222"/>
                  <a:gd name="connsiteY0" fmla="*/ 0 h 2066841"/>
                  <a:gd name="connsiteX1" fmla="*/ 2514222 w 2514222"/>
                  <a:gd name="connsiteY1" fmla="*/ 1484467 h 2066841"/>
                  <a:gd name="connsiteX0" fmla="*/ 0 w 2671217"/>
                  <a:gd name="connsiteY0" fmla="*/ 0 h 2066841"/>
                  <a:gd name="connsiteX1" fmla="*/ 2497376 w 2671217"/>
                  <a:gd name="connsiteY1" fmla="*/ 1473965 h 2066841"/>
                  <a:gd name="connsiteX2" fmla="*/ 1 w 2671217"/>
                  <a:gd name="connsiteY2" fmla="*/ 2066841 h 2066841"/>
                  <a:gd name="connsiteX3" fmla="*/ 0 w 2671217"/>
                  <a:gd name="connsiteY3" fmla="*/ 0 h 2066841"/>
                  <a:gd name="connsiteX0" fmla="*/ 0 w 2671217"/>
                  <a:gd name="connsiteY0" fmla="*/ 0 h 2066841"/>
                  <a:gd name="connsiteX1" fmla="*/ 2671217 w 2671217"/>
                  <a:gd name="connsiteY1" fmla="*/ 1502810 h 2066841"/>
                  <a:gd name="connsiteX0" fmla="*/ 0 w 2625319"/>
                  <a:gd name="connsiteY0" fmla="*/ 0 h 2066841"/>
                  <a:gd name="connsiteX1" fmla="*/ 2497376 w 2625319"/>
                  <a:gd name="connsiteY1" fmla="*/ 1473965 h 2066841"/>
                  <a:gd name="connsiteX2" fmla="*/ 1 w 2625319"/>
                  <a:gd name="connsiteY2" fmla="*/ 2066841 h 2066841"/>
                  <a:gd name="connsiteX3" fmla="*/ 0 w 2625319"/>
                  <a:gd name="connsiteY3" fmla="*/ 0 h 2066841"/>
                  <a:gd name="connsiteX0" fmla="*/ 0 w 2625319"/>
                  <a:gd name="connsiteY0" fmla="*/ 0 h 2066841"/>
                  <a:gd name="connsiteX1" fmla="*/ 2625319 w 2625319"/>
                  <a:gd name="connsiteY1" fmla="*/ 1478873 h 2066841"/>
                  <a:gd name="connsiteX0" fmla="*/ 0 w 2640459"/>
                  <a:gd name="connsiteY0" fmla="*/ 0 h 2066841"/>
                  <a:gd name="connsiteX1" fmla="*/ 2497376 w 2640459"/>
                  <a:gd name="connsiteY1" fmla="*/ 1473965 h 2066841"/>
                  <a:gd name="connsiteX2" fmla="*/ 1 w 2640459"/>
                  <a:gd name="connsiteY2" fmla="*/ 2066841 h 2066841"/>
                  <a:gd name="connsiteX3" fmla="*/ 0 w 2640459"/>
                  <a:gd name="connsiteY3" fmla="*/ 0 h 2066841"/>
                  <a:gd name="connsiteX0" fmla="*/ 0 w 2640459"/>
                  <a:gd name="connsiteY0" fmla="*/ 0 h 2066841"/>
                  <a:gd name="connsiteX1" fmla="*/ 2640459 w 2640459"/>
                  <a:gd name="connsiteY1" fmla="*/ 1469598 h 2066841"/>
                  <a:gd name="connsiteX0" fmla="*/ 0 w 2640459"/>
                  <a:gd name="connsiteY0" fmla="*/ 0 h 2066841"/>
                  <a:gd name="connsiteX1" fmla="*/ 2497376 w 2640459"/>
                  <a:gd name="connsiteY1" fmla="*/ 1473965 h 2066841"/>
                  <a:gd name="connsiteX2" fmla="*/ 1 w 2640459"/>
                  <a:gd name="connsiteY2" fmla="*/ 2066841 h 2066841"/>
                  <a:gd name="connsiteX3" fmla="*/ 0 w 2640459"/>
                  <a:gd name="connsiteY3" fmla="*/ 0 h 2066841"/>
                  <a:gd name="connsiteX0" fmla="*/ 10981 w 2640459"/>
                  <a:gd name="connsiteY0" fmla="*/ 34918 h 2066841"/>
                  <a:gd name="connsiteX1" fmla="*/ 2640459 w 2640459"/>
                  <a:gd name="connsiteY1" fmla="*/ 1469598 h 20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40459" h="2066841" stroke="0" extrusionOk="0">
                    <a:moveTo>
                      <a:pt x="0" y="0"/>
                    </a:moveTo>
                    <a:cubicBezTo>
                      <a:pt x="1018723" y="0"/>
                      <a:pt x="2172516" y="632804"/>
                      <a:pt x="2497376" y="1473965"/>
                    </a:cubicBezTo>
                    <a:lnTo>
                      <a:pt x="1" y="2066841"/>
                    </a:lnTo>
                    <a:cubicBezTo>
                      <a:pt x="1" y="1377894"/>
                      <a:pt x="0" y="688947"/>
                      <a:pt x="0" y="0"/>
                    </a:cubicBezTo>
                    <a:close/>
                  </a:path>
                  <a:path w="2640459" h="2066841" fill="none">
                    <a:moveTo>
                      <a:pt x="10981" y="34918"/>
                    </a:moveTo>
                    <a:cubicBezTo>
                      <a:pt x="1029704" y="34918"/>
                      <a:pt x="2315599" y="628437"/>
                      <a:pt x="2640459" y="1469598"/>
                    </a:cubicBezTo>
                  </a:path>
                </a:pathLst>
              </a:custGeom>
              <a:ln w="3175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19" name="Arco 8"/>
              <p:cNvSpPr/>
              <p:nvPr/>
            </p:nvSpPr>
            <p:spPr>
              <a:xfrm rot="18089569">
                <a:off x="4470445" y="1498701"/>
                <a:ext cx="2502015" cy="2066841"/>
              </a:xfrm>
              <a:custGeom>
                <a:avLst/>
                <a:gdLst>
                  <a:gd name="connsiteX0" fmla="*/ 2372446 w 4744893"/>
                  <a:gd name="connsiteY0" fmla="*/ 0 h 4133681"/>
                  <a:gd name="connsiteX1" fmla="*/ 4621032 w 4744893"/>
                  <a:gd name="connsiteY1" fmla="*/ 1407747 h 4133681"/>
                  <a:gd name="connsiteX2" fmla="*/ 2372447 w 4744893"/>
                  <a:gd name="connsiteY2" fmla="*/ 2066841 h 4133681"/>
                  <a:gd name="connsiteX3" fmla="*/ 2372446 w 4744893"/>
                  <a:gd name="connsiteY3" fmla="*/ 0 h 4133681"/>
                  <a:gd name="connsiteX0" fmla="*/ 2372446 w 4744893"/>
                  <a:gd name="connsiteY0" fmla="*/ 0 h 4133681"/>
                  <a:gd name="connsiteX1" fmla="*/ 4621032 w 4744893"/>
                  <a:gd name="connsiteY1" fmla="*/ 1407747 h 4133681"/>
                  <a:gd name="connsiteX0" fmla="*/ 0 w 2248586"/>
                  <a:gd name="connsiteY0" fmla="*/ 0 h 2066841"/>
                  <a:gd name="connsiteX1" fmla="*/ 2248586 w 2248586"/>
                  <a:gd name="connsiteY1" fmla="*/ 1407747 h 2066841"/>
                  <a:gd name="connsiteX2" fmla="*/ 1 w 2248586"/>
                  <a:gd name="connsiteY2" fmla="*/ 2066841 h 2066841"/>
                  <a:gd name="connsiteX3" fmla="*/ 0 w 2248586"/>
                  <a:gd name="connsiteY3" fmla="*/ 0 h 2066841"/>
                  <a:gd name="connsiteX0" fmla="*/ 0 w 2248586"/>
                  <a:gd name="connsiteY0" fmla="*/ 0 h 2066841"/>
                  <a:gd name="connsiteX1" fmla="*/ 2131625 w 2248586"/>
                  <a:gd name="connsiteY1" fmla="*/ 1437755 h 2066841"/>
                  <a:gd name="connsiteX0" fmla="*/ 0 w 2502015"/>
                  <a:gd name="connsiteY0" fmla="*/ 0 h 2066841"/>
                  <a:gd name="connsiteX1" fmla="*/ 2248586 w 2502015"/>
                  <a:gd name="connsiteY1" fmla="*/ 1407747 h 2066841"/>
                  <a:gd name="connsiteX2" fmla="*/ 1 w 2502015"/>
                  <a:gd name="connsiteY2" fmla="*/ 2066841 h 2066841"/>
                  <a:gd name="connsiteX3" fmla="*/ 0 w 2502015"/>
                  <a:gd name="connsiteY3" fmla="*/ 0 h 2066841"/>
                  <a:gd name="connsiteX0" fmla="*/ 0 w 2502015"/>
                  <a:gd name="connsiteY0" fmla="*/ 0 h 2066841"/>
                  <a:gd name="connsiteX1" fmla="*/ 2502015 w 2502015"/>
                  <a:gd name="connsiteY1" fmla="*/ 1481535 h 20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2015" h="2066841" stroke="0" extrusionOk="0">
                    <a:moveTo>
                      <a:pt x="0" y="0"/>
                    </a:moveTo>
                    <a:cubicBezTo>
                      <a:pt x="1018723" y="0"/>
                      <a:pt x="1923726" y="566586"/>
                      <a:pt x="2248586" y="1407747"/>
                    </a:cubicBezTo>
                    <a:lnTo>
                      <a:pt x="1" y="2066841"/>
                    </a:lnTo>
                    <a:cubicBezTo>
                      <a:pt x="1" y="1377894"/>
                      <a:pt x="0" y="688947"/>
                      <a:pt x="0" y="0"/>
                    </a:cubicBezTo>
                    <a:close/>
                  </a:path>
                  <a:path w="2502015" h="2066841" fill="none">
                    <a:moveTo>
                      <a:pt x="0" y="0"/>
                    </a:moveTo>
                    <a:cubicBezTo>
                      <a:pt x="1018723" y="0"/>
                      <a:pt x="2177155" y="640374"/>
                      <a:pt x="2502015" y="1481535"/>
                    </a:cubicBezTo>
                  </a:path>
                </a:pathLst>
              </a:custGeom>
              <a:ln w="3175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6364605" y="1905000"/>
                <a:ext cx="413385" cy="12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" dirty="0" smtClean="0"/>
                  <a:t>Madrid (MAD)</a:t>
                </a:r>
                <a:endParaRPr lang="es-PA" sz="200" dirty="0"/>
              </a:p>
            </p:txBody>
          </p:sp>
          <p:sp>
            <p:nvSpPr>
              <p:cNvPr id="20" name="CuadroTexto 19"/>
              <p:cNvSpPr txBox="1"/>
              <p:nvPr/>
            </p:nvSpPr>
            <p:spPr>
              <a:xfrm>
                <a:off x="6593205" y="1678360"/>
                <a:ext cx="413385" cy="12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" dirty="0" smtClean="0"/>
                  <a:t>Frankfurt (FRA)</a:t>
                </a:r>
                <a:endParaRPr lang="es-PA" sz="200" dirty="0"/>
              </a:p>
            </p:txBody>
          </p:sp>
          <p:sp>
            <p:nvSpPr>
              <p:cNvPr id="21" name="CuadroTexto 20"/>
              <p:cNvSpPr txBox="1"/>
              <p:nvPr/>
            </p:nvSpPr>
            <p:spPr>
              <a:xfrm>
                <a:off x="6694037" y="1503484"/>
                <a:ext cx="413385" cy="12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" dirty="0" err="1" smtClean="0"/>
                  <a:t>Amsterdam</a:t>
                </a:r>
                <a:r>
                  <a:rPr lang="es-MX" sz="200" dirty="0" smtClean="0"/>
                  <a:t> (AMS)</a:t>
                </a:r>
                <a:endParaRPr lang="es-PA" sz="200" dirty="0"/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4705402" y="1175268"/>
              <a:ext cx="3020426" cy="2617996"/>
              <a:chOff x="4705402" y="1175268"/>
              <a:chExt cx="3020426" cy="2617996"/>
            </a:xfrm>
          </p:grpSpPr>
          <p:sp>
            <p:nvSpPr>
              <p:cNvPr id="23" name="Arco 8"/>
              <p:cNvSpPr/>
              <p:nvPr/>
            </p:nvSpPr>
            <p:spPr>
              <a:xfrm rot="18089569">
                <a:off x="4486346" y="1394324"/>
                <a:ext cx="2617996" cy="2179883"/>
              </a:xfrm>
              <a:custGeom>
                <a:avLst/>
                <a:gdLst>
                  <a:gd name="connsiteX0" fmla="*/ 2372446 w 4744893"/>
                  <a:gd name="connsiteY0" fmla="*/ 0 h 4133681"/>
                  <a:gd name="connsiteX1" fmla="*/ 4621032 w 4744893"/>
                  <a:gd name="connsiteY1" fmla="*/ 1407747 h 4133681"/>
                  <a:gd name="connsiteX2" fmla="*/ 2372447 w 4744893"/>
                  <a:gd name="connsiteY2" fmla="*/ 2066841 h 4133681"/>
                  <a:gd name="connsiteX3" fmla="*/ 2372446 w 4744893"/>
                  <a:gd name="connsiteY3" fmla="*/ 0 h 4133681"/>
                  <a:gd name="connsiteX0" fmla="*/ 2372446 w 4744893"/>
                  <a:gd name="connsiteY0" fmla="*/ 0 h 4133681"/>
                  <a:gd name="connsiteX1" fmla="*/ 4621032 w 4744893"/>
                  <a:gd name="connsiteY1" fmla="*/ 1407747 h 4133681"/>
                  <a:gd name="connsiteX0" fmla="*/ 0 w 2248586"/>
                  <a:gd name="connsiteY0" fmla="*/ 0 h 2066841"/>
                  <a:gd name="connsiteX1" fmla="*/ 2248586 w 2248586"/>
                  <a:gd name="connsiteY1" fmla="*/ 1407747 h 2066841"/>
                  <a:gd name="connsiteX2" fmla="*/ 1 w 2248586"/>
                  <a:gd name="connsiteY2" fmla="*/ 2066841 h 2066841"/>
                  <a:gd name="connsiteX3" fmla="*/ 0 w 2248586"/>
                  <a:gd name="connsiteY3" fmla="*/ 0 h 2066841"/>
                  <a:gd name="connsiteX0" fmla="*/ 0 w 2248586"/>
                  <a:gd name="connsiteY0" fmla="*/ 0 h 2066841"/>
                  <a:gd name="connsiteX1" fmla="*/ 2131625 w 2248586"/>
                  <a:gd name="connsiteY1" fmla="*/ 1437755 h 2066841"/>
                  <a:gd name="connsiteX0" fmla="*/ 8797 w 2257383"/>
                  <a:gd name="connsiteY0" fmla="*/ 0 h 2066841"/>
                  <a:gd name="connsiteX1" fmla="*/ 2257383 w 2257383"/>
                  <a:gd name="connsiteY1" fmla="*/ 1407747 h 2066841"/>
                  <a:gd name="connsiteX2" fmla="*/ 8798 w 2257383"/>
                  <a:gd name="connsiteY2" fmla="*/ 2066841 h 2066841"/>
                  <a:gd name="connsiteX3" fmla="*/ 8797 w 2257383"/>
                  <a:gd name="connsiteY3" fmla="*/ 0 h 2066841"/>
                  <a:gd name="connsiteX0" fmla="*/ 0 w 2257383"/>
                  <a:gd name="connsiteY0" fmla="*/ 36623 h 2066841"/>
                  <a:gd name="connsiteX1" fmla="*/ 2140422 w 2257383"/>
                  <a:gd name="connsiteY1" fmla="*/ 1437755 h 2066841"/>
                  <a:gd name="connsiteX0" fmla="*/ 8797 w 2257383"/>
                  <a:gd name="connsiteY0" fmla="*/ 0 h 2066841"/>
                  <a:gd name="connsiteX1" fmla="*/ 2257383 w 2257383"/>
                  <a:gd name="connsiteY1" fmla="*/ 1407747 h 2066841"/>
                  <a:gd name="connsiteX2" fmla="*/ 8798 w 2257383"/>
                  <a:gd name="connsiteY2" fmla="*/ 2066841 h 2066841"/>
                  <a:gd name="connsiteX3" fmla="*/ 8797 w 2257383"/>
                  <a:gd name="connsiteY3" fmla="*/ 0 h 2066841"/>
                  <a:gd name="connsiteX0" fmla="*/ 0 w 2257383"/>
                  <a:gd name="connsiteY0" fmla="*/ 36623 h 2066841"/>
                  <a:gd name="connsiteX1" fmla="*/ 2125597 w 2257383"/>
                  <a:gd name="connsiteY1" fmla="*/ 1424497 h 2066841"/>
                  <a:gd name="connsiteX0" fmla="*/ 8797 w 2257383"/>
                  <a:gd name="connsiteY0" fmla="*/ 0 h 2066841"/>
                  <a:gd name="connsiteX1" fmla="*/ 2257383 w 2257383"/>
                  <a:gd name="connsiteY1" fmla="*/ 1407747 h 2066841"/>
                  <a:gd name="connsiteX2" fmla="*/ 8798 w 2257383"/>
                  <a:gd name="connsiteY2" fmla="*/ 2066841 h 2066841"/>
                  <a:gd name="connsiteX3" fmla="*/ 8797 w 2257383"/>
                  <a:gd name="connsiteY3" fmla="*/ 0 h 2066841"/>
                  <a:gd name="connsiteX0" fmla="*/ 0 w 2257383"/>
                  <a:gd name="connsiteY0" fmla="*/ 36623 h 2066841"/>
                  <a:gd name="connsiteX1" fmla="*/ 2146010 w 2257383"/>
                  <a:gd name="connsiteY1" fmla="*/ 1443700 h 2066841"/>
                  <a:gd name="connsiteX0" fmla="*/ 8797 w 2599864"/>
                  <a:gd name="connsiteY0" fmla="*/ 0 h 2197694"/>
                  <a:gd name="connsiteX1" fmla="*/ 2257383 w 2599864"/>
                  <a:gd name="connsiteY1" fmla="*/ 1407747 h 2197694"/>
                  <a:gd name="connsiteX2" fmla="*/ 8798 w 2599864"/>
                  <a:gd name="connsiteY2" fmla="*/ 2066841 h 2197694"/>
                  <a:gd name="connsiteX3" fmla="*/ 8797 w 2599864"/>
                  <a:gd name="connsiteY3" fmla="*/ 0 h 2197694"/>
                  <a:gd name="connsiteX0" fmla="*/ 0 w 2599864"/>
                  <a:gd name="connsiteY0" fmla="*/ 36623 h 2197694"/>
                  <a:gd name="connsiteX1" fmla="*/ 2599864 w 2599864"/>
                  <a:gd name="connsiteY1" fmla="*/ 2197694 h 2197694"/>
                  <a:gd name="connsiteX0" fmla="*/ 8797 w 2617996"/>
                  <a:gd name="connsiteY0" fmla="*/ 0 h 2179883"/>
                  <a:gd name="connsiteX1" fmla="*/ 2257383 w 2617996"/>
                  <a:gd name="connsiteY1" fmla="*/ 1407747 h 2179883"/>
                  <a:gd name="connsiteX2" fmla="*/ 8798 w 2617996"/>
                  <a:gd name="connsiteY2" fmla="*/ 2066841 h 2179883"/>
                  <a:gd name="connsiteX3" fmla="*/ 8797 w 2617996"/>
                  <a:gd name="connsiteY3" fmla="*/ 0 h 2179883"/>
                  <a:gd name="connsiteX0" fmla="*/ 0 w 2617996"/>
                  <a:gd name="connsiteY0" fmla="*/ 36623 h 2179883"/>
                  <a:gd name="connsiteX1" fmla="*/ 2617996 w 2617996"/>
                  <a:gd name="connsiteY1" fmla="*/ 2179883 h 217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17996" h="2179883" stroke="0" extrusionOk="0">
                    <a:moveTo>
                      <a:pt x="8797" y="0"/>
                    </a:moveTo>
                    <a:cubicBezTo>
                      <a:pt x="1027520" y="0"/>
                      <a:pt x="1932523" y="566586"/>
                      <a:pt x="2257383" y="1407747"/>
                    </a:cubicBezTo>
                    <a:lnTo>
                      <a:pt x="8798" y="2066841"/>
                    </a:lnTo>
                    <a:cubicBezTo>
                      <a:pt x="8798" y="1377894"/>
                      <a:pt x="8797" y="688947"/>
                      <a:pt x="8797" y="0"/>
                    </a:cubicBezTo>
                    <a:close/>
                  </a:path>
                  <a:path w="2617996" h="2179883" fill="none">
                    <a:moveTo>
                      <a:pt x="0" y="36623"/>
                    </a:moveTo>
                    <a:cubicBezTo>
                      <a:pt x="1018723" y="36623"/>
                      <a:pt x="2293136" y="1338722"/>
                      <a:pt x="2617996" y="2179883"/>
                    </a:cubicBezTo>
                  </a:path>
                </a:pathLst>
              </a:custGeom>
              <a:ln w="3175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7312443" y="1904999"/>
                <a:ext cx="413385" cy="12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" dirty="0" err="1" smtClean="0"/>
                  <a:t>Estanbul</a:t>
                </a:r>
                <a:r>
                  <a:rPr lang="es-MX" sz="200" dirty="0" smtClean="0"/>
                  <a:t> (IST)</a:t>
                </a:r>
                <a:endParaRPr lang="es-PA" sz="200" dirty="0"/>
              </a:p>
            </p:txBody>
          </p:sp>
        </p:grpSp>
      </p:grpSp>
      <p:grpSp>
        <p:nvGrpSpPr>
          <p:cNvPr id="18" name="Group 150"/>
          <p:cNvGrpSpPr>
            <a:grpSpLocks noChangeAspect="1"/>
          </p:cNvGrpSpPr>
          <p:nvPr/>
        </p:nvGrpSpPr>
        <p:grpSpPr>
          <a:xfrm>
            <a:off x="5398772" y="1953604"/>
            <a:ext cx="3839367" cy="3273717"/>
            <a:chOff x="4495800" y="1024248"/>
            <a:chExt cx="4570676" cy="3897284"/>
          </a:xfrm>
          <a:solidFill>
            <a:schemeClr val="bg1"/>
          </a:solidFill>
        </p:grpSpPr>
        <p:grpSp>
          <p:nvGrpSpPr>
            <p:cNvPr id="24" name="Group 149"/>
            <p:cNvGrpSpPr/>
            <p:nvPr/>
          </p:nvGrpSpPr>
          <p:grpSpPr>
            <a:xfrm>
              <a:off x="4495800" y="1024248"/>
              <a:ext cx="4570676" cy="3810820"/>
              <a:chOff x="4495800" y="1024248"/>
              <a:chExt cx="4570676" cy="3810820"/>
            </a:xfrm>
            <a:grpFill/>
          </p:grpSpPr>
          <p:grpSp>
            <p:nvGrpSpPr>
              <p:cNvPr id="29" name="Group 141"/>
              <p:cNvGrpSpPr/>
              <p:nvPr/>
            </p:nvGrpSpPr>
            <p:grpSpPr>
              <a:xfrm>
                <a:off x="4495800" y="1390651"/>
                <a:ext cx="4495800" cy="3444417"/>
                <a:chOff x="4419600" y="1309614"/>
                <a:chExt cx="4495800" cy="3444417"/>
              </a:xfrm>
              <a:grpFill/>
            </p:grpSpPr>
            <p:graphicFrame>
              <p:nvGraphicFramePr>
                <p:cNvPr id="32" name="Chart 139"/>
                <p:cNvGraphicFramePr/>
                <p:nvPr>
                  <p:extLst>
                    <p:ext uri="{D42A27DB-BD31-4B8C-83A1-F6EECF244321}">
                      <p14:modId xmlns:p14="http://schemas.microsoft.com/office/powerpoint/2010/main" xmlns="" val="2186677899"/>
                    </p:ext>
                  </p:extLst>
                </p:nvPr>
              </p:nvGraphicFramePr>
              <p:xfrm>
                <a:off x="4419600" y="1309614"/>
                <a:ext cx="4495800" cy="3444417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33" name="TextBox 140"/>
                <p:cNvSpPr txBox="1"/>
                <p:nvPr/>
              </p:nvSpPr>
              <p:spPr>
                <a:xfrm>
                  <a:off x="6324601" y="4379073"/>
                  <a:ext cx="2590799" cy="329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PA" sz="600" dirty="0" smtClean="0">
                      <a:solidFill>
                        <a:schemeClr val="bg1"/>
                      </a:solidFill>
                    </a:rPr>
                    <a:t>Fuente: </a:t>
                  </a:r>
                  <a:r>
                    <a:rPr lang="es-PA" sz="600" dirty="0" err="1" smtClean="0">
                      <a:solidFill>
                        <a:schemeClr val="bg1"/>
                      </a:solidFill>
                    </a:rPr>
                    <a:t>Latin</a:t>
                  </a:r>
                  <a:r>
                    <a:rPr lang="es-PA" sz="600" dirty="0" smtClean="0">
                      <a:solidFill>
                        <a:schemeClr val="bg1"/>
                      </a:solidFill>
                    </a:rPr>
                    <a:t> American &amp; </a:t>
                  </a:r>
                  <a:r>
                    <a:rPr lang="es-PA" sz="600" dirty="0" err="1" smtClean="0">
                      <a:solidFill>
                        <a:schemeClr val="bg1"/>
                      </a:solidFill>
                    </a:rPr>
                    <a:t>Caribbean</a:t>
                  </a:r>
                  <a:r>
                    <a:rPr lang="es-PA" sz="600" dirty="0" smtClean="0">
                      <a:solidFill>
                        <a:schemeClr val="bg1"/>
                      </a:solidFill>
                    </a:rPr>
                    <a:t> Air </a:t>
                  </a:r>
                  <a:r>
                    <a:rPr lang="es-PA" sz="600" dirty="0" err="1" smtClean="0">
                      <a:solidFill>
                        <a:schemeClr val="bg1"/>
                      </a:solidFill>
                    </a:rPr>
                    <a:t>Transport</a:t>
                  </a:r>
                  <a:r>
                    <a:rPr lang="es-PA" sz="600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s-PA" sz="600" dirty="0" err="1" smtClean="0">
                      <a:solidFill>
                        <a:schemeClr val="bg1"/>
                      </a:solidFill>
                    </a:rPr>
                    <a:t>Association</a:t>
                  </a:r>
                  <a:r>
                    <a:rPr lang="es-PA" sz="6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s-PA" sz="600" dirty="0" smtClean="0">
                      <a:solidFill>
                        <a:schemeClr val="bg1"/>
                      </a:solidFill>
                    </a:rPr>
                    <a:t>(ALTA), 2014</a:t>
                  </a:r>
                  <a:endParaRPr lang="es-PA" sz="6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" name="TextBox 142"/>
              <p:cNvSpPr txBox="1"/>
              <p:nvPr/>
            </p:nvSpPr>
            <p:spPr>
              <a:xfrm>
                <a:off x="4570676" y="1316070"/>
                <a:ext cx="4495800" cy="439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A" sz="900" dirty="0" smtClean="0">
                    <a:solidFill>
                      <a:schemeClr val="bg1"/>
                    </a:solidFill>
                  </a:rPr>
                  <a:t>Principales aeropuertos en América Latina</a:t>
                </a:r>
              </a:p>
              <a:p>
                <a:r>
                  <a:rPr lang="es-PA" sz="900" dirty="0" smtClean="0">
                    <a:solidFill>
                      <a:schemeClr val="bg1"/>
                    </a:solidFill>
                  </a:rPr>
                  <a:t>Total # de vuelos internacionales</a:t>
                </a:r>
                <a:endParaRPr lang="es-PA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143"/>
              <p:cNvSpPr txBox="1"/>
              <p:nvPr/>
            </p:nvSpPr>
            <p:spPr>
              <a:xfrm>
                <a:off x="4500333" y="1024248"/>
                <a:ext cx="4495800" cy="366401"/>
              </a:xfrm>
              <a:prstGeom prst="rect">
                <a:avLst/>
              </a:prstGeom>
              <a:solidFill>
                <a:schemeClr val="tx1">
                  <a:alpha val="43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A" sz="1400" dirty="0" err="1" smtClean="0">
                    <a:solidFill>
                      <a:schemeClr val="bg1"/>
                    </a:solidFill>
                  </a:rPr>
                  <a:t>Hub</a:t>
                </a:r>
                <a:r>
                  <a:rPr lang="es-PA" sz="1400" dirty="0" smtClean="0">
                    <a:solidFill>
                      <a:schemeClr val="bg1"/>
                    </a:solidFill>
                  </a:rPr>
                  <a:t> Aéreo de Panamá</a:t>
                </a:r>
                <a:endParaRPr lang="es-PA" sz="1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8" name="Picture 4" descr="https://www.iawa.org/sites/all/images/LogoALTA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441" t="-2436" r="-16067" b="-46533"/>
            <a:stretch/>
          </p:blipFill>
          <p:spPr bwMode="auto">
            <a:xfrm>
              <a:off x="4500333" y="4331889"/>
              <a:ext cx="1369786" cy="589643"/>
            </a:xfrm>
            <a:prstGeom prst="rect">
              <a:avLst/>
            </a:prstGeom>
            <a:grpFill/>
            <a:extLst/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43CD-1A3F-5D40-9E48-2D51B76D9DB4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216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839</Words>
  <Application>Microsoft Office PowerPoint</Application>
  <PresentationFormat>Presentación en pantalla (16:9)</PresentationFormat>
  <Paragraphs>230</Paragraphs>
  <Slides>21</Slides>
  <Notes>10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1_Tema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Ministerio de la Presidencia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Abrego</dc:creator>
  <cp:lastModifiedBy>dtoala</cp:lastModifiedBy>
  <cp:revision>142</cp:revision>
  <dcterms:created xsi:type="dcterms:W3CDTF">2016-03-29T20:57:03Z</dcterms:created>
  <dcterms:modified xsi:type="dcterms:W3CDTF">2016-04-21T15:31:45Z</dcterms:modified>
</cp:coreProperties>
</file>