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9"/>
  </p:notesMasterIdLst>
  <p:sldIdLst>
    <p:sldId id="256" r:id="rId2"/>
    <p:sldId id="267" r:id="rId3"/>
    <p:sldId id="269" r:id="rId4"/>
    <p:sldId id="274" r:id="rId5"/>
    <p:sldId id="264" r:id="rId6"/>
    <p:sldId id="265" r:id="rId7"/>
    <p:sldId id="272" r:id="rId8"/>
    <p:sldId id="262" r:id="rId9"/>
    <p:sldId id="270" r:id="rId10"/>
    <p:sldId id="258" r:id="rId11"/>
    <p:sldId id="259" r:id="rId12"/>
    <p:sldId id="260" r:id="rId13"/>
    <p:sldId id="261" r:id="rId14"/>
    <p:sldId id="271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33E05-39F1-45BB-B5B7-11DD5C974F1C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DBB8-8E64-44CF-AB32-C83CBABFBA6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935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A">
              <a:latin typeface="Calibri" charset="0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5A2F047-DCD9-4041-99C7-EDB47F70797F}" type="slidenum">
              <a:rPr lang="es-PA" sz="1200"/>
              <a:pPr eaLnBrk="1" hangingPunct="1"/>
              <a:t>3</a:t>
            </a:fld>
            <a:endParaRPr lang="es-PA" sz="1200"/>
          </a:p>
        </p:txBody>
      </p:sp>
    </p:spTree>
    <p:extLst>
      <p:ext uri="{BB962C8B-B14F-4D97-AF65-F5344CB8AC3E}">
        <p14:creationId xmlns:p14="http://schemas.microsoft.com/office/powerpoint/2010/main" val="297666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76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618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20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316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35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6662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994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5474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 userDrawn="1"/>
        </p:nvSpPr>
        <p:spPr>
          <a:xfrm>
            <a:off x="-12700" y="-7938"/>
            <a:ext cx="4513263" cy="3525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60557"/>
            <a:ext cx="3898776" cy="287243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2671"/>
            <a:ext cx="4038600" cy="56734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65113" indent="-265113">
              <a:spcBef>
                <a:spcPts val="1200"/>
              </a:spcBef>
              <a:buFont typeface="+mj-lt"/>
              <a:buAutoNum type="arabicPeriod"/>
              <a:defRPr sz="16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359915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43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556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63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6244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673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40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56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840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9F38-FBC0-4D9C-9114-5A3206CAFE17}" type="datetimeFigureOut">
              <a:rPr lang="es-PA" smtClean="0"/>
              <a:t>20/04/2016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F2CF95-8681-4868-B76A-7F086DE624C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09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3032" y="1021816"/>
            <a:ext cx="7170133" cy="1373656"/>
          </a:xfrm>
        </p:spPr>
        <p:txBody>
          <a:bodyPr>
            <a:noAutofit/>
          </a:bodyPr>
          <a:lstStyle/>
          <a:p>
            <a:r>
              <a:rPr lang="es-PA" sz="4000" dirty="0" smtClean="0"/>
              <a:t>EXPERIENCIAS EXITOSAS DE AGROTURISMO</a:t>
            </a:r>
            <a:endParaRPr lang="es-PA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31" y="2844000"/>
            <a:ext cx="6964070" cy="2912856"/>
          </a:xfrm>
        </p:spPr>
        <p:txBody>
          <a:bodyPr>
            <a:normAutofit fontScale="77500" lnSpcReduction="20000"/>
          </a:bodyPr>
          <a:lstStyle/>
          <a:p>
            <a:r>
              <a:rPr lang="es-P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después de la ampliación, ¿ qué? </a:t>
            </a:r>
            <a:r>
              <a:rPr lang="es-P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Café </a:t>
            </a:r>
            <a:r>
              <a:rPr lang="es-P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Chiriquí</a:t>
            </a:r>
            <a:endParaRPr lang="es-P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Por: Felipe Venicio </a:t>
            </a:r>
            <a:r>
              <a:rPr lang="es-P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Rodríguez</a:t>
            </a:r>
          </a:p>
          <a:p>
            <a:endParaRPr lang="es-PA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Cámara de Turismo de Chiriquí</a:t>
            </a:r>
            <a:endParaRPr lang="es-P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Comisión de Asuntos Económicos</a:t>
            </a:r>
          </a:p>
          <a:p>
            <a:r>
              <a:rPr lang="es-P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Cámara </a:t>
            </a:r>
            <a:r>
              <a:rPr lang="es-P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Comercio, Industrias </a:t>
            </a:r>
            <a:r>
              <a:rPr lang="es-P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P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Agricultura de Chiriquí</a:t>
            </a:r>
          </a:p>
          <a:p>
            <a:endParaRPr lang="es-P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P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CADE 2016</a:t>
            </a:r>
          </a:p>
          <a:p>
            <a:endParaRPr lang="es-PA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Finca Lérida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060" y="1462547"/>
            <a:ext cx="6447501" cy="2910580"/>
          </a:xfrm>
        </p:spPr>
        <p:txBody>
          <a:bodyPr>
            <a:normAutofit lnSpcReduction="10000"/>
          </a:bodyPr>
          <a:lstStyle/>
          <a:p>
            <a:r>
              <a:rPr lang="es-PA" dirty="0" smtClean="0"/>
              <a:t>El </a:t>
            </a:r>
            <a:r>
              <a:rPr lang="es-PA" dirty="0"/>
              <a:t>primer café </a:t>
            </a:r>
            <a:r>
              <a:rPr lang="es-PA" dirty="0" smtClean="0"/>
              <a:t>de Panamá en ser exportado </a:t>
            </a:r>
            <a:r>
              <a:rPr lang="es-PA" dirty="0"/>
              <a:t>a Alemania </a:t>
            </a:r>
            <a:r>
              <a:rPr lang="es-PA" dirty="0" smtClean="0"/>
              <a:t>en </a:t>
            </a:r>
            <a:r>
              <a:rPr lang="es-PA" dirty="0"/>
              <a:t>1929. </a:t>
            </a:r>
            <a:endParaRPr lang="es-PA" dirty="0" smtClean="0"/>
          </a:p>
          <a:p>
            <a:r>
              <a:rPr lang="es-PA" dirty="0" smtClean="0"/>
              <a:t>Restaurante</a:t>
            </a:r>
          </a:p>
          <a:p>
            <a:r>
              <a:rPr lang="es-PA" dirty="0" smtClean="0"/>
              <a:t>Observación </a:t>
            </a:r>
            <a:r>
              <a:rPr lang="es-PA" dirty="0"/>
              <a:t>de aves</a:t>
            </a:r>
          </a:p>
          <a:p>
            <a:endParaRPr lang="es-PA" dirty="0"/>
          </a:p>
          <a:p>
            <a:r>
              <a:rPr lang="es-PA" dirty="0" smtClean="0"/>
              <a:t>Tour </a:t>
            </a:r>
            <a:r>
              <a:rPr lang="es-PA" dirty="0"/>
              <a:t>de café</a:t>
            </a:r>
          </a:p>
          <a:p>
            <a:endParaRPr lang="es-PA" dirty="0"/>
          </a:p>
          <a:p>
            <a:r>
              <a:rPr lang="es-PA" dirty="0"/>
              <a:t>Excursionismo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18" t="21259" r="7173" b="12193"/>
          <a:stretch/>
        </p:blipFill>
        <p:spPr>
          <a:xfrm>
            <a:off x="2482960" y="2743796"/>
            <a:ext cx="2355761" cy="1309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606" t="30061" r="5490" b="11664"/>
          <a:stretch/>
        </p:blipFill>
        <p:spPr>
          <a:xfrm>
            <a:off x="3816511" y="4360590"/>
            <a:ext cx="2602452" cy="12937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5518" t="21435" r="2125" b="12544"/>
          <a:stretch/>
        </p:blipFill>
        <p:spPr>
          <a:xfrm>
            <a:off x="1234170" y="4373127"/>
            <a:ext cx="2497582" cy="1281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5518" t="23371" r="1828" b="11664"/>
          <a:stretch/>
        </p:blipFill>
        <p:spPr>
          <a:xfrm>
            <a:off x="4907724" y="2743796"/>
            <a:ext cx="2604854" cy="13095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015" y="2808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Boquete Tree </a:t>
            </a:r>
            <a:r>
              <a:rPr lang="es-PA" dirty="0"/>
              <a:t>T</a:t>
            </a:r>
            <a:r>
              <a:rPr lang="es-PA" dirty="0" smtClean="0"/>
              <a:t>rek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1" y="1917460"/>
            <a:ext cx="6447501" cy="2910580"/>
          </a:xfrm>
        </p:spPr>
        <p:txBody>
          <a:bodyPr/>
          <a:lstStyle/>
          <a:p>
            <a:r>
              <a:rPr lang="es-PA" sz="1500" dirty="0"/>
              <a:t>Hotel, cabañas, </a:t>
            </a:r>
            <a:r>
              <a:rPr lang="es-PA" sz="1500" dirty="0" smtClean="0"/>
              <a:t>canopy</a:t>
            </a:r>
            <a:r>
              <a:rPr lang="es-PA" sz="1500" dirty="0"/>
              <a:t>, tour de café, tour de quetzales</a:t>
            </a:r>
          </a:p>
          <a:p>
            <a:r>
              <a:rPr lang="es-PA" sz="1500" dirty="0"/>
              <a:t>Cafés finos –geisha, pacamara, caturra y otros .</a:t>
            </a:r>
          </a:p>
          <a:p>
            <a:r>
              <a:rPr lang="es-PA" sz="1500" dirty="0"/>
              <a:t>Único tour de cata de 8 variedades de café. </a:t>
            </a:r>
          </a:p>
          <a:p>
            <a:endParaRPr lang="es-PA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631" t="35344" r="15982" b="29973"/>
          <a:stretch/>
        </p:blipFill>
        <p:spPr>
          <a:xfrm>
            <a:off x="1448874" y="3044337"/>
            <a:ext cx="5100033" cy="1433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598" t="36928" r="15685" b="27861"/>
          <a:stretch/>
        </p:blipFill>
        <p:spPr>
          <a:xfrm>
            <a:off x="1448874" y="4492648"/>
            <a:ext cx="5080718" cy="1442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8162" y="3080062"/>
            <a:ext cx="3392698" cy="27189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37" y="528395"/>
            <a:ext cx="3962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Don Pachi State 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614" y="1348992"/>
            <a:ext cx="6447501" cy="2910580"/>
          </a:xfrm>
        </p:spPr>
        <p:txBody>
          <a:bodyPr/>
          <a:lstStyle/>
          <a:p>
            <a:r>
              <a:rPr lang="es-PA" dirty="0" smtClean="0"/>
              <a:t>En 1960 </a:t>
            </a:r>
            <a:r>
              <a:rPr lang="es-PA" dirty="0"/>
              <a:t>Francisco </a:t>
            </a:r>
            <a:r>
              <a:rPr lang="es-PA" dirty="0" smtClean="0"/>
              <a:t>Serracín, </a:t>
            </a:r>
            <a:r>
              <a:rPr lang="es-PA" dirty="0"/>
              <a:t>padre </a:t>
            </a:r>
            <a:r>
              <a:rPr lang="es-PA" dirty="0" smtClean="0"/>
              <a:t>trajo </a:t>
            </a:r>
            <a:r>
              <a:rPr lang="es-PA" dirty="0"/>
              <a:t>la variedad Geisha de Panamá desde Costa Rica debido a su resistencia a las enfermedades comunes en otras plantas de la </a:t>
            </a:r>
            <a:r>
              <a:rPr lang="es-PA" dirty="0" smtClean="0"/>
              <a:t>región.</a:t>
            </a:r>
          </a:p>
          <a:p>
            <a:r>
              <a:rPr lang="es-PA" dirty="0"/>
              <a:t>Geisha Natural es uno de los más altos cafés de puntuación en la historia de la SCAP mejor de subasta de Panamá y también recibió uno de los precios más altos, recibiendo $ 111.50 por libras en una subasta.</a:t>
            </a:r>
          </a:p>
        </p:txBody>
      </p:sp>
      <p:pic>
        <p:nvPicPr>
          <p:cNvPr id="2050" name="Picture 2" descr="http://net-teams.net/EL/images/Panama_Coffe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5" y="3835572"/>
            <a:ext cx="2192228" cy="16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c.photoshelter.com/img-get/I0000NRW1CW40XoM/s/750/KK-L10298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-346" r="105" b="10203"/>
          <a:stretch/>
        </p:blipFill>
        <p:spPr bwMode="auto">
          <a:xfrm>
            <a:off x="3799365" y="3835573"/>
            <a:ext cx="2689682" cy="16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portafolio.co/files/article_main/uploads/2016/02/05/56b553180e64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46" y="3835572"/>
            <a:ext cx="2563205" cy="1642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Janson Coffee Farm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727" y="2226554"/>
            <a:ext cx="4186349" cy="2910580"/>
          </a:xfrm>
        </p:spPr>
        <p:txBody>
          <a:bodyPr/>
          <a:lstStyle/>
          <a:p>
            <a:r>
              <a:rPr lang="es-PA" dirty="0" smtClean="0"/>
              <a:t>Especialista </a:t>
            </a:r>
            <a:r>
              <a:rPr lang="es-PA" dirty="0"/>
              <a:t>en </a:t>
            </a:r>
            <a:r>
              <a:rPr lang="es-PA" dirty="0" smtClean="0"/>
              <a:t>Premium Arábica </a:t>
            </a:r>
            <a:r>
              <a:rPr lang="es-PA" dirty="0"/>
              <a:t>cafés venden </a:t>
            </a:r>
            <a:r>
              <a:rPr lang="es-PA" dirty="0" smtClean="0"/>
              <a:t>directamente </a:t>
            </a:r>
            <a:r>
              <a:rPr lang="es-PA" dirty="0"/>
              <a:t>de la granja a su </a:t>
            </a:r>
            <a:r>
              <a:rPr lang="es-PA" dirty="0" smtClean="0"/>
              <a:t>taza.</a:t>
            </a:r>
          </a:p>
          <a:p>
            <a:r>
              <a:rPr lang="es-PA" dirty="0" smtClean="0"/>
              <a:t>Además producen Geisha de la mejor calidad.</a:t>
            </a:r>
          </a:p>
          <a:p>
            <a:r>
              <a:rPr lang="es-PA" dirty="0" smtClean="0"/>
              <a:t>Laguna</a:t>
            </a:r>
            <a:endParaRPr lang="es-PA" dirty="0"/>
          </a:p>
        </p:txBody>
      </p:sp>
      <p:pic>
        <p:nvPicPr>
          <p:cNvPr id="3074" name="Picture 2" descr="http://www.jansoncoffeefarm.com/wp-content/uploads/2014/08/Janson-Coffee-Prope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69" y="2242076"/>
            <a:ext cx="2800384" cy="21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finca janson volc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45" y="3547596"/>
            <a:ext cx="2466975" cy="1589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298" y="174625"/>
            <a:ext cx="1914525" cy="2190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4265596"/>
            <a:ext cx="2628900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298" y="4342364"/>
            <a:ext cx="2620368" cy="23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ndimages.s3.amazonaws.com/cache/8d/99/8d994781375271086decc435b0a2c4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4" y="3557409"/>
            <a:ext cx="4050091" cy="242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s.notitarde.com/Imgs/2015/08/6a4de881-83ad-4e61-ac3a-77ecc00cbdde_W_00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91" y="3162465"/>
            <a:ext cx="2975425" cy="1720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1" y="1010116"/>
            <a:ext cx="2456901" cy="17375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71" y="1010116"/>
            <a:ext cx="2157755" cy="1761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39641" y="374393"/>
            <a:ext cx="572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Paraíso </a:t>
            </a:r>
            <a:r>
              <a:rPr lang="es-ES" sz="2400" b="1" dirty="0">
                <a:solidFill>
                  <a:schemeClr val="accent1"/>
                </a:solidFill>
              </a:rPr>
              <a:t>Escondido La Abuela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41" y="2900991"/>
            <a:ext cx="1143000" cy="1170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159" y="2897993"/>
            <a:ext cx="1143000" cy="1082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339" y="2833008"/>
            <a:ext cx="1309078" cy="1082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3695" y="2827321"/>
            <a:ext cx="2476500" cy="10953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1916" y="4883251"/>
            <a:ext cx="2628900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673" y="4939391"/>
            <a:ext cx="2014589" cy="16961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5360" y="4939391"/>
            <a:ext cx="2258265" cy="1691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3842" y="983220"/>
            <a:ext cx="2349398" cy="17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tri.si.edu/images/Mapas/protected_areas/M2-Golfo_de_Chiriqu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9" y="1000624"/>
            <a:ext cx="4030053" cy="27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1959" y="399245"/>
            <a:ext cx="640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solidFill>
                  <a:schemeClr val="accent1"/>
                </a:solidFill>
              </a:rPr>
              <a:t>Ruta Marino Costera -Golfo de Chiriquí</a:t>
            </a:r>
            <a:endParaRPr lang="es-PA" sz="2400" b="1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http://www.bocabravadivers.com/wp-content/uploads/2013/02/dive-a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1" y="3937152"/>
            <a:ext cx="4597665" cy="26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panama-sportfishing.com/wp-content/uploads/horse_trekking_isla_bocco_brav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95" y="4894990"/>
            <a:ext cx="2075084" cy="1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utiquehotelcalamia.com/images/wwb_img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" y="4403969"/>
            <a:ext cx="2342031" cy="23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entralamericafishing.com/wp-content/uploads/2014/07/Guy-Harvey-Award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5" y="195222"/>
            <a:ext cx="2917422" cy="20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-cdn.tripadvisor.com/media/photo-s/02/d8/a9/69/panama-big-game-fish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2" y="269500"/>
            <a:ext cx="3823103" cy="21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ocasdelmar.com/es/imagenes/f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2" y="4720818"/>
            <a:ext cx="5044659" cy="20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edia-cdn.tripadvisor.com/media/photo-s/02/3d/8a/61/explore-the-islands-b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44" y="2284924"/>
            <a:ext cx="5238750" cy="24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slassecas.com/images/islas_secas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09" y="4006118"/>
            <a:ext cx="787550" cy="7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getmyboat-user-images2.imgix.net/images/55d27e603a3f2/boat-rentals-ciudad-de-david-processed.jpg?auto=format%2Cenhance%2Credeye&amp;fit=crop&amp;h=615&amp;quality=80&amp;w=10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" y="472156"/>
            <a:ext cx="2864599" cy="17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boutiquehotelcalamia.com/images/BF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6" y="2494850"/>
            <a:ext cx="3444031" cy="18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boutiquehotelcalamia.com/images/header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4471" r="74923" b="2939"/>
          <a:stretch/>
        </p:blipFill>
        <p:spPr bwMode="auto">
          <a:xfrm>
            <a:off x="187388" y="3659097"/>
            <a:ext cx="765649" cy="6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0006" y="2047740"/>
            <a:ext cx="61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Gracias por su Atención</a:t>
            </a:r>
            <a:endParaRPr lang="es-PA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0" y="4533363"/>
            <a:ext cx="1672638" cy="17193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98718" y="5039084"/>
            <a:ext cx="395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 smtClean="0">
                <a:latin typeface="Arial Black" panose="020B0A04020102020204" pitchFamily="34" charset="0"/>
              </a:rPr>
              <a:t>Cámara de Turismo de Chiriquí</a:t>
            </a:r>
            <a:endParaRPr lang="es-PA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742">
            <a:off x="1687334" y="824077"/>
            <a:ext cx="4267936" cy="594606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79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7154863" y="1425575"/>
            <a:ext cx="9525" cy="4883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679950" y="1425575"/>
            <a:ext cx="36513" cy="4883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195513" y="1425575"/>
            <a:ext cx="9525" cy="48831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PROD Y SOSTEN"/>
          <p:cNvSpPr/>
          <p:nvPr/>
        </p:nvSpPr>
        <p:spPr>
          <a:xfrm>
            <a:off x="3484563" y="2000250"/>
            <a:ext cx="2376487" cy="3649663"/>
          </a:xfrm>
          <a:custGeom>
            <a:avLst/>
            <a:gdLst>
              <a:gd name="connsiteX0" fmla="*/ 0 w 2113948"/>
              <a:gd name="connsiteY0" fmla="*/ 0 h 2038409"/>
              <a:gd name="connsiteX1" fmla="*/ 2113948 w 2113948"/>
              <a:gd name="connsiteY1" fmla="*/ 0 h 2038409"/>
              <a:gd name="connsiteX2" fmla="*/ 2113948 w 2113948"/>
              <a:gd name="connsiteY2" fmla="*/ 2038409 h 2038409"/>
              <a:gd name="connsiteX3" fmla="*/ 0 w 2113948"/>
              <a:gd name="connsiteY3" fmla="*/ 2038409 h 2038409"/>
              <a:gd name="connsiteX4" fmla="*/ 0 w 2113948"/>
              <a:gd name="connsiteY4" fmla="*/ 0 h 20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948" h="2038409">
                <a:moveTo>
                  <a:pt x="0" y="0"/>
                </a:moveTo>
                <a:lnTo>
                  <a:pt x="2113948" y="0"/>
                </a:lnTo>
                <a:lnTo>
                  <a:pt x="2113948" y="2038409"/>
                </a:lnTo>
                <a:lnTo>
                  <a:pt x="0" y="203840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820" tIns="180000" rIns="83820" bIns="83820" spcCol="1270"/>
          <a:lstStyle/>
          <a:p>
            <a:pPr algn="ctr" defTabSz="977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PA" sz="2000" b="1" dirty="0"/>
              <a:t>PRODUCTIVIDAD CON SOSTENIBILIDAD</a:t>
            </a:r>
          </a:p>
          <a:p>
            <a:pPr marL="285750" indent="-285750" defTabSz="9779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s-PA" sz="1400" dirty="0"/>
              <a:t>INVESTIGACION, DESARROLLO E INNOVACIÓN</a:t>
            </a:r>
          </a:p>
          <a:p>
            <a:pPr marL="285750" indent="-285750" defTabSz="9779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s-PA" sz="1400" dirty="0"/>
              <a:t>INFRAESTRUCTURA y ORDENAMIENTO TERRITORIAL</a:t>
            </a:r>
          </a:p>
          <a:p>
            <a:pPr marL="285750" indent="-285750" defTabSz="9779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s-PA" sz="1400" dirty="0"/>
              <a:t>MEDIO AMBIENTE y RECURSOS NATURALES</a:t>
            </a:r>
          </a:p>
        </p:txBody>
      </p:sp>
      <p:sp>
        <p:nvSpPr>
          <p:cNvPr id="8" name="7 INCLUSIÓN"/>
          <p:cNvSpPr/>
          <p:nvPr/>
        </p:nvSpPr>
        <p:spPr>
          <a:xfrm>
            <a:off x="1009650" y="2000250"/>
            <a:ext cx="2374900" cy="3649663"/>
          </a:xfrm>
          <a:custGeom>
            <a:avLst/>
            <a:gdLst>
              <a:gd name="connsiteX0" fmla="*/ 0 w 2113948"/>
              <a:gd name="connsiteY0" fmla="*/ 0 h 2038409"/>
              <a:gd name="connsiteX1" fmla="*/ 2113948 w 2113948"/>
              <a:gd name="connsiteY1" fmla="*/ 0 h 2038409"/>
              <a:gd name="connsiteX2" fmla="*/ 2113948 w 2113948"/>
              <a:gd name="connsiteY2" fmla="*/ 2038409 h 2038409"/>
              <a:gd name="connsiteX3" fmla="*/ 0 w 2113948"/>
              <a:gd name="connsiteY3" fmla="*/ 2038409 h 2038409"/>
              <a:gd name="connsiteX4" fmla="*/ 0 w 2113948"/>
              <a:gd name="connsiteY4" fmla="*/ 0 h 20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948" h="2038409">
                <a:moveTo>
                  <a:pt x="0" y="0"/>
                </a:moveTo>
                <a:lnTo>
                  <a:pt x="2113948" y="0"/>
                </a:lnTo>
                <a:lnTo>
                  <a:pt x="2113948" y="2038409"/>
                </a:lnTo>
                <a:lnTo>
                  <a:pt x="0" y="203840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820" tIns="180000" rIns="83820" bIns="83820" spcCol="1270"/>
          <a:lstStyle/>
          <a:p>
            <a:pPr algn="ctr" defTabSz="977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s-PA" sz="2000" b="1" dirty="0"/>
              <a:t>INCLUSIÓN</a:t>
            </a:r>
          </a:p>
          <a:p>
            <a:pPr marL="285750" indent="-285750" defTabSz="977900">
              <a:lnSpc>
                <a:spcPct val="9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s-PA" sz="1600" dirty="0"/>
              <a:t>EDUCACIÓN</a:t>
            </a:r>
          </a:p>
          <a:p>
            <a:pPr marL="285750" indent="-285750" defTabSz="977900">
              <a:lnSpc>
                <a:spcPct val="9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s-PA" sz="1600" dirty="0"/>
              <a:t>DESARROLLO HUMANO y GRUPOS VULNERABLES</a:t>
            </a:r>
          </a:p>
          <a:p>
            <a:pPr marL="285750" indent="-285750" defTabSz="977900">
              <a:lnSpc>
                <a:spcPct val="9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s-PA" sz="1600" dirty="0"/>
              <a:t>SALUD</a:t>
            </a:r>
          </a:p>
          <a:p>
            <a:pPr marL="285750" indent="-285750" defTabSz="977900">
              <a:lnSpc>
                <a:spcPct val="9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s-PA" sz="1600" dirty="0"/>
              <a:t>CULTURA Y DEPORTES</a:t>
            </a:r>
          </a:p>
        </p:txBody>
      </p:sp>
      <p:sp>
        <p:nvSpPr>
          <p:cNvPr id="9" name="8 COMP Y APER ECON"/>
          <p:cNvSpPr/>
          <p:nvPr/>
        </p:nvSpPr>
        <p:spPr>
          <a:xfrm>
            <a:off x="5965825" y="2000250"/>
            <a:ext cx="2376488" cy="3649663"/>
          </a:xfrm>
          <a:custGeom>
            <a:avLst/>
            <a:gdLst>
              <a:gd name="connsiteX0" fmla="*/ 0 w 2113948"/>
              <a:gd name="connsiteY0" fmla="*/ 0 h 2038409"/>
              <a:gd name="connsiteX1" fmla="*/ 2113948 w 2113948"/>
              <a:gd name="connsiteY1" fmla="*/ 0 h 2038409"/>
              <a:gd name="connsiteX2" fmla="*/ 2113948 w 2113948"/>
              <a:gd name="connsiteY2" fmla="*/ 2038409 h 2038409"/>
              <a:gd name="connsiteX3" fmla="*/ 0 w 2113948"/>
              <a:gd name="connsiteY3" fmla="*/ 2038409 h 2038409"/>
              <a:gd name="connsiteX4" fmla="*/ 0 w 2113948"/>
              <a:gd name="connsiteY4" fmla="*/ 0 h 20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948" h="2038409">
                <a:moveTo>
                  <a:pt x="0" y="0"/>
                </a:moveTo>
                <a:lnTo>
                  <a:pt x="2113948" y="0"/>
                </a:lnTo>
                <a:lnTo>
                  <a:pt x="2113948" y="2038409"/>
                </a:lnTo>
                <a:lnTo>
                  <a:pt x="0" y="203840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820" tIns="180000" rIns="83820" bIns="83820" spcCol="1270"/>
          <a:lstStyle/>
          <a:p>
            <a:pPr algn="ctr" defTabSz="977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s-PA" sz="2000" b="1" dirty="0"/>
              <a:t>COMPETENCIA Y APERTURA ECONÓMICA</a:t>
            </a:r>
          </a:p>
          <a:p>
            <a:pPr marL="285750" indent="-285750" defTabSz="977900">
              <a:lnSpc>
                <a:spcPct val="9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s-PA" sz="1600" dirty="0"/>
              <a:t>INTEGRACION ECONOMICA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5288" y="-15875"/>
            <a:ext cx="8353425" cy="17764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PA" b="1" spc="600" dirty="0">
                <a:solidFill>
                  <a:schemeClr val="accent6">
                    <a:lumMod val="75000"/>
                  </a:schemeClr>
                </a:solidFill>
              </a:rPr>
              <a:t>GOBERNABILIDAD  DEMOCRÁTICA</a:t>
            </a:r>
          </a:p>
          <a:p>
            <a:pPr algn="ctr">
              <a:spcAft>
                <a:spcPts val="600"/>
              </a:spcAft>
              <a:defRPr/>
            </a:pPr>
            <a:r>
              <a:rPr lang="es-PA" b="1" spc="600" dirty="0">
                <a:solidFill>
                  <a:schemeClr val="accent6">
                    <a:lumMod val="75000"/>
                  </a:schemeClr>
                </a:solidFill>
              </a:rPr>
              <a:t>Y SOSTENIBILIDAD  POLÍTICA</a:t>
            </a:r>
          </a:p>
          <a:p>
            <a:pPr algn="ctr">
              <a:defRPr/>
            </a:pPr>
            <a:r>
              <a:rPr lang="es-PA" sz="1600" b="1" dirty="0" smtClean="0">
                <a:solidFill>
                  <a:schemeClr val="accent6">
                    <a:lumMod val="75000"/>
                  </a:schemeClr>
                </a:solidFill>
              </a:rPr>
              <a:t>| </a:t>
            </a:r>
            <a:r>
              <a:rPr lang="es-PA" sz="1600" b="1" dirty="0" smtClean="0">
                <a:solidFill>
                  <a:schemeClr val="accent1">
                    <a:lumMod val="75000"/>
                  </a:schemeClr>
                </a:solidFill>
              </a:rPr>
              <a:t>DEMOCRACIA </a:t>
            </a:r>
            <a:r>
              <a:rPr lang="es-PA" sz="1600" b="1" dirty="0">
                <a:solidFill>
                  <a:schemeClr val="accent1">
                    <a:lumMod val="75000"/>
                  </a:schemeClr>
                </a:solidFill>
              </a:rPr>
              <a:t>Y DESARROLLO  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s-PA" sz="1600" b="1" dirty="0">
                <a:solidFill>
                  <a:schemeClr val="accent1">
                    <a:lumMod val="75000"/>
                  </a:schemeClr>
                </a:solidFill>
              </a:rPr>
              <a:t>  GESTIÓN PÚBLICA TRANSPARENTE Y DESCENTRALIZADA  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s-PA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ctr">
              <a:defRPr/>
            </a:pPr>
            <a:r>
              <a:rPr lang="es-PA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s-PA" sz="1600" b="1" dirty="0">
                <a:solidFill>
                  <a:schemeClr val="accent1">
                    <a:lumMod val="75000"/>
                  </a:schemeClr>
                </a:solidFill>
              </a:rPr>
              <a:t>  SEGURIDAD </a:t>
            </a:r>
            <a:r>
              <a:rPr lang="es-PA" sz="1600" b="1" dirty="0" smtClean="0">
                <a:solidFill>
                  <a:schemeClr val="accent1">
                    <a:lumMod val="75000"/>
                  </a:schemeClr>
                </a:solidFill>
              </a:rPr>
              <a:t>CIUDADANA </a:t>
            </a:r>
            <a:r>
              <a:rPr lang="es-PA" sz="1600" b="1" dirty="0" smtClean="0">
                <a:solidFill>
                  <a:schemeClr val="accent6">
                    <a:lumMod val="75000"/>
                  </a:schemeClr>
                </a:solidFill>
              </a:rPr>
              <a:t>|</a:t>
            </a:r>
            <a:endParaRPr lang="es-P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850" y="5949950"/>
            <a:ext cx="8496300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PA" sz="1600" b="1" spc="600" dirty="0">
                <a:solidFill>
                  <a:schemeClr val="accent6">
                    <a:lumMod val="75000"/>
                  </a:schemeClr>
                </a:solidFill>
              </a:rPr>
              <a:t>SECTORES PRODUCTIVOS PRIORITARIOS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PA" sz="1600" b="1" spc="600" dirty="0">
                <a:solidFill>
                  <a:srgbClr val="000090"/>
                </a:solidFill>
              </a:rPr>
              <a:t>AGROPECUARIO </a:t>
            </a:r>
            <a:r>
              <a:rPr lang="es-PA" sz="1600" b="1" spc="6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s-PA" sz="1600" b="1" spc="600" dirty="0">
                <a:solidFill>
                  <a:srgbClr val="000090"/>
                </a:solidFill>
              </a:rPr>
              <a:t>AGROINDUSTRIAL</a:t>
            </a:r>
            <a:r>
              <a:rPr lang="es-PA" sz="1600" b="1" spc="600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s-PA" sz="1600" b="1" spc="600" dirty="0">
                <a:solidFill>
                  <a:srgbClr val="000090"/>
                </a:solidFill>
              </a:rPr>
              <a:t>TURISMO</a:t>
            </a:r>
          </a:p>
        </p:txBody>
      </p:sp>
      <p:cxnSp>
        <p:nvCxnSpPr>
          <p:cNvPr id="13" name="12 Conector angular"/>
          <p:cNvCxnSpPr/>
          <p:nvPr/>
        </p:nvCxnSpPr>
        <p:spPr>
          <a:xfrm rot="10800000" flipV="1">
            <a:off x="323850" y="1628775"/>
            <a:ext cx="12700" cy="4848225"/>
          </a:xfrm>
          <a:prstGeom prst="bentConnector3">
            <a:avLst>
              <a:gd name="adj1" fmla="val 194048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8807450" y="1628775"/>
            <a:ext cx="12700" cy="4848225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7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Financiamiento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/>
              <a:t>Se desarrollará como destino turístico con el respaldo del Banco de Desarrollo de América Latina (CAF), que aportará $100 mil para el diseño y ejecución del proyecto</a:t>
            </a:r>
            <a:r>
              <a:rPr lang="es-PA" dirty="0" smtClean="0"/>
              <a:t>.</a:t>
            </a:r>
          </a:p>
          <a:p>
            <a:pPr marL="0" indent="0" algn="just">
              <a:buNone/>
            </a:pPr>
            <a:endParaRPr lang="es-PA" dirty="0"/>
          </a:p>
          <a:p>
            <a:pPr algn="just"/>
            <a:r>
              <a:rPr lang="es-PA" dirty="0"/>
              <a:t>La Cámara de Turismo de Chiriquí podría ser el ente administrador de los fondos.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31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2536" r="-422"/>
          <a:stretch/>
        </p:blipFill>
        <p:spPr>
          <a:xfrm>
            <a:off x="283333" y="2021983"/>
            <a:ext cx="7096261" cy="33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425001" y="1004553"/>
            <a:ext cx="562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solidFill>
                  <a:schemeClr val="accent1"/>
                </a:solidFill>
              </a:rPr>
              <a:t>Provincia de Chiriquí</a:t>
            </a:r>
            <a:endParaRPr lang="es-P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16"/>
            <a:ext cx="9144000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1423707"/>
            <a:ext cx="8352256" cy="43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532327"/>
            <a:ext cx="6347713" cy="845713"/>
          </a:xfrm>
        </p:spPr>
        <p:txBody>
          <a:bodyPr>
            <a:normAutofit fontScale="90000"/>
          </a:bodyPr>
          <a:lstStyle/>
          <a:p>
            <a:r>
              <a:rPr lang="es-PA" smtClean="0"/>
              <a:t>¿Por qué la </a:t>
            </a:r>
            <a:r>
              <a:rPr lang="es-PA" dirty="0"/>
              <a:t>Ruta del Café </a:t>
            </a:r>
            <a:r>
              <a:rPr lang="es-PA" smtClean="0"/>
              <a:t>de Chiriquí?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712890"/>
            <a:ext cx="6615449" cy="4505029"/>
          </a:xfrm>
        </p:spPr>
        <p:txBody>
          <a:bodyPr>
            <a:noAutofit/>
          </a:bodyPr>
          <a:lstStyle/>
          <a:p>
            <a:pPr algn="just"/>
            <a:r>
              <a:rPr lang="es-PA" dirty="0" smtClean="0"/>
              <a:t>El café es la </a:t>
            </a:r>
            <a:r>
              <a:rPr lang="es-PA" dirty="0"/>
              <a:t>bebida más emblemática que tiene </a:t>
            </a:r>
            <a:r>
              <a:rPr lang="es-PA" dirty="0" smtClean="0"/>
              <a:t>Panamá.</a:t>
            </a:r>
          </a:p>
          <a:p>
            <a:pPr algn="just"/>
            <a:r>
              <a:rPr lang="es-PA" dirty="0" smtClean="0"/>
              <a:t>La </a:t>
            </a:r>
            <a:r>
              <a:rPr lang="es-PA" dirty="0"/>
              <a:t>Ruta del Café de Chiriquí </a:t>
            </a:r>
            <a:r>
              <a:rPr lang="es-PA" dirty="0" smtClean="0"/>
              <a:t>consiste en desarrollar </a:t>
            </a:r>
            <a:r>
              <a:rPr lang="es-PA" dirty="0"/>
              <a:t>una red de empresas </a:t>
            </a:r>
            <a:r>
              <a:rPr lang="es-PA" dirty="0" smtClean="0"/>
              <a:t>agroturísticas: fincas caficultoras, restaurantes</a:t>
            </a:r>
            <a:r>
              <a:rPr lang="es-PA" dirty="0"/>
              <a:t>, artesanos y </a:t>
            </a:r>
            <a:r>
              <a:rPr lang="es-PA" dirty="0" smtClean="0"/>
              <a:t>hoteles boutique, </a:t>
            </a:r>
            <a:r>
              <a:rPr lang="es-PA" dirty="0"/>
              <a:t>con miras a impulsar el turismo en la provincia de </a:t>
            </a:r>
            <a:r>
              <a:rPr lang="es-PA" dirty="0" smtClean="0"/>
              <a:t>Chiriquí.</a:t>
            </a:r>
          </a:p>
          <a:p>
            <a:pPr algn="just"/>
            <a:r>
              <a:rPr lang="es-PA" dirty="0"/>
              <a:t>Ofrecerá al visitante la oportunidad de aprender las tareas de las fincas cafetaleras y degustar la gastronomía de la provincia. </a:t>
            </a:r>
            <a:endParaRPr lang="es-PA" dirty="0" smtClean="0"/>
          </a:p>
          <a:p>
            <a:pPr algn="just"/>
            <a:r>
              <a:rPr lang="es-PA" dirty="0" smtClean="0"/>
              <a:t>Se </a:t>
            </a:r>
            <a:r>
              <a:rPr lang="es-PA" dirty="0"/>
              <a:t>impulsará la producción de miel de abeja orgánica, la ganadería, queserías y la siembra de cultivos hidropónicos de tierras </a:t>
            </a:r>
            <a:r>
              <a:rPr lang="es-PA" dirty="0" smtClean="0"/>
              <a:t>altas, producción de licores y dulces de café como la famosa marca viuda del café – </a:t>
            </a:r>
          </a:p>
          <a:p>
            <a:pPr algn="just"/>
            <a:r>
              <a:rPr lang="es-PA" dirty="0" smtClean="0"/>
              <a:t>Otras actividades como golf, paseos de caballos, paseo a la cima del volcán Barú, aguas termales, gastronomía, ferias, cabalgatas, flores, orquídeas, observación de aves</a:t>
            </a:r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37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A" dirty="0" smtClean="0"/>
              <a:t>Ruta del Café de Chiriquí</a:t>
            </a:r>
            <a:endParaRPr lang="es-PA" dirty="0"/>
          </a:p>
        </p:txBody>
      </p:sp>
      <p:pic>
        <p:nvPicPr>
          <p:cNvPr id="1026" name="Picture 2" descr="http://i48.tinypic.com/2q8sw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1533"/>
            <a:ext cx="6600825" cy="468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la de 5 puntas 3"/>
          <p:cNvSpPr/>
          <p:nvPr/>
        </p:nvSpPr>
        <p:spPr>
          <a:xfrm>
            <a:off x="1957589" y="3026535"/>
            <a:ext cx="167425" cy="250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Estrella de 5 puntas 5"/>
          <p:cNvSpPr/>
          <p:nvPr/>
        </p:nvSpPr>
        <p:spPr>
          <a:xfrm>
            <a:off x="2099257" y="2456811"/>
            <a:ext cx="167425" cy="2166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Estrella de 5 puntas 6"/>
          <p:cNvSpPr/>
          <p:nvPr/>
        </p:nvSpPr>
        <p:spPr>
          <a:xfrm>
            <a:off x="2550016" y="2034862"/>
            <a:ext cx="125034" cy="2736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Estrella de 5 puntas 7"/>
          <p:cNvSpPr/>
          <p:nvPr/>
        </p:nvSpPr>
        <p:spPr>
          <a:xfrm>
            <a:off x="3155324" y="2776531"/>
            <a:ext cx="128251" cy="2500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Estrella de 5 puntas 8"/>
          <p:cNvSpPr/>
          <p:nvPr/>
        </p:nvSpPr>
        <p:spPr>
          <a:xfrm>
            <a:off x="2884868" y="3850783"/>
            <a:ext cx="134557" cy="1989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Estrella de 5 puntas 9"/>
          <p:cNvSpPr/>
          <p:nvPr/>
        </p:nvSpPr>
        <p:spPr>
          <a:xfrm>
            <a:off x="1801047" y="2617577"/>
            <a:ext cx="156542" cy="1589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Estrella de 5 puntas 10"/>
          <p:cNvSpPr/>
          <p:nvPr/>
        </p:nvSpPr>
        <p:spPr>
          <a:xfrm>
            <a:off x="1839684" y="2415548"/>
            <a:ext cx="156693" cy="154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Estrella de 5 puntas 11"/>
          <p:cNvSpPr/>
          <p:nvPr/>
        </p:nvSpPr>
        <p:spPr>
          <a:xfrm>
            <a:off x="1996377" y="2206244"/>
            <a:ext cx="156693" cy="154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cxnSp>
        <p:nvCxnSpPr>
          <p:cNvPr id="13" name="Conector curvado 12"/>
          <p:cNvCxnSpPr/>
          <p:nvPr/>
        </p:nvCxnSpPr>
        <p:spPr>
          <a:xfrm rot="10800000" flipV="1">
            <a:off x="1584102" y="4452931"/>
            <a:ext cx="2574905" cy="1136500"/>
          </a:xfrm>
          <a:prstGeom prst="curvedConnector3">
            <a:avLst>
              <a:gd name="adj1" fmla="val 10952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24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897</TotalTime>
  <Words>491</Words>
  <Application>Microsoft Office PowerPoint</Application>
  <PresentationFormat>Presentación en pantalla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Black</vt:lpstr>
      <vt:lpstr>Calibri</vt:lpstr>
      <vt:lpstr>Lucida Calligraphy</vt:lpstr>
      <vt:lpstr>Trebuchet MS</vt:lpstr>
      <vt:lpstr>Wingdings 3</vt:lpstr>
      <vt:lpstr>Faceta</vt:lpstr>
      <vt:lpstr>EXPERIENCIAS EXITOSAS DE AGROTURISMO</vt:lpstr>
      <vt:lpstr>Presentación de PowerPoint</vt:lpstr>
      <vt:lpstr>Presentación de PowerPoint</vt:lpstr>
      <vt:lpstr>Financiamiento</vt:lpstr>
      <vt:lpstr>Presentación de PowerPoint</vt:lpstr>
      <vt:lpstr>Presentación de PowerPoint</vt:lpstr>
      <vt:lpstr>Presentación de PowerPoint</vt:lpstr>
      <vt:lpstr>¿Por qué la Ruta del Café de Chiriquí?</vt:lpstr>
      <vt:lpstr>Presentación de PowerPoint</vt:lpstr>
      <vt:lpstr>Finca Lérida</vt:lpstr>
      <vt:lpstr>Boquete Tree Trek</vt:lpstr>
      <vt:lpstr>Don Pachi State </vt:lpstr>
      <vt:lpstr>Janson Coffee Farm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EXITOSAS DE AGROTURISMO EN AMÉRICA LATINA</dc:title>
  <dc:creator>Relaciones Publicas</dc:creator>
  <cp:lastModifiedBy>Relaciones Publicas</cp:lastModifiedBy>
  <cp:revision>52</cp:revision>
  <dcterms:created xsi:type="dcterms:W3CDTF">2016-04-06T22:14:05Z</dcterms:created>
  <dcterms:modified xsi:type="dcterms:W3CDTF">2016-04-20T17:38:10Z</dcterms:modified>
</cp:coreProperties>
</file>