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75" r:id="rId2"/>
    <p:sldId id="298" r:id="rId3"/>
    <p:sldId id="299" r:id="rId4"/>
    <p:sldId id="263" r:id="rId5"/>
    <p:sldId id="293" r:id="rId6"/>
    <p:sldId id="277" r:id="rId7"/>
    <p:sldId id="278" r:id="rId8"/>
    <p:sldId id="280" r:id="rId9"/>
    <p:sldId id="281" r:id="rId10"/>
    <p:sldId id="282" r:id="rId11"/>
    <p:sldId id="283" r:id="rId12"/>
    <p:sldId id="284" r:id="rId13"/>
    <p:sldId id="29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302" r:id="rId22"/>
    <p:sldId id="304" r:id="rId23"/>
    <p:sldId id="305" r:id="rId24"/>
    <p:sldId id="30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F932B-1C8F-4073-8658-9DDA20A6B452}" type="datetimeFigureOut">
              <a:rPr lang="es-PA" smtClean="0"/>
              <a:t>06/30/2017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2219B-6502-4480-81C6-0D0C2DDC2903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9396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4840B-8564-46C6-B8BA-7A6CFFFF1C9A}" type="slidenum">
              <a:rPr lang="es-PA" smtClean="0"/>
              <a:t>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1167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4840B-8564-46C6-B8BA-7A6CFFFF1C9A}" type="slidenum">
              <a:rPr lang="es-PA" smtClean="0"/>
              <a:t>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43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jpeg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microsoft.com/office/2007/relationships/hdphoto" Target="../media/hdphoto6.wdp"/><Relationship Id="rId2" Type="http://schemas.openxmlformats.org/officeDocument/2006/relationships/image" Target="../media/image1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22.jpe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de angeles de una al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3"/>
          <a:stretch/>
        </p:blipFill>
        <p:spPr bwMode="auto">
          <a:xfrm>
            <a:off x="1109627" y="747105"/>
            <a:ext cx="9150479" cy="57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1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373" t="20328" r="37549" b="21633"/>
          <a:stretch/>
        </p:blipFill>
        <p:spPr>
          <a:xfrm>
            <a:off x="645465" y="609599"/>
            <a:ext cx="4482348" cy="59704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6078" t="29739" r="37647" b="12397"/>
          <a:stretch/>
        </p:blipFill>
        <p:spPr>
          <a:xfrm>
            <a:off x="5522258" y="627526"/>
            <a:ext cx="4177555" cy="595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294" t="20327" r="36568" b="18148"/>
          <a:stretch/>
        </p:blipFill>
        <p:spPr>
          <a:xfrm>
            <a:off x="228600" y="-16674"/>
            <a:ext cx="4906029" cy="69873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098" t="25904" r="36568" b="12222"/>
          <a:stretch/>
        </p:blipFill>
        <p:spPr>
          <a:xfrm>
            <a:off x="6386456" y="-73152"/>
            <a:ext cx="4905130" cy="696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647" t="16841" r="33823" b="13442"/>
          <a:stretch/>
        </p:blipFill>
        <p:spPr>
          <a:xfrm>
            <a:off x="547388" y="42315"/>
            <a:ext cx="4545820" cy="67819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2352" t="18235" r="34020" b="12222"/>
          <a:stretch/>
        </p:blipFill>
        <p:spPr>
          <a:xfrm>
            <a:off x="6120816" y="-1"/>
            <a:ext cx="4803815" cy="689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81082" y="2599765"/>
            <a:ext cx="7261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000" b="1" dirty="0" smtClean="0"/>
              <a:t>Programas Transversales</a:t>
            </a:r>
            <a:endParaRPr lang="es-PA" sz="4000" b="1" dirty="0"/>
          </a:p>
          <a:p>
            <a:endParaRPr lang="es-PA" sz="4000" b="1" dirty="0" smtClean="0"/>
          </a:p>
          <a:p>
            <a:r>
              <a:rPr lang="es-PA" sz="4000" b="1" dirty="0" smtClean="0"/>
              <a:t>Inversión Pública</a:t>
            </a:r>
          </a:p>
        </p:txBody>
      </p:sp>
    </p:spTree>
    <p:extLst>
      <p:ext uri="{BB962C8B-B14F-4D97-AF65-F5344CB8AC3E}">
        <p14:creationId xmlns:p14="http://schemas.microsoft.com/office/powerpoint/2010/main" val="13992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7255" t="20152" r="38725" b="16754"/>
          <a:stretch/>
        </p:blipFill>
        <p:spPr>
          <a:xfrm>
            <a:off x="588602" y="-54325"/>
            <a:ext cx="4742350" cy="70070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7353" t="25033" r="38628" b="12222"/>
          <a:stretch/>
        </p:blipFill>
        <p:spPr>
          <a:xfrm>
            <a:off x="6481660" y="22530"/>
            <a:ext cx="4692307" cy="68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177" t="20675" r="37157" b="13268"/>
          <a:stretch/>
        </p:blipFill>
        <p:spPr>
          <a:xfrm>
            <a:off x="308209" y="0"/>
            <a:ext cx="4993621" cy="69580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882" t="21373" r="37255" b="12222"/>
          <a:stretch/>
        </p:blipFill>
        <p:spPr>
          <a:xfrm>
            <a:off x="5702774" y="-347810"/>
            <a:ext cx="5233449" cy="72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863" t="20327" r="37940" b="20414"/>
          <a:stretch/>
        </p:blipFill>
        <p:spPr>
          <a:xfrm>
            <a:off x="448240" y="82478"/>
            <a:ext cx="4824916" cy="69218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6863" t="28344" r="37940" b="12396"/>
          <a:stretch/>
        </p:blipFill>
        <p:spPr>
          <a:xfrm>
            <a:off x="6217558" y="-462911"/>
            <a:ext cx="5249018" cy="74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392" t="20501" r="36765" b="18845"/>
          <a:stretch/>
        </p:blipFill>
        <p:spPr>
          <a:xfrm>
            <a:off x="448238" y="-4413"/>
            <a:ext cx="4873570" cy="70082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392" t="26427" r="36863" b="12571"/>
          <a:stretch/>
        </p:blipFill>
        <p:spPr>
          <a:xfrm>
            <a:off x="6296090" y="-266886"/>
            <a:ext cx="4813869" cy="71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098" t="20327" r="36666" b="17625"/>
          <a:stretch/>
        </p:blipFill>
        <p:spPr>
          <a:xfrm>
            <a:off x="412376" y="1615"/>
            <a:ext cx="4616127" cy="69844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294" t="25555" r="36471" b="12570"/>
          <a:stretch/>
        </p:blipFill>
        <p:spPr>
          <a:xfrm>
            <a:off x="6409046" y="-10704"/>
            <a:ext cx="4755778" cy="69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059" t="14924" r="33627" b="14314"/>
          <a:stretch/>
        </p:blipFill>
        <p:spPr>
          <a:xfrm>
            <a:off x="537885" y="-32813"/>
            <a:ext cx="5003379" cy="68166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2157" t="16667" r="33431" b="12222"/>
          <a:stretch/>
        </p:blipFill>
        <p:spPr>
          <a:xfrm>
            <a:off x="6330623" y="-54880"/>
            <a:ext cx="4916497" cy="691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la punta del icebe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7"/>
            <a:ext cx="12192000" cy="68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4745" y="196057"/>
            <a:ext cx="38920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b="1" u="sng" dirty="0">
                <a:solidFill>
                  <a:schemeClr val="bg1"/>
                </a:solidFill>
              </a:rPr>
              <a:t>Crisis: </a:t>
            </a:r>
          </a:p>
          <a:p>
            <a:endParaRPr lang="es-PA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600" b="1" dirty="0">
                <a:solidFill>
                  <a:schemeClr val="bg1"/>
                </a:solidFill>
              </a:rPr>
              <a:t>R</a:t>
            </a:r>
            <a:r>
              <a:rPr lang="es-ES" sz="1600" b="1" dirty="0" err="1">
                <a:solidFill>
                  <a:schemeClr val="bg1"/>
                </a:solidFill>
              </a:rPr>
              <a:t>etiro</a:t>
            </a:r>
            <a:r>
              <a:rPr lang="es-ES" sz="1600" b="1" dirty="0">
                <a:solidFill>
                  <a:schemeClr val="bg1"/>
                </a:solidFill>
              </a:rPr>
              <a:t> de productores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</a:rPr>
              <a:t>Envejecimiento de productores 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</a:rPr>
              <a:t>Ausencia de reemplazo generacional,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bg1"/>
                </a:solidFill>
              </a:rPr>
              <a:t>Emergencia de otras alternativas sectoriales, que desplazan al agro,</a:t>
            </a:r>
            <a:endParaRPr lang="es-PA" sz="1600" b="1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608246" y="327143"/>
            <a:ext cx="358375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u="sng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Las causas están del lado de la oferta</a:t>
            </a:r>
          </a:p>
          <a:p>
            <a:endParaRPr lang="es-ES" sz="1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Rezago tecnológico,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Baja productividad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Menor competitividad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Erosión de la </a:t>
            </a:r>
            <a:r>
              <a:rPr lang="es-ES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rentabilidad</a:t>
            </a:r>
            <a:endParaRPr lang="es-ES" sz="14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93928" y="3833937"/>
            <a:ext cx="320698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5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Las causas profundas:</a:t>
            </a:r>
          </a:p>
          <a:p>
            <a:endParaRPr lang="es-ES" sz="13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Aptitud y actitud de los productores.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3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Ausencia, limitaciones o deficiencias </a:t>
            </a:r>
            <a:r>
              <a:rPr lang="es-ES" sz="13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en capacidades </a:t>
            </a:r>
            <a:r>
              <a:rPr lang="es-ES" sz="13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técnicas, operativas, </a:t>
            </a:r>
            <a:r>
              <a:rPr lang="es-ES" sz="135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gerenciales.</a:t>
            </a:r>
            <a:endParaRPr lang="es-PA" sz="1350" b="1" dirty="0"/>
          </a:p>
        </p:txBody>
      </p:sp>
      <p:grpSp>
        <p:nvGrpSpPr>
          <p:cNvPr id="16" name="Grupo 15"/>
          <p:cNvGrpSpPr/>
          <p:nvPr/>
        </p:nvGrpSpPr>
        <p:grpSpPr>
          <a:xfrm>
            <a:off x="8642946" y="3172389"/>
            <a:ext cx="3338741" cy="3446848"/>
            <a:chOff x="8853258" y="3117525"/>
            <a:chExt cx="2806111" cy="3446848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Rectángulo 9"/>
            <p:cNvSpPr/>
            <p:nvPr/>
          </p:nvSpPr>
          <p:spPr>
            <a:xfrm>
              <a:off x="9467803" y="4784496"/>
              <a:ext cx="1659347" cy="300082"/>
            </a:xfrm>
            <a:prstGeom prst="rect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hangingPunct="0"/>
              <a:r>
                <a:rPr lang="es-ES" sz="1350" b="1">
                  <a:solidFill>
                    <a:schemeClr val="bg1"/>
                  </a:solidFill>
                </a:rPr>
                <a:t> Comercialización</a:t>
              </a:r>
              <a:endParaRPr lang="es-ES" sz="135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Pentágono 3"/>
            <p:cNvSpPr/>
            <p:nvPr/>
          </p:nvSpPr>
          <p:spPr>
            <a:xfrm rot="19993719">
              <a:off x="8934892" y="3848989"/>
              <a:ext cx="1201479" cy="431517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</a:rPr>
                <a:t>Baja Productividad</a:t>
              </a:r>
            </a:p>
          </p:txBody>
        </p:sp>
        <p:sp>
          <p:nvSpPr>
            <p:cNvPr id="9" name="Pentágono 8"/>
            <p:cNvSpPr/>
            <p:nvPr/>
          </p:nvSpPr>
          <p:spPr>
            <a:xfrm rot="2559915">
              <a:off x="10534338" y="3988627"/>
              <a:ext cx="1035289" cy="37834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</a:rPr>
                <a:t>Baja Rentabilidad</a:t>
              </a:r>
            </a:p>
          </p:txBody>
        </p:sp>
        <p:sp>
          <p:nvSpPr>
            <p:cNvPr id="12" name="Pentágono 11"/>
            <p:cNvSpPr/>
            <p:nvPr/>
          </p:nvSpPr>
          <p:spPr>
            <a:xfrm rot="6246078">
              <a:off x="10952551" y="5395679"/>
              <a:ext cx="1035289" cy="37834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</a:rPr>
                <a:t>Bajos Ingresos</a:t>
              </a:r>
            </a:p>
          </p:txBody>
        </p:sp>
        <p:grpSp>
          <p:nvGrpSpPr>
            <p:cNvPr id="7" name="Grupo 6"/>
            <p:cNvGrpSpPr/>
            <p:nvPr/>
          </p:nvGrpSpPr>
          <p:grpSpPr>
            <a:xfrm rot="2443987">
              <a:off x="9733346" y="6156257"/>
              <a:ext cx="1035289" cy="408116"/>
              <a:chOff x="7645826" y="5656526"/>
              <a:chExt cx="1035289" cy="408116"/>
            </a:xfrm>
            <a:grpFill/>
          </p:grpSpPr>
          <p:sp>
            <p:nvSpPr>
              <p:cNvPr id="13" name="Pentágono 12"/>
              <p:cNvSpPr/>
              <p:nvPr/>
            </p:nvSpPr>
            <p:spPr>
              <a:xfrm rot="8256505">
                <a:off x="7645826" y="5686296"/>
                <a:ext cx="1035289" cy="378346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ángulo 4"/>
              <p:cNvSpPr/>
              <p:nvPr/>
            </p:nvSpPr>
            <p:spPr>
              <a:xfrm rot="19006682">
                <a:off x="7793664" y="5656526"/>
                <a:ext cx="850604" cy="3275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A" sz="800" b="1" dirty="0">
                    <a:solidFill>
                      <a:schemeClr val="bg1"/>
                    </a:solidFill>
                  </a:rPr>
                  <a:t>Inacceso a </a:t>
                </a:r>
              </a:p>
              <a:p>
                <a:pPr algn="ctr"/>
                <a:r>
                  <a:rPr lang="es-PA" sz="800" b="1" dirty="0">
                    <a:solidFill>
                      <a:schemeClr val="bg1"/>
                    </a:solidFill>
                  </a:rPr>
                  <a:t>servicios</a:t>
                </a:r>
              </a:p>
            </p:txBody>
          </p:sp>
        </p:grpSp>
        <p:grpSp>
          <p:nvGrpSpPr>
            <p:cNvPr id="6" name="Grupo 5"/>
            <p:cNvGrpSpPr/>
            <p:nvPr/>
          </p:nvGrpSpPr>
          <p:grpSpPr>
            <a:xfrm>
              <a:off x="8853258" y="4882900"/>
              <a:ext cx="378346" cy="1036632"/>
              <a:chOff x="5883224" y="4872267"/>
              <a:chExt cx="378346" cy="1036632"/>
            </a:xfrm>
            <a:grpFill/>
          </p:grpSpPr>
          <p:sp>
            <p:nvSpPr>
              <p:cNvPr id="14" name="Pentágono 13"/>
              <p:cNvSpPr/>
              <p:nvPr/>
            </p:nvSpPr>
            <p:spPr>
              <a:xfrm rot="15882276">
                <a:off x="5554752" y="5200739"/>
                <a:ext cx="1035289" cy="378346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A" sz="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Rectángulo 14"/>
              <p:cNvSpPr/>
              <p:nvPr/>
            </p:nvSpPr>
            <p:spPr>
              <a:xfrm rot="4948966">
                <a:off x="5660059" y="5319827"/>
                <a:ext cx="850604" cy="3275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PA" sz="800" b="1" dirty="0">
                    <a:solidFill>
                      <a:schemeClr val="bg1"/>
                    </a:solidFill>
                  </a:rPr>
                  <a:t>No hay Innovación</a:t>
                </a:r>
              </a:p>
            </p:txBody>
          </p:sp>
        </p:grpSp>
        <p:sp>
          <p:nvSpPr>
            <p:cNvPr id="17" name="Rectángulo 16"/>
            <p:cNvSpPr/>
            <p:nvPr/>
          </p:nvSpPr>
          <p:spPr>
            <a:xfrm>
              <a:off x="8953200" y="3117525"/>
              <a:ext cx="2566697" cy="30008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hangingPunct="0"/>
              <a:r>
                <a:rPr lang="es-ES" sz="1350" b="1" dirty="0">
                  <a:solidFill>
                    <a:schemeClr val="bg1"/>
                  </a:solidFill>
                </a:rPr>
                <a:t> Rompiendo el círculo vicioso!</a:t>
              </a:r>
            </a:p>
          </p:txBody>
        </p:sp>
      </p:grpSp>
      <p:sp>
        <p:nvSpPr>
          <p:cNvPr id="19" name="CuadroTexto 18"/>
          <p:cNvSpPr txBox="1"/>
          <p:nvPr/>
        </p:nvSpPr>
        <p:spPr>
          <a:xfrm>
            <a:off x="4617721" y="316558"/>
            <a:ext cx="34015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b="1" u="sng" dirty="0" smtClean="0">
                <a:solidFill>
                  <a:schemeClr val="bg1"/>
                </a:solidFill>
              </a:rPr>
              <a:t>Oportunidades: </a:t>
            </a:r>
            <a:endParaRPr lang="es-PA" sz="1600" b="1" u="sng" dirty="0">
              <a:solidFill>
                <a:schemeClr val="bg1"/>
              </a:solidFill>
            </a:endParaRPr>
          </a:p>
          <a:p>
            <a:endParaRPr lang="es-PA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sz="1600" b="1" dirty="0" smtClean="0">
                <a:solidFill>
                  <a:schemeClr val="bg1"/>
                </a:solidFill>
              </a:rPr>
              <a:t>Nuevos productores</a:t>
            </a:r>
            <a:endParaRPr lang="es-ES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bg1"/>
                </a:solidFill>
              </a:rPr>
              <a:t>Inversiones nuevas  </a:t>
            </a:r>
            <a:endParaRPr lang="es-ES" sz="1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bg1"/>
                </a:solidFill>
              </a:rPr>
              <a:t>Emergencia </a:t>
            </a:r>
            <a:r>
              <a:rPr lang="es-ES" sz="1600" b="1" dirty="0">
                <a:solidFill>
                  <a:schemeClr val="bg1"/>
                </a:solidFill>
              </a:rPr>
              <a:t>de otras </a:t>
            </a:r>
            <a:r>
              <a:rPr lang="es-ES" sz="1600" b="1" dirty="0" smtClean="0">
                <a:solidFill>
                  <a:schemeClr val="bg1"/>
                </a:solidFill>
              </a:rPr>
              <a:t>alternativas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 smtClean="0">
                <a:solidFill>
                  <a:schemeClr val="bg1"/>
                </a:solidFill>
              </a:rPr>
              <a:t>Revolución silenciosa</a:t>
            </a:r>
            <a:endParaRPr lang="es-P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0980" t="12658" r="32059" b="15882"/>
          <a:stretch/>
        </p:blipFill>
        <p:spPr>
          <a:xfrm>
            <a:off x="609602" y="-96460"/>
            <a:ext cx="4584190" cy="71309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0882" t="16318" r="32157" b="12396"/>
          <a:stretch/>
        </p:blipFill>
        <p:spPr>
          <a:xfrm>
            <a:off x="5861842" y="-214587"/>
            <a:ext cx="5257262" cy="71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5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/>
        </p:nvGraphicFramePr>
        <p:xfrm>
          <a:off x="407133" y="1052620"/>
          <a:ext cx="11044131" cy="527870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523630"/>
                <a:gridCol w="992515"/>
                <a:gridCol w="959770"/>
                <a:gridCol w="1121237"/>
                <a:gridCol w="1120109"/>
                <a:gridCol w="1120109"/>
                <a:gridCol w="1120109"/>
                <a:gridCol w="960899"/>
                <a:gridCol w="1125753"/>
              </a:tblGrid>
              <a:tr h="25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dirty="0">
                          <a:effectLst/>
                        </a:rPr>
                        <a:t>Programas</a:t>
                      </a:r>
                      <a:endParaRPr lang="es-P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1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2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4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6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200">
                          <a:effectLst/>
                        </a:rPr>
                        <a:t>Año 7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100">
                          <a:effectLst/>
                        </a:rPr>
                        <a:t>Total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756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Investigación, extensión y Asistencia Técnica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2 904.3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4 739.2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6 782.0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6 811.5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6 401.5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6 394.5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3 967.0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 </a:t>
                      </a:r>
                      <a:endParaRPr lang="es-PA" sz="1800" b="1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38 000.0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5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Asociatividad y Emprendedurismo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1 017.3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1 913.3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1 377.5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2 241.5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1 254.2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2 201.2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995.3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11 000.0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56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Sanidad Agropecuaria e Inocuidad de Alimentos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1 515.0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1 764.0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1 407.0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1 481.0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1 321.0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1 321.0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1 201.0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 </a:t>
                      </a:r>
                      <a:endParaRPr lang="es-PA" sz="1800" b="1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10 000.0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Laboratorios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1 180.0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1 325.0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6 185.0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4 112.5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3 012.5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750.0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435.0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1400" b="1" dirty="0">
                          <a:effectLst/>
                        </a:rPr>
                        <a:t>17 000.0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27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Servicios de Extensión en Manejo Hídrico y Cosecha de Agua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264.3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777.0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997.0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997.0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967.7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747.7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249.3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1400" b="1" dirty="0">
                          <a:effectLst/>
                        </a:rPr>
                        <a:t> </a:t>
                      </a:r>
                      <a:endParaRPr lang="es-PA" sz="1800" b="1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1400" b="1" dirty="0">
                          <a:effectLst/>
                        </a:rPr>
                        <a:t> </a:t>
                      </a:r>
                      <a:endParaRPr lang="es-PA" sz="1800" b="1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NI" sz="1400" b="1" dirty="0">
                          <a:effectLst/>
                        </a:rPr>
                        <a:t>5 000.0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937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Apoyos a la Infraestructura Productiva, Equipos e Insumos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1 796.5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6 011.5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17 243.0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17 123.0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12 060.5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8 746.5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 </a:t>
                      </a:r>
                      <a:endParaRPr lang="es-PA" sz="180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7 019.0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 </a:t>
                      </a:r>
                      <a:endParaRPr lang="es-PA" sz="1800" b="1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 </a:t>
                      </a:r>
                      <a:endParaRPr lang="es-PA" sz="1800" b="1" dirty="0">
                        <a:effectLst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70 000.0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278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Desarrollo Institucional para la Ejecución del PMARO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520.0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dirty="0">
                          <a:effectLst/>
                        </a:rPr>
                        <a:t>730.0</a:t>
                      </a:r>
                      <a:endParaRPr lang="es-P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620.0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670.0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560.0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560.0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>
                          <a:effectLst/>
                        </a:rPr>
                        <a:t>340.0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PA" sz="1400" b="1" dirty="0">
                          <a:effectLst/>
                        </a:rPr>
                        <a:t>4 000.0</a:t>
                      </a:r>
                      <a:endParaRPr lang="es-PA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759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>
                          <a:effectLst/>
                        </a:rPr>
                        <a:t>Total</a:t>
                      </a:r>
                      <a:endParaRPr lang="es-PA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9 197.4</a:t>
                      </a:r>
                      <a:endParaRPr lang="es-P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18 260.0</a:t>
                      </a:r>
                      <a:endParaRPr lang="es-PA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34 611.5</a:t>
                      </a:r>
                      <a:endParaRPr lang="es-P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33 436.5</a:t>
                      </a:r>
                      <a:endParaRPr lang="es-P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25 577.5</a:t>
                      </a:r>
                      <a:endParaRPr lang="es-P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20 720.9</a:t>
                      </a:r>
                      <a:endParaRPr lang="es-P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14 206.6</a:t>
                      </a:r>
                      <a:endParaRPr lang="es-PA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NI" sz="1400" b="1" dirty="0">
                          <a:effectLst/>
                        </a:rPr>
                        <a:t>155 000.0</a:t>
                      </a:r>
                      <a:endParaRPr lang="es-PA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47376" y="215974"/>
            <a:ext cx="10310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Presupuesto Total de los Siete Programas Transversales (Septiembre 2017 a Agosto 2024) Miles B/.</a:t>
            </a:r>
            <a:endParaRPr kumimoji="0" lang="es-PA" altLang="es-P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upo 114"/>
          <p:cNvGrpSpPr/>
          <p:nvPr/>
        </p:nvGrpSpPr>
        <p:grpSpPr>
          <a:xfrm>
            <a:off x="1505918" y="3372989"/>
            <a:ext cx="9162083" cy="802148"/>
            <a:chOff x="-18083" y="3196717"/>
            <a:chExt cx="9162083" cy="802148"/>
          </a:xfrm>
        </p:grpSpPr>
        <p:cxnSp>
          <p:nvCxnSpPr>
            <p:cNvPr id="8" name="Conector recto 7"/>
            <p:cNvCxnSpPr/>
            <p:nvPr/>
          </p:nvCxnSpPr>
          <p:spPr>
            <a:xfrm flipV="1">
              <a:off x="-18083" y="3196717"/>
              <a:ext cx="9162083" cy="80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>
              <a:off x="4724407" y="3206508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5031045" y="3201159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/>
            <p:cNvCxnSpPr/>
            <p:nvPr/>
          </p:nvCxnSpPr>
          <p:spPr>
            <a:xfrm>
              <a:off x="5306466" y="3201159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/>
            <p:cNvCxnSpPr/>
            <p:nvPr/>
          </p:nvCxnSpPr>
          <p:spPr>
            <a:xfrm>
              <a:off x="5580053" y="3204979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/>
            <p:cNvCxnSpPr/>
            <p:nvPr/>
          </p:nvCxnSpPr>
          <p:spPr>
            <a:xfrm>
              <a:off x="5886691" y="3208798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/>
            <p:cNvCxnSpPr/>
            <p:nvPr/>
          </p:nvCxnSpPr>
          <p:spPr>
            <a:xfrm>
              <a:off x="6174964" y="320956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/>
            <p:cNvCxnSpPr/>
            <p:nvPr/>
          </p:nvCxnSpPr>
          <p:spPr>
            <a:xfrm>
              <a:off x="6448551" y="3208798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/>
            <p:cNvCxnSpPr/>
            <p:nvPr/>
          </p:nvCxnSpPr>
          <p:spPr>
            <a:xfrm>
              <a:off x="6746006" y="3208798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/>
            <p:cNvCxnSpPr/>
            <p:nvPr/>
          </p:nvCxnSpPr>
          <p:spPr>
            <a:xfrm>
              <a:off x="3828371" y="3204979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/>
            <p:cNvCxnSpPr/>
            <p:nvPr/>
          </p:nvCxnSpPr>
          <p:spPr>
            <a:xfrm>
              <a:off x="4136843" y="3204979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/>
            <p:cNvCxnSpPr/>
            <p:nvPr/>
          </p:nvCxnSpPr>
          <p:spPr>
            <a:xfrm>
              <a:off x="4443481" y="3208798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/>
            <p:cNvCxnSpPr/>
            <p:nvPr/>
          </p:nvCxnSpPr>
          <p:spPr>
            <a:xfrm>
              <a:off x="1232049" y="320192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/>
            <p:cNvCxnSpPr/>
            <p:nvPr/>
          </p:nvCxnSpPr>
          <p:spPr>
            <a:xfrm>
              <a:off x="1538687" y="3205742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/>
            <p:cNvCxnSpPr/>
            <p:nvPr/>
          </p:nvCxnSpPr>
          <p:spPr>
            <a:xfrm>
              <a:off x="1814108" y="3205742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/>
            <p:cNvCxnSpPr/>
            <p:nvPr/>
          </p:nvCxnSpPr>
          <p:spPr>
            <a:xfrm>
              <a:off x="2087695" y="3209561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/>
            <p:cNvCxnSpPr/>
            <p:nvPr/>
          </p:nvCxnSpPr>
          <p:spPr>
            <a:xfrm>
              <a:off x="2394333" y="3213380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/>
            <p:cNvCxnSpPr/>
            <p:nvPr/>
          </p:nvCxnSpPr>
          <p:spPr>
            <a:xfrm>
              <a:off x="2682606" y="3209561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/>
            <p:cNvCxnSpPr/>
            <p:nvPr/>
          </p:nvCxnSpPr>
          <p:spPr>
            <a:xfrm>
              <a:off x="2956193" y="3213380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/>
            <p:cNvCxnSpPr/>
            <p:nvPr/>
          </p:nvCxnSpPr>
          <p:spPr>
            <a:xfrm>
              <a:off x="3253648" y="320236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/>
            <p:cNvCxnSpPr/>
            <p:nvPr/>
          </p:nvCxnSpPr>
          <p:spPr>
            <a:xfrm>
              <a:off x="51405" y="3196717"/>
              <a:ext cx="0" cy="5251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/>
            <p:cNvCxnSpPr/>
            <p:nvPr/>
          </p:nvCxnSpPr>
          <p:spPr>
            <a:xfrm>
              <a:off x="336013" y="3204977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/>
            <p:cNvCxnSpPr/>
            <p:nvPr/>
          </p:nvCxnSpPr>
          <p:spPr>
            <a:xfrm>
              <a:off x="644485" y="320039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/>
            <p:cNvCxnSpPr/>
            <p:nvPr/>
          </p:nvCxnSpPr>
          <p:spPr>
            <a:xfrm>
              <a:off x="951123" y="3204212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/>
            <p:cNvCxnSpPr/>
            <p:nvPr/>
          </p:nvCxnSpPr>
          <p:spPr>
            <a:xfrm>
              <a:off x="7320718" y="320956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/>
            <p:cNvCxnSpPr/>
            <p:nvPr/>
          </p:nvCxnSpPr>
          <p:spPr>
            <a:xfrm>
              <a:off x="7596139" y="320956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/>
            <p:cNvCxnSpPr/>
            <p:nvPr/>
          </p:nvCxnSpPr>
          <p:spPr>
            <a:xfrm>
              <a:off x="7869726" y="3202365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/>
            <p:cNvCxnSpPr/>
            <p:nvPr/>
          </p:nvCxnSpPr>
          <p:spPr>
            <a:xfrm>
              <a:off x="8176364" y="320803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76"/>
            <p:cNvCxnSpPr/>
            <p:nvPr/>
          </p:nvCxnSpPr>
          <p:spPr>
            <a:xfrm>
              <a:off x="8464637" y="3213382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/>
            <p:cNvCxnSpPr/>
            <p:nvPr/>
          </p:nvCxnSpPr>
          <p:spPr>
            <a:xfrm>
              <a:off x="8738224" y="3208033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uadroTexto 46"/>
            <p:cNvSpPr txBox="1"/>
            <p:nvPr/>
          </p:nvSpPr>
          <p:spPr>
            <a:xfrm>
              <a:off x="77115" y="3294034"/>
              <a:ext cx="8989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700" dirty="0">
                  <a:solidFill>
                    <a:schemeClr val="bg1"/>
                  </a:solidFill>
                </a:rPr>
                <a:t>E           F           M          A          M           J           </a:t>
              </a:r>
              <a:r>
                <a:rPr lang="es-PA" sz="700" dirty="0" err="1">
                  <a:solidFill>
                    <a:schemeClr val="bg1"/>
                  </a:solidFill>
                </a:rPr>
                <a:t>J</a:t>
              </a:r>
              <a:r>
                <a:rPr lang="es-PA" sz="700" dirty="0">
                  <a:solidFill>
                    <a:schemeClr val="bg1"/>
                  </a:solidFill>
                </a:rPr>
                <a:t>          A           S           O         N             D        E           F           M           A          M          J            </a:t>
              </a:r>
              <a:r>
                <a:rPr lang="es-PA" sz="700" dirty="0" err="1">
                  <a:solidFill>
                    <a:schemeClr val="bg1"/>
                  </a:solidFill>
                </a:rPr>
                <a:t>J</a:t>
              </a:r>
              <a:r>
                <a:rPr lang="es-PA" sz="700" dirty="0">
                  <a:solidFill>
                    <a:schemeClr val="bg1"/>
                  </a:solidFill>
                </a:rPr>
                <a:t>          A          S          O          N           D          E            F          M         A         M          J           </a:t>
              </a:r>
              <a:r>
                <a:rPr lang="es-PA" sz="700" dirty="0" err="1">
                  <a:solidFill>
                    <a:schemeClr val="bg1"/>
                  </a:solidFill>
                </a:rPr>
                <a:t>J</a:t>
              </a:r>
              <a:endParaRPr lang="es-PA" sz="700" dirty="0">
                <a:solidFill>
                  <a:schemeClr val="bg1"/>
                </a:solidFill>
              </a:endParaRPr>
            </a:p>
          </p:txBody>
        </p:sp>
        <p:cxnSp>
          <p:nvCxnSpPr>
            <p:cNvPr id="89" name="Conector recto 88"/>
            <p:cNvCxnSpPr/>
            <p:nvPr/>
          </p:nvCxnSpPr>
          <p:spPr>
            <a:xfrm>
              <a:off x="3569465" y="3196717"/>
              <a:ext cx="0" cy="4920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89"/>
            <p:cNvCxnSpPr/>
            <p:nvPr/>
          </p:nvCxnSpPr>
          <p:spPr>
            <a:xfrm>
              <a:off x="7028761" y="3196717"/>
              <a:ext cx="0" cy="52514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CuadroTexto 93"/>
            <p:cNvSpPr txBox="1"/>
            <p:nvPr/>
          </p:nvSpPr>
          <p:spPr>
            <a:xfrm>
              <a:off x="1658041" y="3690650"/>
              <a:ext cx="6842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1200" b="1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96" name="CuadroTexto 95"/>
            <p:cNvSpPr txBox="1"/>
            <p:nvPr/>
          </p:nvSpPr>
          <p:spPr>
            <a:xfrm>
              <a:off x="5071440" y="3721866"/>
              <a:ext cx="6741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1200" b="1" dirty="0">
                  <a:solidFill>
                    <a:schemeClr val="bg1"/>
                  </a:solidFill>
                </a:rPr>
                <a:t>2016</a:t>
              </a:r>
            </a:p>
          </p:txBody>
        </p:sp>
        <p:sp>
          <p:nvSpPr>
            <p:cNvPr id="97" name="CuadroTexto 96"/>
            <p:cNvSpPr txBox="1"/>
            <p:nvPr/>
          </p:nvSpPr>
          <p:spPr>
            <a:xfrm>
              <a:off x="7979896" y="3688811"/>
              <a:ext cx="6094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1200" b="1" dirty="0">
                  <a:solidFill>
                    <a:schemeClr val="bg1"/>
                  </a:solidFill>
                </a:rPr>
                <a:t>2017</a:t>
              </a:r>
            </a:p>
          </p:txBody>
        </p:sp>
        <p:cxnSp>
          <p:nvCxnSpPr>
            <p:cNvPr id="99" name="Conector recto 98"/>
            <p:cNvCxnSpPr/>
            <p:nvPr/>
          </p:nvCxnSpPr>
          <p:spPr>
            <a:xfrm>
              <a:off x="9000794" y="3206195"/>
              <a:ext cx="0" cy="916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CuadroTexto 99"/>
            <p:cNvSpPr txBox="1"/>
            <p:nvPr/>
          </p:nvSpPr>
          <p:spPr>
            <a:xfrm>
              <a:off x="75277" y="3391349"/>
              <a:ext cx="8989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700" dirty="0">
                  <a:solidFill>
                    <a:schemeClr val="bg1"/>
                  </a:solidFill>
                </a:rPr>
                <a:t>n           e           a           b           a           u           </a:t>
              </a:r>
              <a:r>
                <a:rPr lang="es-PA" sz="700" dirty="0" err="1">
                  <a:solidFill>
                    <a:schemeClr val="bg1"/>
                  </a:solidFill>
                </a:rPr>
                <a:t>u</a:t>
              </a:r>
              <a:r>
                <a:rPr lang="es-PA" sz="700" dirty="0">
                  <a:solidFill>
                    <a:schemeClr val="bg1"/>
                  </a:solidFill>
                </a:rPr>
                <a:t>         g            e           c          o              i         n           e            a           b           a           u           </a:t>
              </a:r>
              <a:r>
                <a:rPr lang="es-PA" sz="700" dirty="0" err="1">
                  <a:solidFill>
                    <a:schemeClr val="bg1"/>
                  </a:solidFill>
                </a:rPr>
                <a:t>u</a:t>
              </a:r>
              <a:r>
                <a:rPr lang="es-PA" sz="700" dirty="0">
                  <a:solidFill>
                    <a:schemeClr val="bg1"/>
                  </a:solidFill>
                </a:rPr>
                <a:t>         g           e          c           o            i           n           e           a          b          a           u         </a:t>
              </a:r>
              <a:r>
                <a:rPr lang="es-PA" sz="700" dirty="0" err="1">
                  <a:solidFill>
                    <a:schemeClr val="bg1"/>
                  </a:solidFill>
                </a:rPr>
                <a:t>u</a:t>
              </a:r>
              <a:endParaRPr lang="es-PA" sz="700" dirty="0">
                <a:solidFill>
                  <a:schemeClr val="bg1"/>
                </a:solidFill>
              </a:endParaRPr>
            </a:p>
          </p:txBody>
        </p:sp>
        <p:sp>
          <p:nvSpPr>
            <p:cNvPr id="101" name="CuadroTexto 100"/>
            <p:cNvSpPr txBox="1"/>
            <p:nvPr/>
          </p:nvSpPr>
          <p:spPr>
            <a:xfrm>
              <a:off x="73439" y="3510698"/>
              <a:ext cx="89897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700" dirty="0">
                  <a:solidFill>
                    <a:schemeClr val="bg1"/>
                  </a:solidFill>
                </a:rPr>
                <a:t>e           b           r           </a:t>
              </a:r>
              <a:r>
                <a:rPr lang="es-PA" sz="700" dirty="0" err="1">
                  <a:solidFill>
                    <a:schemeClr val="bg1"/>
                  </a:solidFill>
                </a:rPr>
                <a:t>r</a:t>
              </a:r>
              <a:r>
                <a:rPr lang="es-PA" sz="700" dirty="0">
                  <a:solidFill>
                    <a:schemeClr val="bg1"/>
                  </a:solidFill>
                </a:rPr>
                <a:t>             y          n            l          o            p           t          v              c         e           b           r            </a:t>
              </a:r>
              <a:r>
                <a:rPr lang="es-PA" sz="700" dirty="0" err="1">
                  <a:solidFill>
                    <a:schemeClr val="bg1"/>
                  </a:solidFill>
                </a:rPr>
                <a:t>r</a:t>
              </a:r>
              <a:r>
                <a:rPr lang="es-PA" sz="700" dirty="0">
                  <a:solidFill>
                    <a:schemeClr val="bg1"/>
                  </a:solidFill>
                </a:rPr>
                <a:t>            y           n           l           o          p           t           v           c           e           b           r           </a:t>
              </a:r>
              <a:r>
                <a:rPr lang="es-PA" sz="700" dirty="0" err="1">
                  <a:solidFill>
                    <a:schemeClr val="bg1"/>
                  </a:solidFill>
                </a:rPr>
                <a:t>r</a:t>
              </a:r>
              <a:r>
                <a:rPr lang="es-PA" sz="700" dirty="0">
                  <a:solidFill>
                    <a:schemeClr val="bg1"/>
                  </a:solidFill>
                </a:rPr>
                <a:t>           y           n         l      </a:t>
              </a:r>
            </a:p>
          </p:txBody>
        </p:sp>
      </p:grpSp>
      <p:sp>
        <p:nvSpPr>
          <p:cNvPr id="125" name="Llamada rectangular 124"/>
          <p:cNvSpPr/>
          <p:nvPr/>
        </p:nvSpPr>
        <p:spPr>
          <a:xfrm flipH="1">
            <a:off x="354843" y="89294"/>
            <a:ext cx="1647238" cy="1921287"/>
          </a:xfrm>
          <a:prstGeom prst="wedgeRectCallou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A" sz="800" b="1" u="sng" dirty="0">
                <a:solidFill>
                  <a:schemeClr val="bg1"/>
                </a:solidFill>
              </a:rPr>
              <a:t>Febrero a Mayo</a:t>
            </a:r>
          </a:p>
          <a:p>
            <a:pPr algn="just"/>
            <a:endParaRPr lang="es-PA" sz="800" b="1" u="sng" dirty="0">
              <a:solidFill>
                <a:schemeClr val="bg1"/>
              </a:solidFill>
            </a:endParaRPr>
          </a:p>
          <a:p>
            <a:pPr algn="just"/>
            <a:r>
              <a:rPr lang="es-PA" sz="800" b="1" dirty="0">
                <a:solidFill>
                  <a:schemeClr val="bg1"/>
                </a:solidFill>
              </a:rPr>
              <a:t>Caracterización de 500 Fincas en 14 cadenas (100 técnicos MIDA-IDIAP-Universidades))</a:t>
            </a:r>
          </a:p>
          <a:p>
            <a:pPr algn="just"/>
            <a:endParaRPr lang="es-PA" sz="800" dirty="0">
              <a:solidFill>
                <a:schemeClr val="bg1"/>
              </a:solidFill>
            </a:endParaRP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Tipo de productor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Pisos ecológicos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Productividad y Volumen</a:t>
            </a:r>
          </a:p>
          <a:p>
            <a:pPr algn="just"/>
            <a:r>
              <a:rPr lang="es-PA" sz="800" dirty="0" err="1">
                <a:solidFill>
                  <a:schemeClr val="bg1"/>
                </a:solidFill>
              </a:rPr>
              <a:t>Empresarialidad</a:t>
            </a:r>
            <a:r>
              <a:rPr lang="es-PA" sz="800" dirty="0">
                <a:solidFill>
                  <a:schemeClr val="bg1"/>
                </a:solidFill>
              </a:rPr>
              <a:t> y Organización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Sanidad e Inocuidad BPA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Comercialización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Financiamiento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Asistencia técnica</a:t>
            </a:r>
          </a:p>
        </p:txBody>
      </p:sp>
      <p:cxnSp>
        <p:nvCxnSpPr>
          <p:cNvPr id="126" name="Conector recto 125"/>
          <p:cNvCxnSpPr>
            <a:stCxn id="125" idx="4"/>
          </p:cNvCxnSpPr>
          <p:nvPr/>
        </p:nvCxnSpPr>
        <p:spPr>
          <a:xfrm>
            <a:off x="1521631" y="2250742"/>
            <a:ext cx="953493" cy="89324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Cheurón 126"/>
          <p:cNvSpPr/>
          <p:nvPr/>
        </p:nvSpPr>
        <p:spPr>
          <a:xfrm>
            <a:off x="1760855" y="2898101"/>
            <a:ext cx="596755" cy="39410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123" name="Llamada rectangular 122"/>
          <p:cNvSpPr/>
          <p:nvPr/>
        </p:nvSpPr>
        <p:spPr>
          <a:xfrm flipV="1">
            <a:off x="229029" y="4421355"/>
            <a:ext cx="1817125" cy="1527642"/>
          </a:xfrm>
          <a:prstGeom prst="wedgeRectCallou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200" dirty="0">
              <a:solidFill>
                <a:schemeClr val="bg1"/>
              </a:solidFill>
            </a:endParaRPr>
          </a:p>
        </p:txBody>
      </p:sp>
      <p:cxnSp>
        <p:nvCxnSpPr>
          <p:cNvPr id="6145" name="Conector recto 6144"/>
          <p:cNvCxnSpPr>
            <a:stCxn id="123" idx="4"/>
          </p:cNvCxnSpPr>
          <p:nvPr/>
        </p:nvCxnSpPr>
        <p:spPr>
          <a:xfrm flipV="1">
            <a:off x="759030" y="3187750"/>
            <a:ext cx="1219351" cy="104265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7" name="Llamada rectangular 6146"/>
          <p:cNvSpPr/>
          <p:nvPr/>
        </p:nvSpPr>
        <p:spPr>
          <a:xfrm flipV="1">
            <a:off x="2574317" y="5260471"/>
            <a:ext cx="2230612" cy="1525933"/>
          </a:xfrm>
          <a:prstGeom prst="wedgeRectCallou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 dirty="0">
              <a:solidFill>
                <a:schemeClr val="bg1"/>
              </a:solidFill>
            </a:endParaRPr>
          </a:p>
        </p:txBody>
      </p:sp>
      <p:sp>
        <p:nvSpPr>
          <p:cNvPr id="6162" name="Rectángulo 6161"/>
          <p:cNvSpPr/>
          <p:nvPr/>
        </p:nvSpPr>
        <p:spPr>
          <a:xfrm>
            <a:off x="1595601" y="3413087"/>
            <a:ext cx="3468499" cy="654388"/>
          </a:xfrm>
          <a:prstGeom prst="rect">
            <a:avLst/>
          </a:prstGeom>
          <a:solidFill>
            <a:srgbClr val="5B9BD5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152" name="Rectángulo 151"/>
          <p:cNvSpPr/>
          <p:nvPr/>
        </p:nvSpPr>
        <p:spPr>
          <a:xfrm>
            <a:off x="5130568" y="3460345"/>
            <a:ext cx="3374864" cy="654388"/>
          </a:xfrm>
          <a:prstGeom prst="rect">
            <a:avLst/>
          </a:prstGeom>
          <a:solidFill>
            <a:schemeClr val="accent4">
              <a:lumMod val="40000"/>
              <a:lumOff val="60000"/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229" name="Cheurón 228"/>
          <p:cNvSpPr/>
          <p:nvPr/>
        </p:nvSpPr>
        <p:spPr>
          <a:xfrm>
            <a:off x="2431054" y="2907280"/>
            <a:ext cx="596755" cy="39410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230" name="Cheurón 229"/>
          <p:cNvSpPr/>
          <p:nvPr/>
        </p:nvSpPr>
        <p:spPr>
          <a:xfrm>
            <a:off x="3114098" y="2896263"/>
            <a:ext cx="596755" cy="39410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232" name="Cheurón 231"/>
          <p:cNvSpPr/>
          <p:nvPr/>
        </p:nvSpPr>
        <p:spPr>
          <a:xfrm>
            <a:off x="4467337" y="2905442"/>
            <a:ext cx="596755" cy="39410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251" name="Rectángulo 250"/>
          <p:cNvSpPr/>
          <p:nvPr/>
        </p:nvSpPr>
        <p:spPr>
          <a:xfrm>
            <a:off x="1570221" y="2689152"/>
            <a:ext cx="3468499" cy="654388"/>
          </a:xfrm>
          <a:prstGeom prst="rect">
            <a:avLst/>
          </a:prstGeom>
          <a:solidFill>
            <a:srgbClr val="5B9BD5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252" name="Rectángulo 251"/>
          <p:cNvSpPr/>
          <p:nvPr/>
        </p:nvSpPr>
        <p:spPr>
          <a:xfrm>
            <a:off x="5112844" y="2687684"/>
            <a:ext cx="3374864" cy="654388"/>
          </a:xfrm>
          <a:prstGeom prst="rect">
            <a:avLst/>
          </a:prstGeom>
          <a:solidFill>
            <a:schemeClr val="accent4">
              <a:lumMod val="40000"/>
              <a:lumOff val="60000"/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grpSp>
        <p:nvGrpSpPr>
          <p:cNvPr id="193" name="Grupo 192"/>
          <p:cNvGrpSpPr/>
          <p:nvPr/>
        </p:nvGrpSpPr>
        <p:grpSpPr>
          <a:xfrm>
            <a:off x="8243015" y="24400"/>
            <a:ext cx="3703671" cy="6735768"/>
            <a:chOff x="6433849" y="24400"/>
            <a:chExt cx="2751378" cy="6735768"/>
          </a:xfrm>
        </p:grpSpPr>
        <p:sp>
          <p:nvSpPr>
            <p:cNvPr id="215" name="Llamada rectangular 214"/>
            <p:cNvSpPr/>
            <p:nvPr/>
          </p:nvSpPr>
          <p:spPr>
            <a:xfrm flipV="1">
              <a:off x="7355729" y="5653408"/>
              <a:ext cx="1465951" cy="1071640"/>
            </a:xfrm>
            <a:prstGeom prst="wedgeRectCallout">
              <a:avLst/>
            </a:prstGeom>
            <a:solidFill>
              <a:srgbClr val="A9D18E">
                <a:alpha val="40000"/>
              </a:srgbClr>
            </a:solidFill>
            <a:ln w="9525"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153" name="Rectángulo 152"/>
            <p:cNvSpPr/>
            <p:nvPr/>
          </p:nvSpPr>
          <p:spPr>
            <a:xfrm>
              <a:off x="7063646" y="3426980"/>
              <a:ext cx="2047292" cy="65438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313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188" name="Llamada rectangular 187"/>
            <p:cNvSpPr/>
            <p:nvPr/>
          </p:nvSpPr>
          <p:spPr>
            <a:xfrm flipH="1" flipV="1">
              <a:off x="6859068" y="4252505"/>
              <a:ext cx="868892" cy="748463"/>
            </a:xfrm>
            <a:prstGeom prst="wedgeRectCallout">
              <a:avLst/>
            </a:prstGeom>
            <a:solidFill>
              <a:srgbClr val="A9D18E">
                <a:alpha val="40000"/>
              </a:srgbClr>
            </a:solidFill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800" dirty="0">
                <a:solidFill>
                  <a:schemeClr val="bg1"/>
                </a:solidFill>
              </a:endParaRPr>
            </a:p>
          </p:txBody>
        </p:sp>
        <p:sp>
          <p:nvSpPr>
            <p:cNvPr id="189" name="Llamada rectangular 188"/>
            <p:cNvSpPr/>
            <p:nvPr/>
          </p:nvSpPr>
          <p:spPr>
            <a:xfrm flipH="1">
              <a:off x="6433849" y="1266939"/>
              <a:ext cx="1059473" cy="1362424"/>
            </a:xfrm>
            <a:prstGeom prst="wedgeRectCallout">
              <a:avLst/>
            </a:prstGeom>
            <a:solidFill>
              <a:srgbClr val="A9D18E">
                <a:alpha val="43137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 smtClean="0">
                  <a:solidFill>
                    <a:schemeClr val="bg1"/>
                  </a:solidFill>
                </a:rPr>
                <a:t>17 Enero </a:t>
              </a:r>
              <a:r>
                <a:rPr lang="es-PA" sz="800" u="sng" dirty="0">
                  <a:solidFill>
                    <a:schemeClr val="bg1"/>
                  </a:solidFill>
                </a:rPr>
                <a:t>a 20 de </a:t>
              </a:r>
              <a:r>
                <a:rPr lang="es-PA" sz="800" u="sng" dirty="0" smtClean="0">
                  <a:solidFill>
                    <a:schemeClr val="bg1"/>
                  </a:solidFill>
                </a:rPr>
                <a:t>Febrero.</a:t>
              </a:r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Desarrollo de semana de evaluación de CAF sobre PMARO. Participan MIDA, MEF, CAF, CECOMRO e IICA</a:t>
              </a:r>
            </a:p>
          </p:txBody>
        </p:sp>
        <p:sp>
          <p:nvSpPr>
            <p:cNvPr id="201" name="CuadroTexto 200"/>
            <p:cNvSpPr txBox="1"/>
            <p:nvPr/>
          </p:nvSpPr>
          <p:spPr>
            <a:xfrm>
              <a:off x="6869027" y="4308143"/>
              <a:ext cx="864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A" sz="800" u="sng" dirty="0" smtClean="0">
                  <a:solidFill>
                    <a:schemeClr val="bg1"/>
                  </a:solidFill>
                </a:rPr>
                <a:t>Marzo</a:t>
              </a:r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CAF aprueba préstamo a Panamá.</a:t>
              </a:r>
            </a:p>
          </p:txBody>
        </p:sp>
        <p:cxnSp>
          <p:nvCxnSpPr>
            <p:cNvPr id="202" name="Conector recto 201"/>
            <p:cNvCxnSpPr/>
            <p:nvPr/>
          </p:nvCxnSpPr>
          <p:spPr>
            <a:xfrm>
              <a:off x="7436386" y="3212541"/>
              <a:ext cx="7347" cy="939052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Cheurón 203"/>
            <p:cNvSpPr/>
            <p:nvPr/>
          </p:nvSpPr>
          <p:spPr>
            <a:xfrm>
              <a:off x="6999384" y="2940331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213" name="Cheurón 212"/>
            <p:cNvSpPr/>
            <p:nvPr/>
          </p:nvSpPr>
          <p:spPr>
            <a:xfrm>
              <a:off x="8262658" y="2958689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214" name="CuadroTexto 213"/>
            <p:cNvSpPr txBox="1"/>
            <p:nvPr/>
          </p:nvSpPr>
          <p:spPr>
            <a:xfrm>
              <a:off x="7386438" y="5682950"/>
              <a:ext cx="14285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1-15 de Marzo</a:t>
              </a: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CAF remite a MEF condiciones del Préstamo.</a:t>
              </a: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MEF consulta a MIDA. </a:t>
              </a: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MEF solicita a CAF remitir Contrato de Préstamo.</a:t>
              </a:r>
            </a:p>
          </p:txBody>
        </p:sp>
        <p:cxnSp>
          <p:nvCxnSpPr>
            <p:cNvPr id="216" name="Conector recto 215"/>
            <p:cNvCxnSpPr/>
            <p:nvPr/>
          </p:nvCxnSpPr>
          <p:spPr>
            <a:xfrm flipH="1">
              <a:off x="7806941" y="3270314"/>
              <a:ext cx="1446" cy="22491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Cheurón 211"/>
            <p:cNvSpPr/>
            <p:nvPr/>
          </p:nvSpPr>
          <p:spPr>
            <a:xfrm>
              <a:off x="7680597" y="2949510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225" name="CuadroTexto 224"/>
            <p:cNvSpPr txBox="1"/>
            <p:nvPr/>
          </p:nvSpPr>
          <p:spPr>
            <a:xfrm>
              <a:off x="8126333" y="4383430"/>
              <a:ext cx="78000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15 Marzo a 15 Mayo</a:t>
              </a: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Aprobación </a:t>
              </a: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Pre Cena</a:t>
              </a: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Cena</a:t>
              </a: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Gabinete</a:t>
              </a:r>
            </a:p>
          </p:txBody>
        </p:sp>
        <p:sp>
          <p:nvSpPr>
            <p:cNvPr id="226" name="Llamada rectangular 225"/>
            <p:cNvSpPr/>
            <p:nvPr/>
          </p:nvSpPr>
          <p:spPr>
            <a:xfrm flipV="1">
              <a:off x="8150215" y="4417684"/>
              <a:ext cx="745900" cy="1071640"/>
            </a:xfrm>
            <a:prstGeom prst="wedgeRectCallout">
              <a:avLst/>
            </a:prstGeom>
            <a:solidFill>
              <a:srgbClr val="A9D18E">
                <a:alpha val="40000"/>
              </a:srgbClr>
            </a:solidFill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cxnSp>
          <p:nvCxnSpPr>
            <p:cNvPr id="228" name="Conector recto 227"/>
            <p:cNvCxnSpPr/>
            <p:nvPr/>
          </p:nvCxnSpPr>
          <p:spPr>
            <a:xfrm>
              <a:off x="8379696" y="3353924"/>
              <a:ext cx="7347" cy="939052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Llamada rectangular 240"/>
            <p:cNvSpPr/>
            <p:nvPr/>
          </p:nvSpPr>
          <p:spPr>
            <a:xfrm flipH="1">
              <a:off x="7730566" y="1436934"/>
              <a:ext cx="858799" cy="1032574"/>
            </a:xfrm>
            <a:prstGeom prst="wedgeRectCallout">
              <a:avLst/>
            </a:prstGeom>
            <a:solidFill>
              <a:srgbClr val="A9D18E">
                <a:alpha val="40000"/>
              </a:srgbClr>
            </a:solidFill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15 de mayo a 15 de julio.</a:t>
              </a: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Refrendo de CGR</a:t>
              </a:r>
            </a:p>
          </p:txBody>
        </p:sp>
        <p:sp>
          <p:nvSpPr>
            <p:cNvPr id="245" name="Llamada rectangular 244"/>
            <p:cNvSpPr/>
            <p:nvPr/>
          </p:nvSpPr>
          <p:spPr>
            <a:xfrm flipH="1">
              <a:off x="8319068" y="145995"/>
              <a:ext cx="757396" cy="1039933"/>
            </a:xfrm>
            <a:prstGeom prst="wedgeRectCallout">
              <a:avLst/>
            </a:prstGeom>
            <a:solidFill>
              <a:srgbClr val="A9D18E">
                <a:alpha val="40000"/>
              </a:srgbClr>
            </a:solidFill>
            <a:ln>
              <a:solidFill>
                <a:schemeClr val="tx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15 de julio a 30 de agosto</a:t>
              </a: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Condiciones previas al desembolso</a:t>
              </a:r>
            </a:p>
          </p:txBody>
        </p:sp>
        <p:cxnSp>
          <p:nvCxnSpPr>
            <p:cNvPr id="147" name="Conector angular 146"/>
            <p:cNvCxnSpPr>
              <a:stCxn id="241" idx="4"/>
            </p:cNvCxnSpPr>
            <p:nvPr/>
          </p:nvCxnSpPr>
          <p:spPr>
            <a:xfrm rot="16200000" flipH="1">
              <a:off x="8294510" y="2642948"/>
              <a:ext cx="504150" cy="415413"/>
            </a:xfrm>
            <a:prstGeom prst="bentConnector3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Rectángulo 252"/>
            <p:cNvSpPr/>
            <p:nvPr/>
          </p:nvSpPr>
          <p:spPr>
            <a:xfrm>
              <a:off x="7056551" y="2686250"/>
              <a:ext cx="2047292" cy="65438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2313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cxnSp>
          <p:nvCxnSpPr>
            <p:cNvPr id="255" name="Conector angular 254"/>
            <p:cNvCxnSpPr>
              <a:stCxn id="245" idx="4"/>
            </p:cNvCxnSpPr>
            <p:nvPr/>
          </p:nvCxnSpPr>
          <p:spPr>
            <a:xfrm rot="16200000" flipH="1">
              <a:off x="8108224" y="2063249"/>
              <a:ext cx="1694657" cy="199997"/>
            </a:xfrm>
            <a:prstGeom prst="bentConnector3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Dodecágono 264"/>
            <p:cNvSpPr/>
            <p:nvPr/>
          </p:nvSpPr>
          <p:spPr>
            <a:xfrm>
              <a:off x="7101429" y="1332855"/>
              <a:ext cx="448194" cy="264970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266" name="Dodecágono 265"/>
            <p:cNvSpPr/>
            <p:nvPr/>
          </p:nvSpPr>
          <p:spPr>
            <a:xfrm>
              <a:off x="7347934" y="4272137"/>
              <a:ext cx="487829" cy="216204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267" name="Dodecágono 266"/>
            <p:cNvSpPr/>
            <p:nvPr/>
          </p:nvSpPr>
          <p:spPr>
            <a:xfrm>
              <a:off x="8441369" y="5788008"/>
              <a:ext cx="350017" cy="160990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158" name="Elipse 157"/>
            <p:cNvSpPr/>
            <p:nvPr/>
          </p:nvSpPr>
          <p:spPr>
            <a:xfrm>
              <a:off x="8549213" y="4531839"/>
              <a:ext cx="472980" cy="3394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800" b="1" dirty="0">
                  <a:solidFill>
                    <a:schemeClr val="bg1"/>
                  </a:solidFill>
                </a:rPr>
                <a:t>14</a:t>
              </a:r>
              <a:endParaRPr lang="es-P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70" name="Elipse 269"/>
            <p:cNvSpPr/>
            <p:nvPr/>
          </p:nvSpPr>
          <p:spPr>
            <a:xfrm>
              <a:off x="8233779" y="1388131"/>
              <a:ext cx="472980" cy="3394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800" b="1" dirty="0">
                  <a:solidFill>
                    <a:schemeClr val="bg1"/>
                  </a:solidFill>
                </a:rPr>
                <a:t>15</a:t>
              </a:r>
              <a:endParaRPr lang="es-PA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71" name="Elipse 270"/>
            <p:cNvSpPr/>
            <p:nvPr/>
          </p:nvSpPr>
          <p:spPr>
            <a:xfrm>
              <a:off x="8712247" y="24400"/>
              <a:ext cx="472980" cy="3394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800" b="1" dirty="0">
                  <a:solidFill>
                    <a:schemeClr val="bg1"/>
                  </a:solidFill>
                </a:rPr>
                <a:t>16</a:t>
              </a:r>
              <a:endParaRPr lang="es-PA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0" name="Rectángulo 159"/>
          <p:cNvSpPr/>
          <p:nvPr/>
        </p:nvSpPr>
        <p:spPr>
          <a:xfrm>
            <a:off x="317034" y="4372345"/>
            <a:ext cx="1768424" cy="1647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A" sz="800" b="1" dirty="0">
              <a:solidFill>
                <a:schemeClr val="bg1"/>
              </a:solidFill>
            </a:endParaRPr>
          </a:p>
          <a:p>
            <a:pPr algn="just"/>
            <a:r>
              <a:rPr lang="es-PA" sz="800" b="1" u="sng" dirty="0">
                <a:solidFill>
                  <a:schemeClr val="bg1"/>
                </a:solidFill>
              </a:rPr>
              <a:t>Enero a Marzo</a:t>
            </a:r>
          </a:p>
          <a:p>
            <a:pPr algn="just"/>
            <a:endParaRPr lang="es-PA" sz="800" b="1" u="sng" dirty="0">
              <a:solidFill>
                <a:schemeClr val="bg1"/>
              </a:solidFill>
            </a:endParaRPr>
          </a:p>
          <a:p>
            <a:pPr algn="just"/>
            <a:r>
              <a:rPr lang="es-PA" sz="800" b="1" dirty="0">
                <a:solidFill>
                  <a:schemeClr val="bg1"/>
                </a:solidFill>
              </a:rPr>
              <a:t>Sondeo de Mercados</a:t>
            </a:r>
          </a:p>
          <a:p>
            <a:pPr algn="just"/>
            <a:endParaRPr lang="es-PA" sz="800" dirty="0">
              <a:solidFill>
                <a:schemeClr val="bg1"/>
              </a:solidFill>
            </a:endParaRP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Tendencia de Panamá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Costa N. Este USA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Benchmarking </a:t>
            </a:r>
            <a:r>
              <a:rPr lang="es-PA" sz="800" dirty="0" err="1">
                <a:solidFill>
                  <a:schemeClr val="bg1"/>
                </a:solidFill>
              </a:rPr>
              <a:t>Export</a:t>
            </a:r>
            <a:r>
              <a:rPr lang="es-PA" sz="800" dirty="0">
                <a:solidFill>
                  <a:schemeClr val="bg1"/>
                </a:solidFill>
              </a:rPr>
              <a:t>. </a:t>
            </a:r>
          </a:p>
          <a:p>
            <a:pPr algn="just"/>
            <a:r>
              <a:rPr lang="es-PA" sz="800" dirty="0">
                <a:solidFill>
                  <a:schemeClr val="bg1"/>
                </a:solidFill>
              </a:rPr>
              <a:t>Factores de </a:t>
            </a:r>
            <a:r>
              <a:rPr lang="es-PA" sz="800" dirty="0" err="1">
                <a:solidFill>
                  <a:schemeClr val="bg1"/>
                </a:solidFill>
              </a:rPr>
              <a:t>Exito</a:t>
            </a:r>
            <a:endParaRPr lang="es-PA" sz="800" dirty="0">
              <a:solidFill>
                <a:schemeClr val="bg1"/>
              </a:solidFill>
            </a:endParaRPr>
          </a:p>
        </p:txBody>
      </p:sp>
      <p:sp>
        <p:nvSpPr>
          <p:cNvPr id="165" name="Rectángulo 164"/>
          <p:cNvSpPr/>
          <p:nvPr/>
        </p:nvSpPr>
        <p:spPr>
          <a:xfrm>
            <a:off x="2619569" y="5228730"/>
            <a:ext cx="2217242" cy="1608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A" sz="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 a Julio</a:t>
            </a:r>
          </a:p>
          <a:p>
            <a:endParaRPr lang="es-PA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PA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de Apuestas Tecnológicas</a:t>
            </a:r>
          </a:p>
          <a:p>
            <a:endParaRPr lang="es-PA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PA" sz="800" dirty="0">
                <a:solidFill>
                  <a:schemeClr val="bg1"/>
                </a:solidFill>
              </a:rPr>
              <a:t>Costos y desempeño</a:t>
            </a:r>
          </a:p>
          <a:p>
            <a:r>
              <a:rPr lang="es-PA" sz="800" dirty="0">
                <a:solidFill>
                  <a:schemeClr val="bg1"/>
                </a:solidFill>
              </a:rPr>
              <a:t>Mejores prácticas locales</a:t>
            </a:r>
          </a:p>
          <a:p>
            <a:r>
              <a:rPr lang="es-PA" sz="800" dirty="0">
                <a:solidFill>
                  <a:schemeClr val="bg1"/>
                </a:solidFill>
              </a:rPr>
              <a:t>Factores disparadores de la productividad</a:t>
            </a:r>
          </a:p>
          <a:p>
            <a:r>
              <a:rPr lang="es-PA" sz="800" dirty="0">
                <a:solidFill>
                  <a:schemeClr val="bg1"/>
                </a:solidFill>
              </a:rPr>
              <a:t>Evaluación de Factores de cambio</a:t>
            </a:r>
          </a:p>
          <a:p>
            <a:r>
              <a:rPr lang="es-PA" sz="800" dirty="0">
                <a:solidFill>
                  <a:schemeClr val="bg1"/>
                </a:solidFill>
              </a:rPr>
              <a:t>Análisis  Apuestas tecnológicas</a:t>
            </a:r>
          </a:p>
        </p:txBody>
      </p:sp>
      <p:cxnSp>
        <p:nvCxnSpPr>
          <p:cNvPr id="286" name="Conector angular 285"/>
          <p:cNvCxnSpPr>
            <a:endCxn id="6147" idx="4"/>
          </p:cNvCxnSpPr>
          <p:nvPr/>
        </p:nvCxnSpPr>
        <p:spPr>
          <a:xfrm rot="16200000" flipH="1">
            <a:off x="2206383" y="4051190"/>
            <a:ext cx="1803243" cy="233833"/>
          </a:xfrm>
          <a:prstGeom prst="bentConnector3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Llamada rectangular 288"/>
          <p:cNvSpPr/>
          <p:nvPr/>
        </p:nvSpPr>
        <p:spPr>
          <a:xfrm flipH="1">
            <a:off x="2643249" y="241694"/>
            <a:ext cx="1822486" cy="1921287"/>
          </a:xfrm>
          <a:prstGeom prst="wedgeRectCallout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PA" sz="800" b="1" u="sng" dirty="0">
                <a:solidFill>
                  <a:schemeClr val="bg1"/>
                </a:solidFill>
              </a:rPr>
              <a:t>Agosto a diciembre</a:t>
            </a:r>
          </a:p>
          <a:p>
            <a:pPr algn="just"/>
            <a:endParaRPr lang="es-PA" sz="800" b="1" u="sng" dirty="0">
              <a:solidFill>
                <a:schemeClr val="bg1"/>
              </a:solidFill>
            </a:endParaRPr>
          </a:p>
          <a:p>
            <a:pPr algn="just"/>
            <a:r>
              <a:rPr lang="es-PA" sz="800" b="1" u="sng" dirty="0">
                <a:solidFill>
                  <a:schemeClr val="bg1"/>
                </a:solidFill>
              </a:rPr>
              <a:t>Análisis Ex Ante Ambiental y Financiero (B/C, Económico y Financiero)</a:t>
            </a:r>
            <a:endParaRPr lang="es-PA" sz="800" b="1" dirty="0">
              <a:solidFill>
                <a:schemeClr val="bg1"/>
              </a:solidFill>
            </a:endParaRP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Masificar  mejores prácticas locales</a:t>
            </a: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Dominios referentes</a:t>
            </a: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Parámetros de BPA</a:t>
            </a: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Parámetros de Costos</a:t>
            </a: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Parámetros de Inversión</a:t>
            </a: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Costo/Beneficio Marginal</a:t>
            </a:r>
          </a:p>
          <a:p>
            <a:r>
              <a:rPr lang="es-PA" sz="800" dirty="0">
                <a:solidFill>
                  <a:schemeClr val="bg1"/>
                </a:solidFill>
                <a:cs typeface="Times New Roman" panose="02020603050405020304" pitchFamily="18" charset="0"/>
              </a:rPr>
              <a:t>Recomendaciones técnicas y financieras</a:t>
            </a:r>
            <a:endParaRPr lang="es-PA" sz="800" dirty="0">
              <a:solidFill>
                <a:schemeClr val="bg1"/>
              </a:solidFill>
            </a:endParaRPr>
          </a:p>
        </p:txBody>
      </p:sp>
      <p:grpSp>
        <p:nvGrpSpPr>
          <p:cNvPr id="196" name="Grupo 195"/>
          <p:cNvGrpSpPr/>
          <p:nvPr/>
        </p:nvGrpSpPr>
        <p:grpSpPr>
          <a:xfrm>
            <a:off x="5128047" y="65332"/>
            <a:ext cx="4125168" cy="6671542"/>
            <a:chOff x="3604046" y="65332"/>
            <a:chExt cx="4125168" cy="6671542"/>
          </a:xfrm>
        </p:grpSpPr>
        <p:cxnSp>
          <p:nvCxnSpPr>
            <p:cNvPr id="206" name="Conector recto 205"/>
            <p:cNvCxnSpPr/>
            <p:nvPr/>
          </p:nvCxnSpPr>
          <p:spPr>
            <a:xfrm flipH="1">
              <a:off x="7138628" y="2809915"/>
              <a:ext cx="3767" cy="166304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ector recto 185"/>
            <p:cNvCxnSpPr>
              <a:stCxn id="189" idx="4"/>
              <a:endCxn id="189" idx="4"/>
            </p:cNvCxnSpPr>
            <p:nvPr/>
          </p:nvCxnSpPr>
          <p:spPr>
            <a:xfrm>
              <a:off x="7729214" y="2799666"/>
              <a:ext cx="0" cy="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Llamada rectangular 117"/>
            <p:cNvSpPr/>
            <p:nvPr/>
          </p:nvSpPr>
          <p:spPr>
            <a:xfrm>
              <a:off x="3903311" y="65332"/>
              <a:ext cx="1224712" cy="1627424"/>
            </a:xfrm>
            <a:prstGeom prst="wedgeRectCallout">
              <a:avLst/>
            </a:prstGeom>
            <a:solidFill>
              <a:srgbClr val="FFE699">
                <a:alpha val="4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26 de Abril</a:t>
              </a:r>
              <a:r>
                <a:rPr lang="es-PA" sz="800" dirty="0">
                  <a:solidFill>
                    <a:schemeClr val="bg1"/>
                  </a:solidFill>
                </a:rPr>
                <a:t>, </a:t>
              </a:r>
            </a:p>
            <a:p>
              <a:pPr algn="just"/>
              <a:endParaRPr lang="es-PA" sz="800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Tierras Altas Chiriquí. CECOMRO, CAMCHI y Organizaciones productivas, presentan el PMARO al Presidente JC Varela y al Gabinete de Gobierno.</a:t>
              </a:r>
            </a:p>
          </p:txBody>
        </p:sp>
        <p:sp>
          <p:nvSpPr>
            <p:cNvPr id="138" name="Cheurón 137"/>
            <p:cNvSpPr/>
            <p:nvPr/>
          </p:nvSpPr>
          <p:spPr>
            <a:xfrm>
              <a:off x="4974502" y="2941401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139" name="Llamada rectangular 138"/>
            <p:cNvSpPr/>
            <p:nvPr/>
          </p:nvSpPr>
          <p:spPr>
            <a:xfrm flipH="1">
              <a:off x="4697925" y="1764059"/>
              <a:ext cx="1294477" cy="866065"/>
            </a:xfrm>
            <a:prstGeom prst="wedgeRectCallout">
              <a:avLst/>
            </a:prstGeom>
            <a:solidFill>
              <a:srgbClr val="FFE699">
                <a:alpha val="4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21 de Julio</a:t>
              </a:r>
              <a:r>
                <a:rPr lang="es-PA" sz="800" dirty="0">
                  <a:solidFill>
                    <a:schemeClr val="bg1"/>
                  </a:solidFill>
                </a:rPr>
                <a:t>, </a:t>
              </a:r>
            </a:p>
            <a:p>
              <a:pPr algn="just"/>
              <a:endParaRPr lang="es-PA" sz="800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Ministro E. Carles se reúne con CECOMRO, CAF e IICA para conocer y ratificar PMARO.</a:t>
              </a:r>
            </a:p>
          </p:txBody>
        </p:sp>
        <p:sp>
          <p:nvSpPr>
            <p:cNvPr id="155" name="Llamada rectangular 154"/>
            <p:cNvSpPr/>
            <p:nvPr/>
          </p:nvSpPr>
          <p:spPr>
            <a:xfrm flipH="1">
              <a:off x="5519151" y="110558"/>
              <a:ext cx="1015384" cy="1039933"/>
            </a:xfrm>
            <a:prstGeom prst="wedgeRectCallout">
              <a:avLst/>
            </a:prstGeom>
            <a:solidFill>
              <a:srgbClr val="FFE699">
                <a:alpha val="4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18 de octubre</a:t>
              </a: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MEF solicita a CAF Oficialmente el préstamo de los primeros 75 millones B/.</a:t>
              </a:r>
            </a:p>
          </p:txBody>
        </p:sp>
        <p:cxnSp>
          <p:nvCxnSpPr>
            <p:cNvPr id="156" name="Conector recto 155"/>
            <p:cNvCxnSpPr/>
            <p:nvPr/>
          </p:nvCxnSpPr>
          <p:spPr>
            <a:xfrm flipH="1">
              <a:off x="6209545" y="1238627"/>
              <a:ext cx="18359" cy="189798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cto 158"/>
            <p:cNvCxnSpPr/>
            <p:nvPr/>
          </p:nvCxnSpPr>
          <p:spPr>
            <a:xfrm>
              <a:off x="6267539" y="3143986"/>
              <a:ext cx="22562" cy="999621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Llamada rectangular 131"/>
            <p:cNvSpPr/>
            <p:nvPr/>
          </p:nvSpPr>
          <p:spPr>
            <a:xfrm flipH="1" flipV="1">
              <a:off x="5454112" y="4262753"/>
              <a:ext cx="1180226" cy="953165"/>
            </a:xfrm>
            <a:prstGeom prst="wedgeRectCallout">
              <a:avLst/>
            </a:prstGeom>
            <a:solidFill>
              <a:srgbClr val="FFE699">
                <a:alpha val="4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800" dirty="0">
                <a:solidFill>
                  <a:schemeClr val="bg1"/>
                </a:solidFill>
              </a:endParaRPr>
            </a:p>
          </p:txBody>
        </p:sp>
        <p:sp>
          <p:nvSpPr>
            <p:cNvPr id="6172" name="CuadroTexto 6171"/>
            <p:cNvSpPr txBox="1"/>
            <p:nvPr/>
          </p:nvSpPr>
          <p:spPr>
            <a:xfrm>
              <a:off x="5461465" y="4286877"/>
              <a:ext cx="120101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20 de octubre</a:t>
              </a:r>
              <a:r>
                <a:rPr lang="es-PA" sz="800" dirty="0">
                  <a:solidFill>
                    <a:schemeClr val="bg1"/>
                  </a:solidFill>
                </a:rPr>
                <a:t> </a:t>
              </a:r>
            </a:p>
            <a:p>
              <a:pPr algn="just"/>
              <a:endParaRPr lang="es-PA" sz="800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Ministro E. Carles nombra Coordinador del Despacho para el PMARO</a:t>
              </a:r>
            </a:p>
          </p:txBody>
        </p:sp>
        <p:sp>
          <p:nvSpPr>
            <p:cNvPr id="170" name="Llamada rectangular 169"/>
            <p:cNvSpPr/>
            <p:nvPr/>
          </p:nvSpPr>
          <p:spPr>
            <a:xfrm flipH="1" flipV="1">
              <a:off x="5451221" y="5406670"/>
              <a:ext cx="1753508" cy="1330204"/>
            </a:xfrm>
            <a:prstGeom prst="wedgeRectCallout">
              <a:avLst/>
            </a:prstGeom>
            <a:solidFill>
              <a:srgbClr val="FFE699">
                <a:alpha val="4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800" dirty="0">
                <a:solidFill>
                  <a:schemeClr val="bg1"/>
                </a:solidFill>
              </a:endParaRPr>
            </a:p>
          </p:txBody>
        </p:sp>
        <p:cxnSp>
          <p:nvCxnSpPr>
            <p:cNvPr id="172" name="Conector recto 171"/>
            <p:cNvCxnSpPr/>
            <p:nvPr/>
          </p:nvCxnSpPr>
          <p:spPr>
            <a:xfrm flipH="1">
              <a:off x="6692053" y="3291580"/>
              <a:ext cx="11415" cy="1968892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Cheurón 153"/>
            <p:cNvSpPr/>
            <p:nvPr/>
          </p:nvSpPr>
          <p:spPr>
            <a:xfrm>
              <a:off x="5708487" y="2950580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171" name="Cheurón 170"/>
            <p:cNvSpPr/>
            <p:nvPr/>
          </p:nvSpPr>
          <p:spPr>
            <a:xfrm>
              <a:off x="6308686" y="2952418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169" name="CuadroTexto 168"/>
            <p:cNvSpPr txBox="1"/>
            <p:nvPr/>
          </p:nvSpPr>
          <p:spPr>
            <a:xfrm>
              <a:off x="5537518" y="5486182"/>
              <a:ext cx="16121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14 de Noviembre</a:t>
              </a:r>
              <a:r>
                <a:rPr lang="es-PA" sz="800" dirty="0">
                  <a:solidFill>
                    <a:schemeClr val="bg1"/>
                  </a:solidFill>
                </a:rPr>
                <a:t>, </a:t>
              </a:r>
            </a:p>
            <a:p>
              <a:pPr algn="just"/>
              <a:endParaRPr lang="es-PA" sz="800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Primera Reunión Oficial MIDA y CAF, participan CECOMRO e IICA. Acuerdan proceso de preparación y evaluación interna de CAF sobre el PMARO.</a:t>
              </a:r>
            </a:p>
          </p:txBody>
        </p:sp>
        <p:sp>
          <p:nvSpPr>
            <p:cNvPr id="233" name="Cheurón 232"/>
            <p:cNvSpPr/>
            <p:nvPr/>
          </p:nvSpPr>
          <p:spPr>
            <a:xfrm>
              <a:off x="3604046" y="2935887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234" name="Llamada rectangular 233"/>
            <p:cNvSpPr/>
            <p:nvPr/>
          </p:nvSpPr>
          <p:spPr>
            <a:xfrm flipV="1">
              <a:off x="3809848" y="5690502"/>
              <a:ext cx="1038240" cy="682361"/>
            </a:xfrm>
            <a:prstGeom prst="wedgeRectCallout">
              <a:avLst/>
            </a:prstGeom>
            <a:solidFill>
              <a:srgbClr val="FFE699">
                <a:alpha val="40000"/>
              </a:srgb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ángulo 134"/>
            <p:cNvSpPr/>
            <p:nvPr/>
          </p:nvSpPr>
          <p:spPr>
            <a:xfrm flipH="1">
              <a:off x="3769423" y="5663744"/>
              <a:ext cx="1227484" cy="6755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s-PA" sz="800" u="sng" dirty="0">
                  <a:solidFill>
                    <a:schemeClr val="bg1"/>
                  </a:solidFill>
                </a:rPr>
                <a:t>Enero a Abril</a:t>
              </a:r>
            </a:p>
            <a:p>
              <a:pPr algn="just"/>
              <a:endParaRPr lang="es-PA" sz="800" u="sng" dirty="0">
                <a:solidFill>
                  <a:schemeClr val="bg1"/>
                </a:solidFill>
              </a:endParaRPr>
            </a:p>
            <a:p>
              <a:pPr algn="just"/>
              <a:r>
                <a:rPr lang="es-PA" sz="800" dirty="0">
                  <a:solidFill>
                    <a:schemeClr val="bg1"/>
                  </a:solidFill>
                </a:rPr>
                <a:t>Diseño del PMARO</a:t>
              </a:r>
              <a:endParaRPr lang="es-PA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237" name="Conector recto 236"/>
            <p:cNvCxnSpPr/>
            <p:nvPr/>
          </p:nvCxnSpPr>
          <p:spPr>
            <a:xfrm>
              <a:off x="4091453" y="3233807"/>
              <a:ext cx="29610" cy="2371400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Cheurón 116"/>
            <p:cNvSpPr/>
            <p:nvPr/>
          </p:nvSpPr>
          <p:spPr>
            <a:xfrm>
              <a:off x="4305457" y="2943239"/>
              <a:ext cx="596755" cy="39410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>
                <a:solidFill>
                  <a:schemeClr val="bg1"/>
                </a:solidFill>
              </a:endParaRPr>
            </a:p>
          </p:txBody>
        </p:sp>
        <p:sp>
          <p:nvSpPr>
            <p:cNvPr id="157" name="Dodecágono 156"/>
            <p:cNvSpPr/>
            <p:nvPr/>
          </p:nvSpPr>
          <p:spPr>
            <a:xfrm>
              <a:off x="4628362" y="5799701"/>
              <a:ext cx="177552" cy="183929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61" name="Dodecágono 260"/>
            <p:cNvSpPr/>
            <p:nvPr/>
          </p:nvSpPr>
          <p:spPr>
            <a:xfrm>
              <a:off x="5737692" y="1847917"/>
              <a:ext cx="177552" cy="183929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62" name="Dodecágono 261"/>
            <p:cNvSpPr/>
            <p:nvPr/>
          </p:nvSpPr>
          <p:spPr>
            <a:xfrm>
              <a:off x="6336662" y="150251"/>
              <a:ext cx="177552" cy="183929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63" name="Dodecágono 262"/>
            <p:cNvSpPr/>
            <p:nvPr/>
          </p:nvSpPr>
          <p:spPr>
            <a:xfrm>
              <a:off x="6379190" y="4296957"/>
              <a:ext cx="177552" cy="183929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64" name="Dodecágono 263"/>
            <p:cNvSpPr/>
            <p:nvPr/>
          </p:nvSpPr>
          <p:spPr>
            <a:xfrm>
              <a:off x="6657314" y="5431098"/>
              <a:ext cx="459410" cy="368603"/>
            </a:xfrm>
            <a:prstGeom prst="dodecagon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050" dirty="0">
                  <a:solidFill>
                    <a:schemeClr val="bg1"/>
                  </a:solidFill>
                </a:rPr>
                <a:t>10</a:t>
              </a:r>
            </a:p>
          </p:txBody>
        </p:sp>
        <p:cxnSp>
          <p:nvCxnSpPr>
            <p:cNvPr id="290" name="Conector angular 289"/>
            <p:cNvCxnSpPr>
              <a:stCxn id="118" idx="4"/>
            </p:cNvCxnSpPr>
            <p:nvPr/>
          </p:nvCxnSpPr>
          <p:spPr>
            <a:xfrm rot="16200000" flipH="1">
              <a:off x="3831681" y="2325025"/>
              <a:ext cx="1135659" cy="277975"/>
            </a:xfrm>
            <a:prstGeom prst="bentConnector3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ector angular 291"/>
            <p:cNvCxnSpPr/>
            <p:nvPr/>
          </p:nvCxnSpPr>
          <p:spPr>
            <a:xfrm rot="5400000" flipH="1" flipV="1">
              <a:off x="5360651" y="2682676"/>
              <a:ext cx="262266" cy="258861"/>
            </a:xfrm>
            <a:prstGeom prst="bentConnector3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5" name="Rectángulo 304"/>
          <p:cNvSpPr/>
          <p:nvPr/>
        </p:nvSpPr>
        <p:spPr>
          <a:xfrm>
            <a:off x="8529448" y="2698877"/>
            <a:ext cx="2138553" cy="654388"/>
          </a:xfrm>
          <a:prstGeom prst="rect">
            <a:avLst/>
          </a:prstGeom>
          <a:solidFill>
            <a:schemeClr val="accent6">
              <a:lumMod val="60000"/>
              <a:lumOff val="40000"/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306" name="Rectángulo 305"/>
          <p:cNvSpPr/>
          <p:nvPr/>
        </p:nvSpPr>
        <p:spPr>
          <a:xfrm>
            <a:off x="8554252" y="3417777"/>
            <a:ext cx="2138553" cy="654388"/>
          </a:xfrm>
          <a:prstGeom prst="rect">
            <a:avLst/>
          </a:prstGeom>
          <a:solidFill>
            <a:schemeClr val="accent6">
              <a:lumMod val="60000"/>
              <a:lumOff val="40000"/>
              <a:alpha val="2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231" name="Cheurón 230"/>
          <p:cNvSpPr/>
          <p:nvPr/>
        </p:nvSpPr>
        <p:spPr>
          <a:xfrm>
            <a:off x="3797528" y="2906896"/>
            <a:ext cx="596755" cy="39410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pic>
        <p:nvPicPr>
          <p:cNvPr id="3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532" y="4856256"/>
            <a:ext cx="339426" cy="25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861" y="4249743"/>
            <a:ext cx="399635" cy="26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159" y="4836449"/>
            <a:ext cx="456021" cy="30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57955" r="69812" b="26867"/>
          <a:stretch/>
        </p:blipFill>
        <p:spPr bwMode="auto">
          <a:xfrm>
            <a:off x="4017628" y="4506841"/>
            <a:ext cx="458191" cy="32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" name="85 Rectángulo"/>
          <p:cNvSpPr/>
          <p:nvPr/>
        </p:nvSpPr>
        <p:spPr>
          <a:xfrm>
            <a:off x="4649324" y="4547458"/>
            <a:ext cx="401071" cy="257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pic>
        <p:nvPicPr>
          <p:cNvPr id="3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95" y="4576611"/>
            <a:ext cx="372104" cy="23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" name="Dodecágono 316"/>
          <p:cNvSpPr/>
          <p:nvPr/>
        </p:nvSpPr>
        <p:spPr>
          <a:xfrm>
            <a:off x="1799026" y="4488342"/>
            <a:ext cx="177552" cy="183929"/>
          </a:xfrm>
          <a:prstGeom prst="dodecagon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05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18" name="Dodecágono 317"/>
          <p:cNvSpPr/>
          <p:nvPr/>
        </p:nvSpPr>
        <p:spPr>
          <a:xfrm>
            <a:off x="1686884" y="117214"/>
            <a:ext cx="177552" cy="183929"/>
          </a:xfrm>
          <a:prstGeom prst="dodecagon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05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19" name="Dodecágono 318"/>
          <p:cNvSpPr/>
          <p:nvPr/>
        </p:nvSpPr>
        <p:spPr>
          <a:xfrm>
            <a:off x="4469643" y="5406292"/>
            <a:ext cx="177552" cy="183929"/>
          </a:xfrm>
          <a:prstGeom prst="dodecagon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05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0" name="Dodecágono 319"/>
          <p:cNvSpPr/>
          <p:nvPr/>
        </p:nvSpPr>
        <p:spPr>
          <a:xfrm>
            <a:off x="4173631" y="313275"/>
            <a:ext cx="177552" cy="183929"/>
          </a:xfrm>
          <a:prstGeom prst="dodecagon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05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1" name="Dodecágono 320"/>
          <p:cNvSpPr/>
          <p:nvPr/>
        </p:nvSpPr>
        <p:spPr>
          <a:xfrm>
            <a:off x="6347287" y="178589"/>
            <a:ext cx="177552" cy="183929"/>
          </a:xfrm>
          <a:prstGeom prst="dodecagon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sz="1050" dirty="0">
                <a:solidFill>
                  <a:schemeClr val="bg1"/>
                </a:solidFill>
              </a:rPr>
              <a:t>6</a:t>
            </a:r>
          </a:p>
        </p:txBody>
      </p:sp>
      <p:cxnSp>
        <p:nvCxnSpPr>
          <p:cNvPr id="324" name="Conector recto 323"/>
          <p:cNvCxnSpPr>
            <a:stCxn id="289" idx="4"/>
          </p:cNvCxnSpPr>
          <p:nvPr/>
        </p:nvCxnSpPr>
        <p:spPr>
          <a:xfrm>
            <a:off x="3934171" y="2403142"/>
            <a:ext cx="516145" cy="61665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Elipse 197"/>
          <p:cNvSpPr/>
          <p:nvPr/>
        </p:nvSpPr>
        <p:spPr>
          <a:xfrm>
            <a:off x="3995097" y="4261994"/>
            <a:ext cx="974709" cy="975191"/>
          </a:xfrm>
          <a:prstGeom prst="ellipse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  <p:sp>
        <p:nvSpPr>
          <p:cNvPr id="327" name="Elipse 326"/>
          <p:cNvSpPr/>
          <p:nvPr/>
        </p:nvSpPr>
        <p:spPr>
          <a:xfrm>
            <a:off x="4104968" y="4393739"/>
            <a:ext cx="755325" cy="739646"/>
          </a:xfrm>
          <a:prstGeom prst="ellipse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73152" y="877824"/>
            <a:ext cx="2871216" cy="1636776"/>
            <a:chOff x="73152" y="877824"/>
            <a:chExt cx="2871216" cy="1636776"/>
          </a:xfrm>
        </p:grpSpPr>
        <p:sp>
          <p:nvSpPr>
            <p:cNvPr id="4" name="Rectángulo 3"/>
            <p:cNvSpPr/>
            <p:nvPr/>
          </p:nvSpPr>
          <p:spPr>
            <a:xfrm>
              <a:off x="73152" y="1257928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1 500 empresas identificadas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en 11 nichos de mercados</a:t>
              </a:r>
            </a:p>
            <a:p>
              <a:endParaRPr lang="es-PA" sz="1100" dirty="0" smtClean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Trabajo de Campo (400)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IICA-MIDA-MICI-AMPYME</a:t>
              </a: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73152" y="877824"/>
              <a:ext cx="2871216" cy="38786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PROVINCIA DE PANAMÁ</a:t>
              </a:r>
              <a:endParaRPr lang="es-PA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79248" y="2996184"/>
            <a:ext cx="2871216" cy="1636776"/>
            <a:chOff x="79248" y="2996184"/>
            <a:chExt cx="2871216" cy="1636776"/>
          </a:xfrm>
        </p:grpSpPr>
        <p:sp>
          <p:nvSpPr>
            <p:cNvPr id="47" name="Rectángulo 46"/>
            <p:cNvSpPr/>
            <p:nvPr/>
          </p:nvSpPr>
          <p:spPr>
            <a:xfrm>
              <a:off x="79248" y="3376288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Caracterización de 500 fincas  </a:t>
              </a:r>
            </a:p>
            <a:p>
              <a:r>
                <a:rPr lang="es-PA" sz="1100" dirty="0" smtClean="0">
                  <a:solidFill>
                    <a:schemeClr val="bg1"/>
                  </a:solidFill>
                </a:rPr>
                <a:t>                 de 14  cadenas de valor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Trabajo/campo, talleres,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  entrevistas, validación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IICA-CECOMRO-MIDA…</a:t>
              </a:r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48" name="Rectángulo 47"/>
            <p:cNvSpPr/>
            <p:nvPr/>
          </p:nvSpPr>
          <p:spPr>
            <a:xfrm>
              <a:off x="79248" y="2996184"/>
              <a:ext cx="2871216" cy="38786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CARACTERIZACIÓN DE LA OFERTA</a:t>
              </a:r>
              <a:endParaRPr lang="es-PA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85344" y="5151120"/>
            <a:ext cx="2871216" cy="1636776"/>
            <a:chOff x="85344" y="5151120"/>
            <a:chExt cx="2871216" cy="1636776"/>
          </a:xfrm>
        </p:grpSpPr>
        <p:sp>
          <p:nvSpPr>
            <p:cNvPr id="50" name="Rectángulo 49"/>
            <p:cNvSpPr/>
            <p:nvPr/>
          </p:nvSpPr>
          <p:spPr>
            <a:xfrm>
              <a:off x="85344" y="5531224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Plan integral de resultados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rápidos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Acción conjunta de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  sectores privado/público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MIDA-IICA-CECOMRO</a:t>
              </a:r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51" name="Rectángulo 50"/>
            <p:cNvSpPr/>
            <p:nvPr/>
          </p:nvSpPr>
          <p:spPr>
            <a:xfrm>
              <a:off x="85344" y="5151120"/>
              <a:ext cx="2871216" cy="38786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Diseño Participativo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3105912" y="874776"/>
            <a:ext cx="2871216" cy="1636776"/>
            <a:chOff x="3105912" y="874776"/>
            <a:chExt cx="2871216" cy="1636776"/>
          </a:xfrm>
        </p:grpSpPr>
        <p:sp>
          <p:nvSpPr>
            <p:cNvPr id="53" name="Rectángulo 52"/>
            <p:cNvSpPr/>
            <p:nvPr/>
          </p:nvSpPr>
          <p:spPr>
            <a:xfrm>
              <a:off x="3105912" y="1254880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Importadores, distribuidores y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detallistas de productos de la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Región.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Sondeos de mercados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 IICA-Universidad Boston</a:t>
              </a:r>
              <a:endParaRPr lang="es-PA" sz="1600" dirty="0">
                <a:solidFill>
                  <a:schemeClr val="bg1"/>
                </a:solidFill>
              </a:endParaRP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3105912" y="874776"/>
              <a:ext cx="2871216" cy="38786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COSTA NORTE ESTE DE USA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112008" y="2993136"/>
            <a:ext cx="2871216" cy="1636776"/>
            <a:chOff x="3112008" y="2993136"/>
            <a:chExt cx="2871216" cy="1636776"/>
          </a:xfrm>
        </p:grpSpPr>
        <p:sp>
          <p:nvSpPr>
            <p:cNvPr id="56" name="Rectángulo 55"/>
            <p:cNvSpPr/>
            <p:nvPr/>
          </p:nvSpPr>
          <p:spPr>
            <a:xfrm>
              <a:off x="3112008" y="3373240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Evaluación técnica de 60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prototipos en 8 cadenas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Dominios de referencia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IICA-MIDA-IDIAP-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Universidades-Productores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112008" y="2993136"/>
              <a:ext cx="2871216" cy="38786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IDENTIFICACIÓN Y EVALUACIÓN TECNICA DE INNOVACIONES</a:t>
              </a:r>
              <a:endParaRPr lang="es-PA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3118104" y="5148072"/>
            <a:ext cx="2871216" cy="1636776"/>
            <a:chOff x="3118104" y="5148072"/>
            <a:chExt cx="2871216" cy="1636776"/>
          </a:xfrm>
        </p:grpSpPr>
        <p:sp>
          <p:nvSpPr>
            <p:cNvPr id="59" name="Rectángulo 58"/>
            <p:cNvSpPr/>
            <p:nvPr/>
          </p:nvSpPr>
          <p:spPr>
            <a:xfrm>
              <a:off x="3118104" y="5528176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Principales autoridades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(Gabinete, MIDA, MEF, CGR)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Incidencia desde el sector privado organizado de la región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MIDA-IICA-CECOMRO</a:t>
              </a:r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3118104" y="5148072"/>
              <a:ext cx="2871216" cy="38786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Gestiones Públicas 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6184392" y="880872"/>
            <a:ext cx="2871216" cy="1636776"/>
            <a:chOff x="6184392" y="880872"/>
            <a:chExt cx="2871216" cy="1636776"/>
          </a:xfrm>
        </p:grpSpPr>
        <p:sp>
          <p:nvSpPr>
            <p:cNvPr id="62" name="Rectángulo 61"/>
            <p:cNvSpPr/>
            <p:nvPr/>
          </p:nvSpPr>
          <p:spPr>
            <a:xfrm>
              <a:off x="6184392" y="1260976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Principales exportadores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	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panameños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Diálogo directo actores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  de 10 cadenas de valor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IICA-APEX-MICI</a:t>
              </a:r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63" name="Rectángulo 62"/>
            <p:cNvSpPr/>
            <p:nvPr/>
          </p:nvSpPr>
          <p:spPr>
            <a:xfrm>
              <a:off x="6184392" y="880872"/>
              <a:ext cx="2871216" cy="38786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BENCHMARKING AGROEXPORTADORES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6190488" y="2999232"/>
            <a:ext cx="2871216" cy="1636776"/>
            <a:chOff x="6190488" y="2999232"/>
            <a:chExt cx="2871216" cy="1636776"/>
          </a:xfrm>
        </p:grpSpPr>
        <p:sp>
          <p:nvSpPr>
            <p:cNvPr id="65" name="Rectángulo 64"/>
            <p:cNvSpPr/>
            <p:nvPr/>
          </p:nvSpPr>
          <p:spPr>
            <a:xfrm>
              <a:off x="6190488" y="3379336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Evaluación socio ambiental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en 8 cadenas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Aplicación de Matriz de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   </a:t>
              </a:r>
              <a:r>
                <a:rPr lang="es-PA" sz="1100" dirty="0" err="1" smtClean="0">
                  <a:solidFill>
                    <a:schemeClr val="bg1"/>
                  </a:solidFill>
                </a:rPr>
                <a:t>Leopold</a:t>
              </a:r>
              <a:r>
                <a:rPr lang="es-PA" sz="1100" dirty="0" smtClean="0">
                  <a:solidFill>
                    <a:schemeClr val="bg1"/>
                  </a:solidFill>
                </a:rPr>
                <a:t> USA, ajustada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IICA-MIDA-CAF-CECOMRO</a:t>
              </a:r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tángulo 65"/>
            <p:cNvSpPr/>
            <p:nvPr/>
          </p:nvSpPr>
          <p:spPr>
            <a:xfrm>
              <a:off x="6190488" y="2999232"/>
              <a:ext cx="2871216" cy="38786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EVALUACIÓN DE IMPACTO AMBIENTAL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196584" y="5154168"/>
            <a:ext cx="2871216" cy="1636776"/>
            <a:chOff x="6196584" y="5154168"/>
            <a:chExt cx="2871216" cy="1636776"/>
          </a:xfrm>
        </p:grpSpPr>
        <p:sp>
          <p:nvSpPr>
            <p:cNvPr id="68" name="Rectángulo 67"/>
            <p:cNvSpPr/>
            <p:nvPr/>
          </p:nvSpPr>
          <p:spPr>
            <a:xfrm>
              <a:off x="6196584" y="5534272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Sector productivo privado de la región, Autoridades y Multilaterales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Sector privado con visión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de desarrollo y corresponsabilidad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CECOMRO-CAMCHI-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 APEDE-</a:t>
              </a:r>
              <a:r>
                <a:rPr lang="es-PA" sz="1100" dirty="0" err="1" smtClean="0">
                  <a:solidFill>
                    <a:schemeClr val="bg1"/>
                  </a:solidFill>
                </a:rPr>
                <a:t>ProChiriquí</a:t>
              </a:r>
              <a:endParaRPr lang="es-PA" dirty="0" smtClean="0">
                <a:solidFill>
                  <a:schemeClr val="bg1"/>
                </a:solidFill>
              </a:endParaRPr>
            </a:p>
          </p:txBody>
        </p:sp>
        <p:sp>
          <p:nvSpPr>
            <p:cNvPr id="69" name="Rectángulo 68"/>
            <p:cNvSpPr/>
            <p:nvPr/>
          </p:nvSpPr>
          <p:spPr>
            <a:xfrm>
              <a:off x="6196584" y="5154168"/>
              <a:ext cx="2871216" cy="38786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Gestiones Privadas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9244584" y="877824"/>
            <a:ext cx="2871216" cy="1636776"/>
            <a:chOff x="9244584" y="877824"/>
            <a:chExt cx="2871216" cy="1636776"/>
          </a:xfrm>
        </p:grpSpPr>
        <p:sp>
          <p:nvSpPr>
            <p:cNvPr id="71" name="Rectángulo 70"/>
            <p:cNvSpPr/>
            <p:nvPr/>
          </p:nvSpPr>
          <p:spPr>
            <a:xfrm>
              <a:off x="9244584" y="1257928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Sistematización de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propuestas</a:t>
              </a:r>
            </a:p>
            <a:p>
              <a:endParaRPr lang="es-PA" sz="1100" dirty="0" smtClean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Validación de análisis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IICA-APEX-MICI</a:t>
              </a:r>
              <a:endParaRPr lang="es-PA" sz="1100" dirty="0">
                <a:solidFill>
                  <a:schemeClr val="bg1"/>
                </a:solidFill>
              </a:endParaRPr>
            </a:p>
          </p:txBody>
        </p:sp>
        <p:sp>
          <p:nvSpPr>
            <p:cNvPr id="72" name="Rectángulo 71"/>
            <p:cNvSpPr/>
            <p:nvPr/>
          </p:nvSpPr>
          <p:spPr>
            <a:xfrm>
              <a:off x="9244584" y="877824"/>
              <a:ext cx="2871216" cy="38786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FACTORES DE EXITO Y RESTRICCIONES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9250680" y="2996184"/>
            <a:ext cx="2871216" cy="1636776"/>
            <a:chOff x="9250680" y="2996184"/>
            <a:chExt cx="2871216" cy="1636776"/>
          </a:xfrm>
        </p:grpSpPr>
        <p:sp>
          <p:nvSpPr>
            <p:cNvPr id="74" name="Rectángulo 73"/>
            <p:cNvSpPr/>
            <p:nvPr/>
          </p:nvSpPr>
          <p:spPr>
            <a:xfrm>
              <a:off x="9250680" y="3376288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05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050" dirty="0" smtClean="0">
                  <a:solidFill>
                    <a:schemeClr val="bg1"/>
                  </a:solidFill>
                </a:rPr>
                <a:t>: Aplicación 8 cadenas</a:t>
              </a:r>
            </a:p>
            <a:p>
              <a:endParaRPr lang="es-PA" sz="1050" dirty="0" smtClean="0">
                <a:solidFill>
                  <a:schemeClr val="bg1"/>
                </a:solidFill>
              </a:endParaRPr>
            </a:p>
            <a:p>
              <a:r>
                <a:rPr lang="es-PA" sz="105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050" dirty="0" smtClean="0">
                  <a:solidFill>
                    <a:schemeClr val="bg1"/>
                  </a:solidFill>
                </a:rPr>
                <a:t>: Variables socio económica</a:t>
              </a:r>
            </a:p>
            <a:p>
              <a:r>
                <a:rPr lang="es-PA" sz="1050" dirty="0">
                  <a:solidFill>
                    <a:schemeClr val="bg1"/>
                  </a:solidFill>
                </a:rPr>
                <a:t> </a:t>
              </a:r>
              <a:r>
                <a:rPr lang="es-PA" sz="1050" dirty="0" smtClean="0">
                  <a:solidFill>
                    <a:schemeClr val="bg1"/>
                  </a:solidFill>
                </a:rPr>
                <a:t>   (empleo, ingresos, producción,);   </a:t>
              </a:r>
            </a:p>
            <a:p>
              <a:r>
                <a:rPr lang="es-PA" sz="1050" dirty="0">
                  <a:solidFill>
                    <a:schemeClr val="bg1"/>
                  </a:solidFill>
                </a:rPr>
                <a:t> </a:t>
              </a:r>
              <a:r>
                <a:rPr lang="es-PA" sz="1050" dirty="0" smtClean="0">
                  <a:solidFill>
                    <a:schemeClr val="bg1"/>
                  </a:solidFill>
                </a:rPr>
                <a:t>   financieras (TIR, VAN, B/C) sensibilidad.</a:t>
              </a:r>
            </a:p>
            <a:p>
              <a:endParaRPr lang="es-PA" sz="1050" dirty="0">
                <a:solidFill>
                  <a:schemeClr val="bg1"/>
                </a:solidFill>
              </a:endParaRPr>
            </a:p>
            <a:p>
              <a:r>
                <a:rPr lang="es-PA" sz="105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050" dirty="0" smtClean="0">
                  <a:solidFill>
                    <a:schemeClr val="bg1"/>
                  </a:solidFill>
                </a:rPr>
                <a:t>: IICA-MIDA-CAF-CECOMRO</a:t>
              </a:r>
              <a:endParaRPr lang="es-PA" sz="1050" dirty="0">
                <a:solidFill>
                  <a:schemeClr val="bg1"/>
                </a:solidFill>
              </a:endParaRPr>
            </a:p>
          </p:txBody>
        </p:sp>
        <p:sp>
          <p:nvSpPr>
            <p:cNvPr id="75" name="Rectángulo 74"/>
            <p:cNvSpPr/>
            <p:nvPr/>
          </p:nvSpPr>
          <p:spPr>
            <a:xfrm>
              <a:off x="9250680" y="2996184"/>
              <a:ext cx="2871216" cy="387862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EVALUACIONES ECONOMICO-FINANCIERAS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9256776" y="5151120"/>
            <a:ext cx="2871216" cy="1636776"/>
            <a:chOff x="9256776" y="5151120"/>
            <a:chExt cx="2871216" cy="1636776"/>
          </a:xfrm>
        </p:grpSpPr>
        <p:sp>
          <p:nvSpPr>
            <p:cNvPr id="77" name="Rectángulo 76"/>
            <p:cNvSpPr/>
            <p:nvPr/>
          </p:nvSpPr>
          <p:spPr>
            <a:xfrm>
              <a:off x="9256776" y="5531224"/>
              <a:ext cx="2871216" cy="12566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PA" sz="1100" u="sng" dirty="0" smtClean="0">
                  <a:solidFill>
                    <a:schemeClr val="bg1"/>
                  </a:solidFill>
                </a:rPr>
                <a:t>Alcance</a:t>
              </a:r>
              <a:r>
                <a:rPr lang="es-PA" sz="1100" dirty="0" smtClean="0">
                  <a:solidFill>
                    <a:schemeClr val="bg1"/>
                  </a:solidFill>
                </a:rPr>
                <a:t>: Preexistencia de UE, SINIP,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Diseño Operativo, Convenios 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Metodología</a:t>
              </a:r>
              <a:r>
                <a:rPr lang="es-PA" sz="1100" dirty="0" smtClean="0">
                  <a:solidFill>
                    <a:schemeClr val="bg1"/>
                  </a:solidFill>
                </a:rPr>
                <a:t>: Decisiones y asignación </a:t>
              </a:r>
            </a:p>
            <a:p>
              <a:r>
                <a:rPr lang="es-PA" sz="1100" dirty="0">
                  <a:solidFill>
                    <a:schemeClr val="bg1"/>
                  </a:solidFill>
                </a:rPr>
                <a:t> </a:t>
              </a:r>
              <a:r>
                <a:rPr lang="es-PA" sz="1100" dirty="0" smtClean="0">
                  <a:solidFill>
                    <a:schemeClr val="bg1"/>
                  </a:solidFill>
                </a:rPr>
                <a:t>                        de recursos</a:t>
              </a:r>
            </a:p>
            <a:p>
              <a:endParaRPr lang="es-PA" sz="1100" dirty="0">
                <a:solidFill>
                  <a:schemeClr val="bg1"/>
                </a:solidFill>
              </a:endParaRPr>
            </a:p>
            <a:p>
              <a:r>
                <a:rPr lang="es-PA" sz="1100" u="sng" dirty="0" smtClean="0">
                  <a:solidFill>
                    <a:schemeClr val="bg1"/>
                  </a:solidFill>
                </a:rPr>
                <a:t>Participantes</a:t>
              </a:r>
              <a:r>
                <a:rPr lang="es-PA" sz="1100" dirty="0" smtClean="0">
                  <a:solidFill>
                    <a:schemeClr val="bg1"/>
                  </a:solidFill>
                </a:rPr>
                <a:t>: MIDA-IICA-CECOMRO</a:t>
              </a:r>
            </a:p>
          </p:txBody>
        </p:sp>
        <p:sp>
          <p:nvSpPr>
            <p:cNvPr id="78" name="Rectángulo 77"/>
            <p:cNvSpPr/>
            <p:nvPr/>
          </p:nvSpPr>
          <p:spPr>
            <a:xfrm>
              <a:off x="9256776" y="5151120"/>
              <a:ext cx="2871216" cy="38786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1200" b="1" dirty="0" smtClean="0">
                  <a:solidFill>
                    <a:schemeClr val="tx1"/>
                  </a:solidFill>
                </a:rPr>
                <a:t>Condiciones Previas a la Implementación</a:t>
              </a:r>
              <a:endParaRPr lang="es-PA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9" name="CuadroTexto 78"/>
          <p:cNvSpPr txBox="1"/>
          <p:nvPr/>
        </p:nvSpPr>
        <p:spPr>
          <a:xfrm>
            <a:off x="82296" y="448056"/>
            <a:ext cx="4279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dirty="0" smtClean="0"/>
              <a:t>Identificación de Mercados (2015)</a:t>
            </a:r>
            <a:endParaRPr lang="es-PA" sz="1600" dirty="0"/>
          </a:p>
        </p:txBody>
      </p:sp>
      <p:sp>
        <p:nvSpPr>
          <p:cNvPr id="80" name="CuadroTexto 79"/>
          <p:cNvSpPr txBox="1"/>
          <p:nvPr/>
        </p:nvSpPr>
        <p:spPr>
          <a:xfrm>
            <a:off x="51816" y="2602992"/>
            <a:ext cx="6833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dirty="0" smtClean="0"/>
              <a:t>Análisis de la Oferta y Evaluaciones Ex ante (2016)</a:t>
            </a:r>
            <a:endParaRPr lang="es-PA" sz="1600" dirty="0"/>
          </a:p>
        </p:txBody>
      </p:sp>
      <p:sp>
        <p:nvSpPr>
          <p:cNvPr id="81" name="CuadroTexto 80"/>
          <p:cNvSpPr txBox="1"/>
          <p:nvPr/>
        </p:nvSpPr>
        <p:spPr>
          <a:xfrm>
            <a:off x="70104" y="4770120"/>
            <a:ext cx="10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600" dirty="0" smtClean="0"/>
              <a:t>Diseño del Plan Maestro del Agro </a:t>
            </a:r>
            <a:r>
              <a:rPr lang="es-PA" sz="1600" dirty="0"/>
              <a:t>R</a:t>
            </a:r>
            <a:r>
              <a:rPr lang="es-PA" sz="1600" dirty="0" smtClean="0"/>
              <a:t>egión Occidental y Gestiones para su Implementación 2016-2017</a:t>
            </a:r>
            <a:endParaRPr lang="es-PA" sz="1600" dirty="0"/>
          </a:p>
        </p:txBody>
      </p:sp>
      <p:sp>
        <p:nvSpPr>
          <p:cNvPr id="82" name="Rectángulo 81"/>
          <p:cNvSpPr/>
          <p:nvPr/>
        </p:nvSpPr>
        <p:spPr>
          <a:xfrm>
            <a:off x="2148840" y="18288"/>
            <a:ext cx="7836408" cy="308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A" b="1" dirty="0" smtClean="0"/>
              <a:t>Factibilidad del Plan Maestro del Agro de la Región Occidental</a:t>
            </a:r>
            <a:endParaRPr lang="es-PA" b="1" dirty="0"/>
          </a:p>
        </p:txBody>
      </p:sp>
    </p:spTree>
    <p:extLst>
      <p:ext uri="{BB962C8B-B14F-4D97-AF65-F5344CB8AC3E}">
        <p14:creationId xmlns:p14="http://schemas.microsoft.com/office/powerpoint/2010/main" val="39562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883" t="19978" r="25784" b="21808"/>
          <a:stretch/>
        </p:blipFill>
        <p:spPr>
          <a:xfrm>
            <a:off x="412377" y="340659"/>
            <a:ext cx="9466730" cy="64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66069"/>
            <a:ext cx="225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Rompiendo….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8783873" y="808522"/>
            <a:ext cx="3093224" cy="1038000"/>
            <a:chOff x="8783873" y="808522"/>
            <a:chExt cx="3093224" cy="1038000"/>
          </a:xfrm>
        </p:grpSpPr>
        <p:pic>
          <p:nvPicPr>
            <p:cNvPr id="60" name="Picture 12" descr="Resultado de imagen de grupo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364"/>
            <a:stretch/>
          </p:blipFill>
          <p:spPr bwMode="auto">
            <a:xfrm>
              <a:off x="8783873" y="808522"/>
              <a:ext cx="1641187" cy="103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tángulo 60"/>
            <p:cNvSpPr/>
            <p:nvPr/>
          </p:nvSpPr>
          <p:spPr>
            <a:xfrm>
              <a:off x="10440485" y="1243817"/>
              <a:ext cx="1436612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PA" sz="1400" dirty="0" smtClean="0"/>
                <a:t>Coordinación </a:t>
              </a:r>
            </a:p>
            <a:p>
              <a:r>
                <a:rPr lang="es-PA" sz="1400" dirty="0" smtClean="0"/>
                <a:t>Institucional</a:t>
              </a:r>
              <a:endParaRPr lang="es-PA" sz="1400" dirty="0"/>
            </a:p>
          </p:txBody>
        </p:sp>
      </p:grpSp>
      <p:grpSp>
        <p:nvGrpSpPr>
          <p:cNvPr id="83" name="Grupo 82"/>
          <p:cNvGrpSpPr/>
          <p:nvPr/>
        </p:nvGrpSpPr>
        <p:grpSpPr>
          <a:xfrm>
            <a:off x="8990869" y="3169448"/>
            <a:ext cx="3200962" cy="1074437"/>
            <a:chOff x="1618686" y="3039136"/>
            <a:chExt cx="3548485" cy="1384005"/>
          </a:xfrm>
        </p:grpSpPr>
        <p:pic>
          <p:nvPicPr>
            <p:cNvPr id="63" name="Imagen 62"/>
            <p:cNvPicPr>
              <a:picLocks noChangeAspect="1"/>
            </p:cNvPicPr>
            <p:nvPr/>
          </p:nvPicPr>
          <p:blipFill rotWithShape="1">
            <a:blip r:embed="rId3"/>
            <a:srcRect r="57561" b="9186"/>
            <a:stretch/>
          </p:blipFill>
          <p:spPr>
            <a:xfrm>
              <a:off x="1618686" y="3039136"/>
              <a:ext cx="1273359" cy="1384005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Rectángulo 72"/>
            <p:cNvSpPr/>
            <p:nvPr/>
          </p:nvSpPr>
          <p:spPr>
            <a:xfrm>
              <a:off x="3093012" y="3744597"/>
              <a:ext cx="2074159" cy="396454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PA" sz="1400" dirty="0" smtClean="0"/>
                <a:t>Impacto inmediato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8899470" y="5362584"/>
            <a:ext cx="2808286" cy="1186716"/>
            <a:chOff x="8899470" y="5362584"/>
            <a:chExt cx="2808286" cy="1186716"/>
          </a:xfrm>
        </p:grpSpPr>
        <p:pic>
          <p:nvPicPr>
            <p:cNvPr id="75" name="Picture 4" descr="Imagen relacion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470" y="5362584"/>
              <a:ext cx="1559623" cy="1186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Rectángulo 75"/>
            <p:cNvSpPr/>
            <p:nvPr/>
          </p:nvSpPr>
          <p:spPr>
            <a:xfrm>
              <a:off x="10745633" y="6019732"/>
              <a:ext cx="962123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PA" sz="1400" dirty="0" smtClean="0"/>
                <a:t>Masificar</a:t>
              </a:r>
              <a:endParaRPr lang="es-PA" sz="1400" dirty="0"/>
            </a:p>
          </p:txBody>
        </p:sp>
      </p:grpSp>
      <p:grpSp>
        <p:nvGrpSpPr>
          <p:cNvPr id="82" name="Grupo 81"/>
          <p:cNvGrpSpPr/>
          <p:nvPr/>
        </p:nvGrpSpPr>
        <p:grpSpPr>
          <a:xfrm>
            <a:off x="2791" y="734327"/>
            <a:ext cx="3029384" cy="1130471"/>
            <a:chOff x="8125502" y="1204146"/>
            <a:chExt cx="3251330" cy="1307596"/>
          </a:xfrm>
        </p:grpSpPr>
        <p:pic>
          <p:nvPicPr>
            <p:cNvPr id="48" name="Picture 10" descr="Resultado de imagen de grup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3455" y="1204146"/>
              <a:ext cx="1943377" cy="1307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ángulo 53"/>
            <p:cNvSpPr/>
            <p:nvPr/>
          </p:nvSpPr>
          <p:spPr>
            <a:xfrm>
              <a:off x="8125502" y="1546752"/>
              <a:ext cx="1479928" cy="356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PA" sz="1400" dirty="0" err="1" smtClean="0"/>
                <a:t>Asociatividad</a:t>
              </a:r>
              <a:endParaRPr lang="es-PA" sz="1400" dirty="0" smtClean="0"/>
            </a:p>
          </p:txBody>
        </p:sp>
      </p:grpSp>
      <p:grpSp>
        <p:nvGrpSpPr>
          <p:cNvPr id="81" name="Grupo 80"/>
          <p:cNvGrpSpPr/>
          <p:nvPr/>
        </p:nvGrpSpPr>
        <p:grpSpPr>
          <a:xfrm>
            <a:off x="176211" y="5478228"/>
            <a:ext cx="2887386" cy="1227330"/>
            <a:chOff x="7651493" y="5202450"/>
            <a:chExt cx="3137009" cy="1348116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88699" y="5202450"/>
              <a:ext cx="1799803" cy="1348116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Rectángulo 54"/>
            <p:cNvSpPr/>
            <p:nvPr/>
          </p:nvSpPr>
          <p:spPr>
            <a:xfrm>
              <a:off x="7651493" y="5703631"/>
              <a:ext cx="1339629" cy="57471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PA" sz="1400" dirty="0" smtClean="0"/>
                <a:t>Mentalidad</a:t>
              </a:r>
            </a:p>
            <a:p>
              <a:r>
                <a:rPr lang="es-PA" sz="1400" dirty="0" smtClean="0"/>
                <a:t> Empresarial</a:t>
              </a:r>
              <a:endParaRPr lang="es-PA" sz="1400" dirty="0"/>
            </a:p>
          </p:txBody>
        </p:sp>
      </p:grpSp>
      <p:grpSp>
        <p:nvGrpSpPr>
          <p:cNvPr id="80" name="Grupo 79"/>
          <p:cNvGrpSpPr/>
          <p:nvPr/>
        </p:nvGrpSpPr>
        <p:grpSpPr>
          <a:xfrm>
            <a:off x="230269" y="3444627"/>
            <a:ext cx="2644757" cy="563572"/>
            <a:chOff x="5595397" y="5834053"/>
            <a:chExt cx="2889393" cy="691615"/>
          </a:xfrm>
        </p:grpSpPr>
        <p:pic>
          <p:nvPicPr>
            <p:cNvPr id="78" name="Picture 4" descr="Resultado de imagen de dinamismo comercia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228" y="5834053"/>
              <a:ext cx="1422562" cy="5066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Rectángulo 78"/>
            <p:cNvSpPr/>
            <p:nvPr/>
          </p:nvSpPr>
          <p:spPr>
            <a:xfrm>
              <a:off x="5595397" y="5883573"/>
              <a:ext cx="1303302" cy="64209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s-PA" sz="1400"/>
                <a:t>D</a:t>
              </a:r>
              <a:r>
                <a:rPr lang="es-PA" sz="1400" smtClean="0"/>
                <a:t>inamismo </a:t>
              </a:r>
              <a:endParaRPr lang="es-PA" sz="1400" smtClean="0"/>
            </a:p>
            <a:p>
              <a:r>
                <a:rPr lang="es-PA" sz="1400" smtClean="0"/>
                <a:t>Comercial</a:t>
              </a:r>
              <a:endParaRPr lang="es-PA" sz="1400" dirty="0"/>
            </a:p>
          </p:txBody>
        </p:sp>
      </p:grpSp>
      <p:grpSp>
        <p:nvGrpSpPr>
          <p:cNvPr id="37" name="Grupo 36"/>
          <p:cNvGrpSpPr/>
          <p:nvPr/>
        </p:nvGrpSpPr>
        <p:grpSpPr>
          <a:xfrm rot="3845052">
            <a:off x="5998920" y="3000351"/>
            <a:ext cx="774897" cy="141078"/>
            <a:chOff x="6677245" y="393405"/>
            <a:chExt cx="1268820" cy="116958"/>
          </a:xfrm>
        </p:grpSpPr>
        <p:cxnSp>
          <p:nvCxnSpPr>
            <p:cNvPr id="31" name="Conector recto 30"/>
            <p:cNvCxnSpPr/>
            <p:nvPr/>
          </p:nvCxnSpPr>
          <p:spPr>
            <a:xfrm>
              <a:off x="6677245" y="457200"/>
              <a:ext cx="520996" cy="1"/>
            </a:xfrm>
            <a:prstGeom prst="line">
              <a:avLst/>
            </a:prstGeom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>
              <a:off x="7425069" y="460741"/>
              <a:ext cx="520996" cy="1"/>
            </a:xfrm>
            <a:prstGeom prst="line">
              <a:avLst/>
            </a:prstGeom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ángulo 34"/>
            <p:cNvSpPr/>
            <p:nvPr/>
          </p:nvSpPr>
          <p:spPr>
            <a:xfrm>
              <a:off x="7208874" y="393405"/>
              <a:ext cx="205561" cy="1169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/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5505830" y="3879184"/>
            <a:ext cx="621723" cy="128626"/>
            <a:chOff x="6677245" y="393405"/>
            <a:chExt cx="1268820" cy="116958"/>
          </a:xfrm>
        </p:grpSpPr>
        <p:cxnSp>
          <p:nvCxnSpPr>
            <p:cNvPr id="44" name="Conector recto 43"/>
            <p:cNvCxnSpPr/>
            <p:nvPr/>
          </p:nvCxnSpPr>
          <p:spPr>
            <a:xfrm>
              <a:off x="6677245" y="457200"/>
              <a:ext cx="520996" cy="1"/>
            </a:xfrm>
            <a:prstGeom prst="line">
              <a:avLst/>
            </a:prstGeom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/>
            <p:cNvCxnSpPr/>
            <p:nvPr/>
          </p:nvCxnSpPr>
          <p:spPr>
            <a:xfrm>
              <a:off x="7425069" y="460741"/>
              <a:ext cx="520996" cy="1"/>
            </a:xfrm>
            <a:prstGeom prst="line">
              <a:avLst/>
            </a:prstGeom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ángulo 45"/>
            <p:cNvSpPr/>
            <p:nvPr/>
          </p:nvSpPr>
          <p:spPr>
            <a:xfrm>
              <a:off x="7208874" y="393405"/>
              <a:ext cx="205561" cy="1169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/>
            </a:p>
          </p:txBody>
        </p:sp>
      </p:grpSp>
      <p:grpSp>
        <p:nvGrpSpPr>
          <p:cNvPr id="39" name="Grupo 38"/>
          <p:cNvGrpSpPr/>
          <p:nvPr/>
        </p:nvGrpSpPr>
        <p:grpSpPr>
          <a:xfrm rot="7308294">
            <a:off x="4759202" y="3023835"/>
            <a:ext cx="904767" cy="122339"/>
            <a:chOff x="6677245" y="393405"/>
            <a:chExt cx="1268820" cy="116958"/>
          </a:xfrm>
        </p:grpSpPr>
        <p:cxnSp>
          <p:nvCxnSpPr>
            <p:cNvPr id="40" name="Conector recto 39"/>
            <p:cNvCxnSpPr/>
            <p:nvPr/>
          </p:nvCxnSpPr>
          <p:spPr>
            <a:xfrm>
              <a:off x="6677245" y="457200"/>
              <a:ext cx="520996" cy="1"/>
            </a:xfrm>
            <a:prstGeom prst="line">
              <a:avLst/>
            </a:prstGeom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cto 40"/>
            <p:cNvCxnSpPr/>
            <p:nvPr/>
          </p:nvCxnSpPr>
          <p:spPr>
            <a:xfrm>
              <a:off x="7425069" y="460741"/>
              <a:ext cx="520996" cy="1"/>
            </a:xfrm>
            <a:prstGeom prst="line">
              <a:avLst/>
            </a:prstGeom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ángulo 41"/>
            <p:cNvSpPr/>
            <p:nvPr/>
          </p:nvSpPr>
          <p:spPr>
            <a:xfrm>
              <a:off x="7208874" y="393405"/>
              <a:ext cx="205561" cy="11695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600"/>
            </a:p>
          </p:txBody>
        </p:sp>
      </p:grpSp>
      <p:pic>
        <p:nvPicPr>
          <p:cNvPr id="14" name="Picture 28" descr="Resultado de imagen de innovación tecnológ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98" y="3061246"/>
            <a:ext cx="2091179" cy="1724362"/>
          </a:xfrm>
          <a:prstGeom prst="ellips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063997" y="3285915"/>
            <a:ext cx="2076881" cy="1619878"/>
            <a:chOff x="9382111" y="5092144"/>
            <a:chExt cx="2886075" cy="1610614"/>
          </a:xfrm>
        </p:grpSpPr>
        <p:pic>
          <p:nvPicPr>
            <p:cNvPr id="22" name="Picture 16" descr="Resultado de imagen de innovación tecnológic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3167" y="5092144"/>
              <a:ext cx="2055534" cy="995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Resultado de imagen de tecnología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2111" y="5121607"/>
              <a:ext cx="2886075" cy="1581151"/>
            </a:xfrm>
            <a:prstGeom prst="ellipse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4" descr="Resultado de imagen de tecnologí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18" y="1318788"/>
            <a:ext cx="1818690" cy="145810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ángulo 51"/>
          <p:cNvSpPr/>
          <p:nvPr/>
        </p:nvSpPr>
        <p:spPr>
          <a:xfrm>
            <a:off x="6545251" y="2548716"/>
            <a:ext cx="1510350" cy="338554"/>
          </a:xfrm>
          <a:prstGeom prst="rect">
            <a:avLst/>
          </a:prstGeom>
          <a:noFill/>
          <a:ln w="3175">
            <a:noFill/>
          </a:ln>
        </p:spPr>
        <p:txBody>
          <a:bodyPr wrap="none">
            <a:spAutoFit/>
          </a:bodyPr>
          <a:lstStyle/>
          <a:p>
            <a:r>
              <a:rPr lang="es-PA" sz="1600" b="1" u="sng" dirty="0" smtClean="0"/>
              <a:t>TECNOLOGÍA</a:t>
            </a:r>
            <a:endParaRPr lang="es-PA" sz="1600" b="1" u="sng" dirty="0"/>
          </a:p>
        </p:txBody>
      </p:sp>
      <p:sp>
        <p:nvSpPr>
          <p:cNvPr id="53" name="Rectángulo 52"/>
          <p:cNvSpPr/>
          <p:nvPr/>
        </p:nvSpPr>
        <p:spPr>
          <a:xfrm>
            <a:off x="5113260" y="780549"/>
            <a:ext cx="1423788" cy="338554"/>
          </a:xfrm>
          <a:prstGeom prst="rect">
            <a:avLst/>
          </a:prstGeom>
          <a:noFill/>
          <a:ln w="3175">
            <a:noFill/>
          </a:ln>
        </p:spPr>
        <p:txBody>
          <a:bodyPr wrap="none">
            <a:spAutoFit/>
          </a:bodyPr>
          <a:lstStyle/>
          <a:p>
            <a:r>
              <a:rPr lang="es-PA" sz="1600" b="1" u="sng" dirty="0" smtClean="0"/>
              <a:t>EDUCACIÓN</a:t>
            </a:r>
            <a:endParaRPr lang="es-PA" sz="1600" b="1" u="sng" dirty="0"/>
          </a:p>
        </p:txBody>
      </p:sp>
      <p:sp>
        <p:nvSpPr>
          <p:cNvPr id="51" name="Rectángulo 50"/>
          <p:cNvSpPr/>
          <p:nvPr/>
        </p:nvSpPr>
        <p:spPr>
          <a:xfrm>
            <a:off x="3474801" y="2528803"/>
            <a:ext cx="1617751" cy="338554"/>
          </a:xfrm>
          <a:prstGeom prst="rect">
            <a:avLst/>
          </a:prstGeom>
          <a:noFill/>
          <a:ln w="3175">
            <a:noFill/>
          </a:ln>
        </p:spPr>
        <p:txBody>
          <a:bodyPr wrap="none">
            <a:spAutoFit/>
          </a:bodyPr>
          <a:lstStyle/>
          <a:p>
            <a:r>
              <a:rPr lang="es-PA" sz="1600" b="1" u="sng" dirty="0" smtClean="0"/>
              <a:t>INNOVACIÓN </a:t>
            </a:r>
            <a:endParaRPr lang="es-PA" sz="1600" b="1" u="sng" dirty="0"/>
          </a:p>
        </p:txBody>
      </p:sp>
      <p:sp>
        <p:nvSpPr>
          <p:cNvPr id="6" name="CuadroTexto 5"/>
          <p:cNvSpPr txBox="1"/>
          <p:nvPr/>
        </p:nvSpPr>
        <p:spPr>
          <a:xfrm>
            <a:off x="4663440" y="5733288"/>
            <a:ext cx="235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Financiamiento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09765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93 Grupo"/>
          <p:cNvGrpSpPr/>
          <p:nvPr/>
        </p:nvGrpSpPr>
        <p:grpSpPr>
          <a:xfrm>
            <a:off x="4316626" y="2136953"/>
            <a:ext cx="8215253" cy="4169381"/>
            <a:chOff x="-1413118" y="728286"/>
            <a:chExt cx="10953670" cy="5559169"/>
          </a:xfrm>
        </p:grpSpPr>
        <p:sp>
          <p:nvSpPr>
            <p:cNvPr id="5" name="95 CuadroTexto"/>
            <p:cNvSpPr txBox="1"/>
            <p:nvPr/>
          </p:nvSpPr>
          <p:spPr>
            <a:xfrm>
              <a:off x="595141" y="728286"/>
              <a:ext cx="2448272" cy="984884"/>
            </a:xfrm>
            <a:custGeom>
              <a:avLst/>
              <a:gdLst>
                <a:gd name="connsiteX0" fmla="*/ 0 w 2627150"/>
                <a:gd name="connsiteY0" fmla="*/ 0 h 369332"/>
                <a:gd name="connsiteX1" fmla="*/ 2627150 w 2627150"/>
                <a:gd name="connsiteY1" fmla="*/ 0 h 369332"/>
                <a:gd name="connsiteX2" fmla="*/ 2627150 w 2627150"/>
                <a:gd name="connsiteY2" fmla="*/ 369332 h 369332"/>
                <a:gd name="connsiteX3" fmla="*/ 0 w 2627150"/>
                <a:gd name="connsiteY3" fmla="*/ 369332 h 369332"/>
                <a:gd name="connsiteX4" fmla="*/ 0 w 2627150"/>
                <a:gd name="connsiteY4" fmla="*/ 0 h 369332"/>
                <a:gd name="connsiteX0" fmla="*/ 0 w 2627150"/>
                <a:gd name="connsiteY0" fmla="*/ 0 h 369332"/>
                <a:gd name="connsiteX1" fmla="*/ 2627150 w 2627150"/>
                <a:gd name="connsiteY1" fmla="*/ 0 h 369332"/>
                <a:gd name="connsiteX2" fmla="*/ 2627150 w 2627150"/>
                <a:gd name="connsiteY2" fmla="*/ 369332 h 369332"/>
                <a:gd name="connsiteX3" fmla="*/ 0 w 2627150"/>
                <a:gd name="connsiteY3" fmla="*/ 294381 h 369332"/>
                <a:gd name="connsiteX4" fmla="*/ 0 w 2627150"/>
                <a:gd name="connsiteY4" fmla="*/ 0 h 369332"/>
                <a:gd name="connsiteX0" fmla="*/ 0 w 2627150"/>
                <a:gd name="connsiteY0" fmla="*/ 0 h 294381"/>
                <a:gd name="connsiteX1" fmla="*/ 2627150 w 2627150"/>
                <a:gd name="connsiteY1" fmla="*/ 0 h 294381"/>
                <a:gd name="connsiteX2" fmla="*/ 2627150 w 2627150"/>
                <a:gd name="connsiteY2" fmla="*/ 294381 h 294381"/>
                <a:gd name="connsiteX3" fmla="*/ 0 w 2627150"/>
                <a:gd name="connsiteY3" fmla="*/ 294381 h 294381"/>
                <a:gd name="connsiteX4" fmla="*/ 0 w 2627150"/>
                <a:gd name="connsiteY4" fmla="*/ 0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7150" h="294381">
                  <a:moveTo>
                    <a:pt x="0" y="0"/>
                  </a:moveTo>
                  <a:lnTo>
                    <a:pt x="2627150" y="0"/>
                  </a:lnTo>
                  <a:lnTo>
                    <a:pt x="2627150" y="294381"/>
                  </a:lnTo>
                  <a:lnTo>
                    <a:pt x="0" y="29438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s-PA" sz="1050" b="1" u="sng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BIENES PÚBLICOS</a:t>
              </a:r>
            </a:p>
            <a:p>
              <a:pPr algn="ctr"/>
              <a:r>
                <a:rPr lang="es-PA" sz="1050" b="1" u="sng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 </a:t>
              </a:r>
            </a:p>
            <a:p>
              <a:pPr algn="ctr"/>
              <a:r>
                <a:rPr lang="es-PA" sz="1050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155 MILLONES DE BALBOAS</a:t>
              </a:r>
            </a:p>
          </p:txBody>
        </p:sp>
        <p:sp>
          <p:nvSpPr>
            <p:cNvPr id="6" name="77 Cilindro"/>
            <p:cNvSpPr/>
            <p:nvPr/>
          </p:nvSpPr>
          <p:spPr>
            <a:xfrm rot="16200000">
              <a:off x="7710812" y="2356715"/>
              <a:ext cx="358120" cy="360041"/>
            </a:xfrm>
            <a:prstGeom prst="can">
              <a:avLst/>
            </a:prstGeom>
            <a:solidFill>
              <a:schemeClr val="tx1">
                <a:lumMod val="75000"/>
                <a:lumOff val="25000"/>
                <a:alpha val="87059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88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endParaRPr>
            </a:p>
          </p:txBody>
        </p:sp>
        <p:sp>
          <p:nvSpPr>
            <p:cNvPr id="7" name="113 Cilindro"/>
            <p:cNvSpPr/>
            <p:nvPr/>
          </p:nvSpPr>
          <p:spPr>
            <a:xfrm rot="16200000">
              <a:off x="8258139" y="3311969"/>
              <a:ext cx="358120" cy="360041"/>
            </a:xfrm>
            <a:prstGeom prst="can">
              <a:avLst/>
            </a:prstGeom>
            <a:solidFill>
              <a:schemeClr val="tx1">
                <a:lumMod val="75000"/>
                <a:lumOff val="25000"/>
                <a:alpha val="87059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88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endParaRPr>
            </a:p>
          </p:txBody>
        </p:sp>
        <p:sp>
          <p:nvSpPr>
            <p:cNvPr id="8" name="40 Cilindro"/>
            <p:cNvSpPr/>
            <p:nvPr/>
          </p:nvSpPr>
          <p:spPr>
            <a:xfrm rot="16200000">
              <a:off x="8515105" y="3590576"/>
              <a:ext cx="409292" cy="438955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41 Cilindro"/>
            <p:cNvSpPr/>
            <p:nvPr/>
          </p:nvSpPr>
          <p:spPr>
            <a:xfrm rot="16200000">
              <a:off x="8301899" y="4642030"/>
              <a:ext cx="386534" cy="44570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10" name="42 Cilindro"/>
            <p:cNvSpPr/>
            <p:nvPr/>
          </p:nvSpPr>
          <p:spPr>
            <a:xfrm rot="16200000">
              <a:off x="8131595" y="5610116"/>
              <a:ext cx="333558" cy="364031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11" name="6 Rectángulo"/>
            <p:cNvSpPr/>
            <p:nvPr/>
          </p:nvSpPr>
          <p:spPr>
            <a:xfrm rot="16200000" flipH="1">
              <a:off x="6110613" y="2263698"/>
              <a:ext cx="3096345" cy="3763532"/>
            </a:xfrm>
            <a:prstGeom prst="rect">
              <a:avLst/>
            </a:prstGeom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12" name="25 Cilindro"/>
            <p:cNvSpPr/>
            <p:nvPr/>
          </p:nvSpPr>
          <p:spPr>
            <a:xfrm rot="16200000">
              <a:off x="7510398" y="5529514"/>
              <a:ext cx="333554" cy="525243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13" name="27 Cilindro"/>
            <p:cNvSpPr/>
            <p:nvPr/>
          </p:nvSpPr>
          <p:spPr>
            <a:xfrm rot="16200000">
              <a:off x="7689152" y="4630953"/>
              <a:ext cx="386536" cy="46786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14" name="39 Cilindro"/>
            <p:cNvSpPr/>
            <p:nvPr/>
          </p:nvSpPr>
          <p:spPr>
            <a:xfrm rot="16200000">
              <a:off x="7897299" y="3584093"/>
              <a:ext cx="434315" cy="476944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88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49 Cilindro"/>
            <p:cNvSpPr/>
            <p:nvPr/>
          </p:nvSpPr>
          <p:spPr>
            <a:xfrm rot="16200000">
              <a:off x="7190482" y="2305152"/>
              <a:ext cx="324698" cy="417361"/>
            </a:xfrm>
            <a:prstGeom prst="can">
              <a:avLst/>
            </a:prstGeom>
            <a:solidFill>
              <a:srgbClr val="E6B9B8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16" name="7 Rectángulo"/>
            <p:cNvSpPr/>
            <p:nvPr/>
          </p:nvSpPr>
          <p:spPr>
            <a:xfrm rot="16200000" flipH="1">
              <a:off x="5486794" y="2263697"/>
              <a:ext cx="3096344" cy="376353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17" name="24 Cilindro"/>
            <p:cNvSpPr/>
            <p:nvPr/>
          </p:nvSpPr>
          <p:spPr>
            <a:xfrm rot="16200000">
              <a:off x="6860153" y="5482492"/>
              <a:ext cx="333561" cy="619284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18" name="28 Cilindro"/>
            <p:cNvSpPr/>
            <p:nvPr/>
          </p:nvSpPr>
          <p:spPr>
            <a:xfrm rot="16200000">
              <a:off x="7065332" y="4630953"/>
              <a:ext cx="386534" cy="46786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19" name="38 Cilindro"/>
            <p:cNvSpPr/>
            <p:nvPr/>
          </p:nvSpPr>
          <p:spPr>
            <a:xfrm rot="16200000">
              <a:off x="7194850" y="3589212"/>
              <a:ext cx="399047" cy="476948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88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48 Cilindro"/>
            <p:cNvSpPr/>
            <p:nvPr/>
          </p:nvSpPr>
          <p:spPr>
            <a:xfrm rot="16200000">
              <a:off x="6566659" y="2305152"/>
              <a:ext cx="324698" cy="417361"/>
            </a:xfrm>
            <a:prstGeom prst="can">
              <a:avLst/>
            </a:prstGeom>
            <a:solidFill>
              <a:srgbClr val="E6B9B8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21" name="8 Rectángulo"/>
            <p:cNvSpPr/>
            <p:nvPr/>
          </p:nvSpPr>
          <p:spPr>
            <a:xfrm rot="16200000" flipH="1">
              <a:off x="4842370" y="2263699"/>
              <a:ext cx="3096344" cy="37635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22" name="47 Cilindro"/>
            <p:cNvSpPr/>
            <p:nvPr/>
          </p:nvSpPr>
          <p:spPr>
            <a:xfrm rot="16200000">
              <a:off x="5942836" y="2317344"/>
              <a:ext cx="324698" cy="417361"/>
            </a:xfrm>
            <a:prstGeom prst="can">
              <a:avLst/>
            </a:prstGeom>
            <a:solidFill>
              <a:srgbClr val="E6B9B8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23" name="23 Cilindro"/>
            <p:cNvSpPr/>
            <p:nvPr/>
          </p:nvSpPr>
          <p:spPr>
            <a:xfrm rot="16200000">
              <a:off x="6262751" y="5529512"/>
              <a:ext cx="333558" cy="525243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24" name="29 Cilindro"/>
            <p:cNvSpPr/>
            <p:nvPr/>
          </p:nvSpPr>
          <p:spPr>
            <a:xfrm rot="16200000">
              <a:off x="6441509" y="4630953"/>
              <a:ext cx="386534" cy="46786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25" name="37 Cilindro"/>
            <p:cNvSpPr/>
            <p:nvPr/>
          </p:nvSpPr>
          <p:spPr>
            <a:xfrm rot="16200000">
              <a:off x="6573540" y="3556479"/>
              <a:ext cx="411561" cy="554927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675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9 Rectángulo"/>
            <p:cNvSpPr/>
            <p:nvPr/>
          </p:nvSpPr>
          <p:spPr>
            <a:xfrm rot="16200000" flipH="1">
              <a:off x="4239148" y="2263699"/>
              <a:ext cx="3096344" cy="376353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27" name="22 Cilindro"/>
            <p:cNvSpPr/>
            <p:nvPr/>
          </p:nvSpPr>
          <p:spPr>
            <a:xfrm rot="16200000">
              <a:off x="5659529" y="5552269"/>
              <a:ext cx="333558" cy="525243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28" name="30 Cilindro"/>
            <p:cNvSpPr/>
            <p:nvPr/>
          </p:nvSpPr>
          <p:spPr>
            <a:xfrm rot="16200000">
              <a:off x="5837496" y="4630953"/>
              <a:ext cx="386534" cy="467867"/>
            </a:xfrm>
            <a:prstGeom prst="can">
              <a:avLst/>
            </a:prstGeom>
            <a:solidFill>
              <a:srgbClr val="8EB4E3">
                <a:alpha val="6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29" name="36 Cilindro"/>
            <p:cNvSpPr/>
            <p:nvPr/>
          </p:nvSpPr>
          <p:spPr>
            <a:xfrm rot="16200000">
              <a:off x="6036467" y="3595470"/>
              <a:ext cx="411561" cy="476944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88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46 Cilindro"/>
            <p:cNvSpPr/>
            <p:nvPr/>
          </p:nvSpPr>
          <p:spPr>
            <a:xfrm rot="16200000">
              <a:off x="5319014" y="2305152"/>
              <a:ext cx="324698" cy="417361"/>
            </a:xfrm>
            <a:prstGeom prst="can">
              <a:avLst/>
            </a:prstGeom>
            <a:solidFill>
              <a:srgbClr val="E6B9B8">
                <a:alpha val="89804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31" name="10 Rectángulo"/>
            <p:cNvSpPr/>
            <p:nvPr/>
          </p:nvSpPr>
          <p:spPr>
            <a:xfrm rot="16200000" flipH="1">
              <a:off x="3693304" y="2263699"/>
              <a:ext cx="3096344" cy="37635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32" name="21 Cilindro"/>
            <p:cNvSpPr/>
            <p:nvPr/>
          </p:nvSpPr>
          <p:spPr>
            <a:xfrm rot="16200000">
              <a:off x="5113687" y="5529512"/>
              <a:ext cx="333558" cy="525243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33" name="31 Cilindro"/>
            <p:cNvSpPr/>
            <p:nvPr/>
          </p:nvSpPr>
          <p:spPr>
            <a:xfrm rot="16200000">
              <a:off x="5271843" y="4630953"/>
              <a:ext cx="386534" cy="46786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34" name="35 Cilindro"/>
            <p:cNvSpPr/>
            <p:nvPr/>
          </p:nvSpPr>
          <p:spPr>
            <a:xfrm rot="16200000">
              <a:off x="5388395" y="3595470"/>
              <a:ext cx="411560" cy="476944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825" b="1" dirty="0">
                  <a:solidFill>
                    <a:schemeClr val="bg1"/>
                  </a:solidFill>
                </a:rPr>
                <a:t> </a:t>
              </a:r>
              <a:endParaRPr lang="es-PA" sz="788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45 Cilindro"/>
            <p:cNvSpPr/>
            <p:nvPr/>
          </p:nvSpPr>
          <p:spPr>
            <a:xfrm rot="16200000">
              <a:off x="4773170" y="2280768"/>
              <a:ext cx="324698" cy="417361"/>
            </a:xfrm>
            <a:prstGeom prst="can">
              <a:avLst/>
            </a:prstGeom>
            <a:solidFill>
              <a:srgbClr val="E6B9B8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36" name="12 Rectángulo"/>
            <p:cNvSpPr/>
            <p:nvPr/>
          </p:nvSpPr>
          <p:spPr>
            <a:xfrm rot="16200000" flipH="1">
              <a:off x="3069482" y="2263699"/>
              <a:ext cx="3096344" cy="376353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37" name="44 Cilindro"/>
            <p:cNvSpPr/>
            <p:nvPr/>
          </p:nvSpPr>
          <p:spPr>
            <a:xfrm rot="16200000">
              <a:off x="4149346" y="2292962"/>
              <a:ext cx="324701" cy="417361"/>
            </a:xfrm>
            <a:prstGeom prst="can">
              <a:avLst/>
            </a:prstGeom>
            <a:solidFill>
              <a:srgbClr val="E6B9B8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38" name="19 Cilindro"/>
            <p:cNvSpPr/>
            <p:nvPr/>
          </p:nvSpPr>
          <p:spPr>
            <a:xfrm rot="16200000">
              <a:off x="4469261" y="5529512"/>
              <a:ext cx="333558" cy="525243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900" b="1">
                <a:solidFill>
                  <a:schemeClr val="bg1"/>
                </a:solidFill>
              </a:endParaRPr>
            </a:p>
          </p:txBody>
        </p:sp>
        <p:sp>
          <p:nvSpPr>
            <p:cNvPr id="39" name="32 Cilindro"/>
            <p:cNvSpPr/>
            <p:nvPr/>
          </p:nvSpPr>
          <p:spPr>
            <a:xfrm rot="16200000">
              <a:off x="4648020" y="4630953"/>
              <a:ext cx="386534" cy="46786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050">
                <a:solidFill>
                  <a:schemeClr val="bg1"/>
                </a:solidFill>
              </a:endParaRPr>
            </a:p>
          </p:txBody>
        </p:sp>
        <p:sp>
          <p:nvSpPr>
            <p:cNvPr id="40" name="34 Cilindro"/>
            <p:cNvSpPr/>
            <p:nvPr/>
          </p:nvSpPr>
          <p:spPr>
            <a:xfrm rot="16200000">
              <a:off x="4824844" y="3582959"/>
              <a:ext cx="386537" cy="476945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88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11 Rectángulo"/>
            <p:cNvSpPr/>
            <p:nvPr/>
          </p:nvSpPr>
          <p:spPr>
            <a:xfrm rot="16200000" flipH="1">
              <a:off x="2445660" y="2263699"/>
              <a:ext cx="3096344" cy="37635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42" name="43 Cilindro"/>
            <p:cNvSpPr/>
            <p:nvPr/>
          </p:nvSpPr>
          <p:spPr>
            <a:xfrm rot="16200000">
              <a:off x="3447547" y="2255630"/>
              <a:ext cx="324698" cy="417361"/>
            </a:xfrm>
            <a:prstGeom prst="can">
              <a:avLst/>
            </a:prstGeom>
            <a:solidFill>
              <a:srgbClr val="E6B9B8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200" b="1">
                <a:solidFill>
                  <a:schemeClr val="bg1"/>
                </a:solidFill>
              </a:endParaRPr>
            </a:p>
          </p:txBody>
        </p:sp>
        <p:sp>
          <p:nvSpPr>
            <p:cNvPr id="43" name="20 Cilindro"/>
            <p:cNvSpPr/>
            <p:nvPr/>
          </p:nvSpPr>
          <p:spPr>
            <a:xfrm rot="16200000">
              <a:off x="3845439" y="5529509"/>
              <a:ext cx="333558" cy="525243"/>
            </a:xfrm>
            <a:prstGeom prst="can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900" b="1">
                <a:solidFill>
                  <a:schemeClr val="bg1"/>
                </a:solidFill>
              </a:endParaRPr>
            </a:p>
          </p:txBody>
        </p:sp>
        <p:sp>
          <p:nvSpPr>
            <p:cNvPr id="44" name="26 Cilindro"/>
            <p:cNvSpPr/>
            <p:nvPr/>
          </p:nvSpPr>
          <p:spPr>
            <a:xfrm rot="16200000">
              <a:off x="4001108" y="4630953"/>
              <a:ext cx="386534" cy="467867"/>
            </a:xfrm>
            <a:prstGeom prst="can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900" b="1">
                <a:solidFill>
                  <a:schemeClr val="bg1"/>
                </a:solidFill>
              </a:endParaRPr>
            </a:p>
          </p:txBody>
        </p:sp>
        <p:sp>
          <p:nvSpPr>
            <p:cNvPr id="45" name="33 Cilindro"/>
            <p:cNvSpPr/>
            <p:nvPr/>
          </p:nvSpPr>
          <p:spPr>
            <a:xfrm rot="16200000">
              <a:off x="4199902" y="3604724"/>
              <a:ext cx="386538" cy="433415"/>
            </a:xfrm>
            <a:prstGeom prst="can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s-PA" sz="75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13 Rectángulo"/>
            <p:cNvSpPr/>
            <p:nvPr/>
          </p:nvSpPr>
          <p:spPr>
            <a:xfrm rot="16200000" flipH="1">
              <a:off x="1723258" y="2263699"/>
              <a:ext cx="3096344" cy="376353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8075712" lon="3207253" rev="1814144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47" name="3 CuadroTexto"/>
            <p:cNvSpPr txBox="1"/>
            <p:nvPr/>
          </p:nvSpPr>
          <p:spPr>
            <a:xfrm rot="3365030">
              <a:off x="2676210" y="2800837"/>
              <a:ext cx="2045557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Valor 1</a:t>
              </a:r>
            </a:p>
          </p:txBody>
        </p:sp>
        <p:sp>
          <p:nvSpPr>
            <p:cNvPr id="48" name="55 CuadroTexto"/>
            <p:cNvSpPr txBox="1"/>
            <p:nvPr/>
          </p:nvSpPr>
          <p:spPr>
            <a:xfrm rot="3365030">
              <a:off x="4713963" y="2807768"/>
              <a:ext cx="1888720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Valor 4</a:t>
              </a:r>
            </a:p>
          </p:txBody>
        </p:sp>
        <p:sp>
          <p:nvSpPr>
            <p:cNvPr id="49" name="56 CuadroTexto"/>
            <p:cNvSpPr txBox="1"/>
            <p:nvPr/>
          </p:nvSpPr>
          <p:spPr>
            <a:xfrm rot="3365030">
              <a:off x="5243477" y="2844076"/>
              <a:ext cx="1948476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Valor 5</a:t>
              </a:r>
            </a:p>
          </p:txBody>
        </p:sp>
        <p:sp>
          <p:nvSpPr>
            <p:cNvPr id="50" name="57 CuadroTexto"/>
            <p:cNvSpPr txBox="1"/>
            <p:nvPr/>
          </p:nvSpPr>
          <p:spPr>
            <a:xfrm rot="3365030">
              <a:off x="5764605" y="2838205"/>
              <a:ext cx="2081525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Valor 6</a:t>
              </a:r>
            </a:p>
          </p:txBody>
        </p:sp>
        <p:sp>
          <p:nvSpPr>
            <p:cNvPr id="51" name="58 CuadroTexto"/>
            <p:cNvSpPr txBox="1"/>
            <p:nvPr/>
          </p:nvSpPr>
          <p:spPr>
            <a:xfrm rot="3365030">
              <a:off x="6427809" y="2795935"/>
              <a:ext cx="2013052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 de Valor 7</a:t>
              </a:r>
            </a:p>
          </p:txBody>
        </p:sp>
        <p:sp>
          <p:nvSpPr>
            <p:cNvPr id="52" name="59 CuadroTexto"/>
            <p:cNvSpPr txBox="1"/>
            <p:nvPr/>
          </p:nvSpPr>
          <p:spPr>
            <a:xfrm rot="3365030">
              <a:off x="7153985" y="2859205"/>
              <a:ext cx="1899309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Valor N</a:t>
              </a:r>
            </a:p>
          </p:txBody>
        </p:sp>
        <p:sp>
          <p:nvSpPr>
            <p:cNvPr id="53" name="60 CuadroTexto"/>
            <p:cNvSpPr txBox="1"/>
            <p:nvPr/>
          </p:nvSpPr>
          <p:spPr>
            <a:xfrm rot="3365030">
              <a:off x="3416020" y="2835804"/>
              <a:ext cx="1956287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Valor 2</a:t>
              </a:r>
            </a:p>
          </p:txBody>
        </p:sp>
        <p:sp>
          <p:nvSpPr>
            <p:cNvPr id="54" name="61 CuadroTexto"/>
            <p:cNvSpPr txBox="1"/>
            <p:nvPr/>
          </p:nvSpPr>
          <p:spPr>
            <a:xfrm rot="3365030">
              <a:off x="4079026" y="2796863"/>
              <a:ext cx="1888720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Cadena de  Valor 3</a:t>
              </a:r>
            </a:p>
          </p:txBody>
        </p:sp>
        <p:sp>
          <p:nvSpPr>
            <p:cNvPr id="55" name="5 Rectángulo"/>
            <p:cNvSpPr/>
            <p:nvPr/>
          </p:nvSpPr>
          <p:spPr>
            <a:xfrm rot="631720">
              <a:off x="3751414" y="3411381"/>
              <a:ext cx="425791" cy="24802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L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Á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E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</p:txBody>
        </p:sp>
        <p:sp>
          <p:nvSpPr>
            <p:cNvPr id="56" name="65 Rectángulo"/>
            <p:cNvSpPr/>
            <p:nvPr/>
          </p:nvSpPr>
          <p:spPr>
            <a:xfrm rot="523124">
              <a:off x="4438590" y="3423211"/>
              <a:ext cx="425791" cy="2540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Á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R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N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</p:txBody>
        </p:sp>
        <p:sp>
          <p:nvSpPr>
            <p:cNvPr id="57" name="66 Rectángulo"/>
            <p:cNvSpPr/>
            <p:nvPr/>
          </p:nvSpPr>
          <p:spPr>
            <a:xfrm rot="551638">
              <a:off x="5070245" y="3716670"/>
              <a:ext cx="425791" cy="2208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F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É</a:t>
              </a:r>
            </a:p>
          </p:txBody>
        </p:sp>
        <p:sp>
          <p:nvSpPr>
            <p:cNvPr id="58" name="67 Rectángulo"/>
            <p:cNvSpPr/>
            <p:nvPr/>
          </p:nvSpPr>
          <p:spPr>
            <a:xfrm rot="551638">
              <a:off x="5646309" y="3753334"/>
              <a:ext cx="425791" cy="2208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H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O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R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L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Z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S</a:t>
              </a:r>
            </a:p>
          </p:txBody>
        </p:sp>
        <p:sp>
          <p:nvSpPr>
            <p:cNvPr id="59" name="68 Rectángulo"/>
            <p:cNvSpPr/>
            <p:nvPr/>
          </p:nvSpPr>
          <p:spPr>
            <a:xfrm rot="551638">
              <a:off x="6169261" y="4004701"/>
              <a:ext cx="425791" cy="22085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P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L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M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endParaRPr lang="es-PA" sz="825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endParaRP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E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E</a:t>
              </a:r>
            </a:p>
          </p:txBody>
        </p:sp>
        <p:sp>
          <p:nvSpPr>
            <p:cNvPr id="60" name="70 Rectángulo"/>
            <p:cNvSpPr/>
            <p:nvPr/>
          </p:nvSpPr>
          <p:spPr>
            <a:xfrm rot="523124">
              <a:off x="6814854" y="3746586"/>
              <a:ext cx="425791" cy="2540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P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L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Á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N</a:t>
              </a:r>
            </a:p>
            <a:p>
              <a:pPr algn="ctr"/>
              <a:r>
                <a:rPr lang="es-PA" sz="825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O</a:t>
              </a:r>
            </a:p>
          </p:txBody>
        </p:sp>
        <p:sp>
          <p:nvSpPr>
            <p:cNvPr id="61" name="71 Rectángulo"/>
            <p:cNvSpPr/>
            <p:nvPr/>
          </p:nvSpPr>
          <p:spPr>
            <a:xfrm rot="523124">
              <a:off x="7462926" y="3530562"/>
              <a:ext cx="425791" cy="2540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O</a:t>
              </a:r>
            </a:p>
          </p:txBody>
        </p:sp>
        <p:sp>
          <p:nvSpPr>
            <p:cNvPr id="62" name="72 Rectángulo"/>
            <p:cNvSpPr/>
            <p:nvPr/>
          </p:nvSpPr>
          <p:spPr>
            <a:xfrm rot="523124">
              <a:off x="8110998" y="3602570"/>
              <a:ext cx="425791" cy="2540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O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R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900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S</a:t>
              </a:r>
            </a:p>
          </p:txBody>
        </p:sp>
        <p:sp>
          <p:nvSpPr>
            <p:cNvPr id="63" name="1 Cilindro"/>
            <p:cNvSpPr/>
            <p:nvPr/>
          </p:nvSpPr>
          <p:spPr>
            <a:xfrm rot="16200000">
              <a:off x="1799777" y="1324290"/>
              <a:ext cx="324695" cy="2195415"/>
            </a:xfrm>
            <a:prstGeom prst="can">
              <a:avLst/>
            </a:prstGeom>
            <a:solidFill>
              <a:schemeClr val="accent6">
                <a:lumMod val="60000"/>
                <a:lumOff val="40000"/>
                <a:alpha val="89804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SANIDAD, INOCUIDAD Y CALIDAD</a:t>
              </a:r>
            </a:p>
          </p:txBody>
        </p:sp>
        <p:sp>
          <p:nvSpPr>
            <p:cNvPr id="64" name="14 Cilindro"/>
            <p:cNvSpPr/>
            <p:nvPr/>
          </p:nvSpPr>
          <p:spPr>
            <a:xfrm rot="16200000">
              <a:off x="1708614" y="2365467"/>
              <a:ext cx="359079" cy="2047469"/>
            </a:xfrm>
            <a:prstGeom prst="can">
              <a:avLst/>
            </a:prstGeom>
            <a:solidFill>
              <a:schemeClr val="tx1">
                <a:lumMod val="75000"/>
                <a:lumOff val="25000"/>
                <a:alpha val="87059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INCENTIVOS A LA  </a:t>
              </a:r>
            </a:p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INVERSIÓN Y CAPITALIZACIÓN</a:t>
              </a:r>
              <a:endParaRPr lang="es-PA" sz="675" b="1" dirty="0">
                <a:solidFill>
                  <a:schemeClr val="bg1"/>
                </a:solidFill>
                <a:latin typeface="Aparajita" panose="020B0604020202020204" pitchFamily="34" charset="0"/>
                <a:cs typeface="Aparajita" panose="020B0604020202020204" pitchFamily="34" charset="0"/>
              </a:endParaRPr>
            </a:p>
          </p:txBody>
        </p:sp>
        <p:sp>
          <p:nvSpPr>
            <p:cNvPr id="65" name="18 Cilindro"/>
            <p:cNvSpPr/>
            <p:nvPr/>
          </p:nvSpPr>
          <p:spPr>
            <a:xfrm rot="16200000">
              <a:off x="2275056" y="2396714"/>
              <a:ext cx="399047" cy="2861944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600" b="1" dirty="0">
                  <a:solidFill>
                    <a:schemeClr val="tx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INVESTIGACIÓN, EXTENSIÓN Y ASISTENCIA TÉCNICA</a:t>
              </a:r>
            </a:p>
          </p:txBody>
        </p:sp>
        <p:sp>
          <p:nvSpPr>
            <p:cNvPr id="66" name="15 Cilindro"/>
            <p:cNvSpPr/>
            <p:nvPr/>
          </p:nvSpPr>
          <p:spPr>
            <a:xfrm rot="16200000">
              <a:off x="1632366" y="3469661"/>
              <a:ext cx="342428" cy="2009465"/>
            </a:xfrm>
            <a:prstGeom prst="can">
              <a:avLst/>
            </a:prstGeom>
            <a:solidFill>
              <a:srgbClr val="FFFF00">
                <a:alpha val="87843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  MANEJO HIDRICO,   </a:t>
              </a:r>
            </a:p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  COSECHA DE AGUA</a:t>
              </a:r>
            </a:p>
          </p:txBody>
        </p:sp>
        <p:sp>
          <p:nvSpPr>
            <p:cNvPr id="67" name="17 Cilindro"/>
            <p:cNvSpPr/>
            <p:nvPr/>
          </p:nvSpPr>
          <p:spPr>
            <a:xfrm rot="16200000">
              <a:off x="2203336" y="3534647"/>
              <a:ext cx="386534" cy="2705990"/>
            </a:xfrm>
            <a:prstGeom prst="can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METROLOGÍA Y LABORATORIOS</a:t>
              </a:r>
            </a:p>
          </p:txBody>
        </p:sp>
        <p:sp>
          <p:nvSpPr>
            <p:cNvPr id="68" name="16 Cilindro"/>
            <p:cNvSpPr/>
            <p:nvPr/>
          </p:nvSpPr>
          <p:spPr>
            <a:xfrm rot="16200000">
              <a:off x="2062253" y="4450278"/>
              <a:ext cx="333558" cy="272922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PA" sz="6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  ASOCIATIVIDAD Y EMPRESARIALIDAD</a:t>
              </a:r>
            </a:p>
          </p:txBody>
        </p:sp>
        <p:sp>
          <p:nvSpPr>
            <p:cNvPr id="69" name="76 Rectángulo"/>
            <p:cNvSpPr/>
            <p:nvPr/>
          </p:nvSpPr>
          <p:spPr>
            <a:xfrm rot="16360621" flipH="1">
              <a:off x="-1161213" y="2153566"/>
              <a:ext cx="3599293" cy="4103103"/>
            </a:xfrm>
            <a:prstGeom prst="rect">
              <a:avLst/>
            </a:prstGeom>
            <a:solidFill>
              <a:srgbClr val="586D2D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isometricOffAxis2Top">
                <a:rot lat="17400000" lon="3600000" rev="1800000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 sz="1350">
                <a:solidFill>
                  <a:schemeClr val="bg1"/>
                </a:solidFill>
              </a:endParaRPr>
            </a:p>
          </p:txBody>
        </p:sp>
        <p:sp>
          <p:nvSpPr>
            <p:cNvPr id="70" name="90 Rectángulo"/>
            <p:cNvSpPr/>
            <p:nvPr/>
          </p:nvSpPr>
          <p:spPr>
            <a:xfrm rot="297004">
              <a:off x="770607" y="3494197"/>
              <a:ext cx="593169" cy="27343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n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s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t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u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c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i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o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n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a</a:t>
              </a:r>
            </a:p>
            <a:p>
              <a:pPr algn="ctr"/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l</a:t>
              </a:r>
            </a:p>
          </p:txBody>
        </p:sp>
        <p:sp>
          <p:nvSpPr>
            <p:cNvPr id="71" name="91 CuadroTexto"/>
            <p:cNvSpPr txBox="1"/>
            <p:nvPr/>
          </p:nvSpPr>
          <p:spPr>
            <a:xfrm rot="3666876">
              <a:off x="124191" y="2462885"/>
              <a:ext cx="1604264" cy="307776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s-PA" sz="900" b="1" dirty="0">
                  <a:solidFill>
                    <a:schemeClr val="bg1"/>
                  </a:solidFill>
                  <a:latin typeface="Aparajita" panose="020B0604020202020204" pitchFamily="34" charset="0"/>
                  <a:cs typeface="Aparajita" panose="020B0604020202020204" pitchFamily="34" charset="0"/>
                </a:rPr>
                <a:t>Fortalecimiento</a:t>
              </a:r>
            </a:p>
          </p:txBody>
        </p:sp>
        <p:grpSp>
          <p:nvGrpSpPr>
            <p:cNvPr id="72" name="69 Grupo"/>
            <p:cNvGrpSpPr/>
            <p:nvPr/>
          </p:nvGrpSpPr>
          <p:grpSpPr>
            <a:xfrm>
              <a:off x="3271430" y="743431"/>
              <a:ext cx="4438421" cy="771841"/>
              <a:chOff x="3271430" y="743431"/>
              <a:chExt cx="4438421" cy="771841"/>
            </a:xfrm>
          </p:grpSpPr>
          <p:sp>
            <p:nvSpPr>
              <p:cNvPr id="77" name="96 CuadroTexto"/>
              <p:cNvSpPr txBox="1"/>
              <p:nvPr/>
            </p:nvSpPr>
            <p:spPr>
              <a:xfrm>
                <a:off x="4373385" y="743431"/>
                <a:ext cx="2929313" cy="769435"/>
              </a:xfrm>
              <a:custGeom>
                <a:avLst/>
                <a:gdLst>
                  <a:gd name="connsiteX0" fmla="*/ 0 w 2627150"/>
                  <a:gd name="connsiteY0" fmla="*/ 0 h 369332"/>
                  <a:gd name="connsiteX1" fmla="*/ 2627150 w 2627150"/>
                  <a:gd name="connsiteY1" fmla="*/ 0 h 369332"/>
                  <a:gd name="connsiteX2" fmla="*/ 2627150 w 2627150"/>
                  <a:gd name="connsiteY2" fmla="*/ 369332 h 369332"/>
                  <a:gd name="connsiteX3" fmla="*/ 0 w 2627150"/>
                  <a:gd name="connsiteY3" fmla="*/ 369332 h 369332"/>
                  <a:gd name="connsiteX4" fmla="*/ 0 w 2627150"/>
                  <a:gd name="connsiteY4" fmla="*/ 0 h 369332"/>
                  <a:gd name="connsiteX0" fmla="*/ 0 w 2627150"/>
                  <a:gd name="connsiteY0" fmla="*/ 0 h 369332"/>
                  <a:gd name="connsiteX1" fmla="*/ 2627150 w 2627150"/>
                  <a:gd name="connsiteY1" fmla="*/ 0 h 369332"/>
                  <a:gd name="connsiteX2" fmla="*/ 2627150 w 2627150"/>
                  <a:gd name="connsiteY2" fmla="*/ 369332 h 369332"/>
                  <a:gd name="connsiteX3" fmla="*/ 0 w 2627150"/>
                  <a:gd name="connsiteY3" fmla="*/ 294381 h 369332"/>
                  <a:gd name="connsiteX4" fmla="*/ 0 w 2627150"/>
                  <a:gd name="connsiteY4" fmla="*/ 0 h 369332"/>
                  <a:gd name="connsiteX0" fmla="*/ 0 w 2627150"/>
                  <a:gd name="connsiteY0" fmla="*/ 0 h 294381"/>
                  <a:gd name="connsiteX1" fmla="*/ 2627150 w 2627150"/>
                  <a:gd name="connsiteY1" fmla="*/ 0 h 294381"/>
                  <a:gd name="connsiteX2" fmla="*/ 2627150 w 2627150"/>
                  <a:gd name="connsiteY2" fmla="*/ 294381 h 294381"/>
                  <a:gd name="connsiteX3" fmla="*/ 0 w 2627150"/>
                  <a:gd name="connsiteY3" fmla="*/ 294381 h 294381"/>
                  <a:gd name="connsiteX4" fmla="*/ 0 w 2627150"/>
                  <a:gd name="connsiteY4" fmla="*/ 0 h 294381"/>
                  <a:gd name="connsiteX0" fmla="*/ 0 w 2627150"/>
                  <a:gd name="connsiteY0" fmla="*/ 0 h 294381"/>
                  <a:gd name="connsiteX1" fmla="*/ 2627150 w 2627150"/>
                  <a:gd name="connsiteY1" fmla="*/ 0 h 294381"/>
                  <a:gd name="connsiteX2" fmla="*/ 2627150 w 2627150"/>
                  <a:gd name="connsiteY2" fmla="*/ 294381 h 294381"/>
                  <a:gd name="connsiteX3" fmla="*/ 0 w 2627150"/>
                  <a:gd name="connsiteY3" fmla="*/ 258536 h 294381"/>
                  <a:gd name="connsiteX4" fmla="*/ 0 w 2627150"/>
                  <a:gd name="connsiteY4" fmla="*/ 0 h 294381"/>
                  <a:gd name="connsiteX0" fmla="*/ 0 w 2627150"/>
                  <a:gd name="connsiteY0" fmla="*/ 0 h 258537"/>
                  <a:gd name="connsiteX1" fmla="*/ 2627150 w 2627150"/>
                  <a:gd name="connsiteY1" fmla="*/ 0 h 258537"/>
                  <a:gd name="connsiteX2" fmla="*/ 2627150 w 2627150"/>
                  <a:gd name="connsiteY2" fmla="*/ 258537 h 258537"/>
                  <a:gd name="connsiteX3" fmla="*/ 0 w 2627150"/>
                  <a:gd name="connsiteY3" fmla="*/ 258536 h 258537"/>
                  <a:gd name="connsiteX4" fmla="*/ 0 w 2627150"/>
                  <a:gd name="connsiteY4" fmla="*/ 0 h 258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150" h="258537">
                    <a:moveTo>
                      <a:pt x="0" y="0"/>
                    </a:moveTo>
                    <a:lnTo>
                      <a:pt x="2627150" y="0"/>
                    </a:lnTo>
                    <a:lnTo>
                      <a:pt x="2627150" y="258537"/>
                    </a:lnTo>
                    <a:lnTo>
                      <a:pt x="0" y="25853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A" sz="1050" b="1" u="sng" dirty="0"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BIENES PRIVADOS</a:t>
                </a:r>
              </a:p>
              <a:p>
                <a:pPr algn="ctr"/>
                <a:endParaRPr lang="es-PA" sz="1050" b="1" dirty="0">
                  <a:latin typeface="Browallia New" panose="020B0604020202020204" pitchFamily="34" charset="-34"/>
                  <a:cs typeface="Browallia New" panose="020B0604020202020204" pitchFamily="34" charset="-34"/>
                </a:endParaRPr>
              </a:p>
              <a:p>
                <a:pPr algn="ctr"/>
                <a:r>
                  <a:rPr lang="es-PA" sz="1050" dirty="0">
                    <a:latin typeface="Browallia New" panose="020B0604020202020204" pitchFamily="34" charset="-34"/>
                    <a:cs typeface="Browallia New" panose="020B0604020202020204" pitchFamily="34" charset="-34"/>
                  </a:rPr>
                  <a:t>402 MILLONES DE BALBOAS</a:t>
                </a:r>
              </a:p>
            </p:txBody>
          </p:sp>
          <p:cxnSp>
            <p:nvCxnSpPr>
              <p:cNvPr id="78" name="4 Conector recto de flecha"/>
              <p:cNvCxnSpPr/>
              <p:nvPr/>
            </p:nvCxnSpPr>
            <p:spPr>
              <a:xfrm>
                <a:off x="7709851" y="1268760"/>
                <a:ext cx="0" cy="246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89 Conector recto de flecha"/>
              <p:cNvCxnSpPr/>
              <p:nvPr/>
            </p:nvCxnSpPr>
            <p:spPr>
              <a:xfrm>
                <a:off x="3275856" y="1268760"/>
                <a:ext cx="0" cy="23547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54 Conector recto"/>
              <p:cNvCxnSpPr/>
              <p:nvPr/>
            </p:nvCxnSpPr>
            <p:spPr>
              <a:xfrm>
                <a:off x="6300192" y="1268760"/>
                <a:ext cx="14096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92 Conector recto"/>
              <p:cNvCxnSpPr/>
              <p:nvPr/>
            </p:nvCxnSpPr>
            <p:spPr>
              <a:xfrm>
                <a:off x="3271430" y="1268760"/>
                <a:ext cx="144458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97 Conector recto de flecha"/>
            <p:cNvCxnSpPr/>
            <p:nvPr/>
          </p:nvCxnSpPr>
          <p:spPr>
            <a:xfrm>
              <a:off x="2843808" y="1268760"/>
              <a:ext cx="0" cy="2354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98 Conector recto de flecha"/>
            <p:cNvCxnSpPr/>
            <p:nvPr/>
          </p:nvCxnSpPr>
          <p:spPr>
            <a:xfrm>
              <a:off x="467544" y="1268760"/>
              <a:ext cx="0" cy="2354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99 Conector recto"/>
            <p:cNvCxnSpPr/>
            <p:nvPr/>
          </p:nvCxnSpPr>
          <p:spPr>
            <a:xfrm>
              <a:off x="2555776" y="1268760"/>
              <a:ext cx="2880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100 Conector recto"/>
            <p:cNvCxnSpPr/>
            <p:nvPr/>
          </p:nvCxnSpPr>
          <p:spPr>
            <a:xfrm>
              <a:off x="467544" y="1274276"/>
              <a:ext cx="3644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2" t="18492" r="35824" b="16215"/>
          <a:stretch/>
        </p:blipFill>
        <p:spPr bwMode="auto">
          <a:xfrm>
            <a:off x="3838387" y="2829635"/>
            <a:ext cx="1977206" cy="343419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CuadroTexto 82"/>
          <p:cNvSpPr txBox="1"/>
          <p:nvPr/>
        </p:nvSpPr>
        <p:spPr>
          <a:xfrm rot="735215">
            <a:off x="5584207" y="4655567"/>
            <a:ext cx="5693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350" b="1" dirty="0">
                <a:solidFill>
                  <a:schemeClr val="bg1"/>
                </a:solidFill>
              </a:rPr>
              <a:t>AIP</a:t>
            </a:r>
          </a:p>
        </p:txBody>
      </p:sp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1" b="100000" l="19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65" y="6419924"/>
            <a:ext cx="720672" cy="45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7" descr="http://upload.wikimedia.org/wikipedia/commons/3/31/Theobroma_cacao_%28Cacao_2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3" b="100000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16" y="6504639"/>
            <a:ext cx="375418" cy="356062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3" descr="http://tse1.mm.bing.net/th?&amp;id=OIP.M56d686f1b634a2c2f4e4821621bc3a62o0&amp;w=300&amp;h=300&amp;c=0&amp;pid=1.9&amp;rs=0&amp;p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574" y="6475780"/>
            <a:ext cx="383562" cy="37379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87" name="Picture 6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532" y="6502048"/>
            <a:ext cx="400707" cy="33815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9" descr="http://tse1.mm.bing.net/th?&amp;id=OIP.M54eea881eea391a1ca37c85a12ae6f1co0&amp;w=300&amp;h=300&amp;c=0&amp;pid=1.9&amp;rs=0&amp;p=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1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217" y="6511498"/>
            <a:ext cx="309278" cy="32298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89" name="Picture 2" descr="https://www.eco-rincon.com/1815/pimiento-verde-ecologic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57" y="6484687"/>
            <a:ext cx="422799" cy="42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Resultado de imagen de carn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877" y="6446278"/>
            <a:ext cx="657464" cy="410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http://alimentarnos.com/media/mediacontent/post/image/png/granos%20de%20arroz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671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501494" y="6512790"/>
            <a:ext cx="412312" cy="34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http://tse1.mm.bing.net/th?&amp;id=OIP.Mde936948c0c99d0f3c7acd4711ef0c3co0&amp;w=300&amp;h=300&amp;c=0&amp;pid=1.9&amp;rs=0&amp;p=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12" b="893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22984" y="6576656"/>
            <a:ext cx="333109" cy="22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4" descr="http://tse1.mm.bing.net/th?&amp;id=OIP.M90364cc7e32a5a2e29827d144ecc2e55o0&amp;w=300&amp;h=300&amp;c=0&amp;pid=1.9&amp;rs=0&amp;p=0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0" t="13566"/>
          <a:stretch/>
        </p:blipFill>
        <p:spPr bwMode="auto">
          <a:xfrm>
            <a:off x="11224951" y="6544014"/>
            <a:ext cx="378042" cy="26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CuadroTexto 93"/>
          <p:cNvSpPr txBox="1"/>
          <p:nvPr/>
        </p:nvSpPr>
        <p:spPr>
          <a:xfrm rot="21399833">
            <a:off x="3965923" y="2544002"/>
            <a:ext cx="12101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350" b="1" dirty="0"/>
              <a:t>557 Millones</a:t>
            </a:r>
          </a:p>
        </p:txBody>
      </p:sp>
      <p:sp>
        <p:nvSpPr>
          <p:cNvPr id="107" name="Rectángulo 106"/>
          <p:cNvSpPr/>
          <p:nvPr/>
        </p:nvSpPr>
        <p:spPr>
          <a:xfrm>
            <a:off x="63789" y="63534"/>
            <a:ext cx="3395857" cy="1015663"/>
          </a:xfrm>
          <a:prstGeom prst="rect">
            <a:avLst/>
          </a:prstGeom>
          <a:noFill/>
          <a:ln>
            <a:noFill/>
            <a:prstDash val="lgDashDot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es-PA" sz="1200" u="sng" dirty="0" smtClean="0">
                <a:effectLst/>
                <a:latin typeface="+mj-lt"/>
                <a:ea typeface="Times New Roman" panose="02020603050405020304" pitchFamily="18" charset="0"/>
              </a:rPr>
              <a:t>OBJETIVO DE LA INVERSIÓN PÚBLICA EN EL PMARO: </a:t>
            </a:r>
          </a:p>
          <a:p>
            <a:pPr algn="just" hangingPunct="0">
              <a:spcAft>
                <a:spcPts val="0"/>
              </a:spcAft>
            </a:pPr>
            <a:endParaRPr lang="es-PA" sz="1200" u="sng" dirty="0">
              <a:latin typeface="+mj-lt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es-PA" sz="1200" dirty="0" smtClean="0">
                <a:effectLst/>
                <a:latin typeface="+mj-lt"/>
                <a:ea typeface="Times New Roman" panose="02020603050405020304" pitchFamily="18" charset="0"/>
              </a:rPr>
              <a:t>Proporcionar servicios públicos de calidad, oportunos, efectivos y suficientes</a:t>
            </a:r>
          </a:p>
        </p:txBody>
      </p:sp>
      <p:sp>
        <p:nvSpPr>
          <p:cNvPr id="111" name="Rectángulo 110"/>
          <p:cNvSpPr/>
          <p:nvPr/>
        </p:nvSpPr>
        <p:spPr>
          <a:xfrm>
            <a:off x="7432786" y="59877"/>
            <a:ext cx="4716682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</a:pPr>
            <a:r>
              <a:rPr lang="es-ES" sz="1200" u="sng" dirty="0" smtClean="0">
                <a:effectLst/>
                <a:latin typeface="+mj-lt"/>
                <a:ea typeface="Times New Roman" panose="02020603050405020304" pitchFamily="18" charset="0"/>
              </a:rPr>
              <a:t>OBJETIVO DE LA INVERSIÓN PRIVADA:</a:t>
            </a:r>
          </a:p>
          <a:p>
            <a:pPr algn="just" hangingPunct="0">
              <a:spcAft>
                <a:spcPts val="0"/>
              </a:spcAft>
            </a:pPr>
            <a:endParaRPr lang="es-ES" sz="1200" u="sng" dirty="0">
              <a:latin typeface="+mj-lt"/>
              <a:ea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es-ES" sz="1200" dirty="0" smtClean="0">
                <a:effectLst/>
                <a:latin typeface="+mj-lt"/>
                <a:ea typeface="Times New Roman" panose="02020603050405020304" pitchFamily="18" charset="0"/>
              </a:rPr>
              <a:t>Lograr un agro dinámico conducido por emprendedores e innovadores</a:t>
            </a:r>
            <a:endParaRPr lang="es-PA" sz="1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5" name="Rectángulo 114"/>
          <p:cNvSpPr/>
          <p:nvPr/>
        </p:nvSpPr>
        <p:spPr>
          <a:xfrm>
            <a:off x="70881" y="2150234"/>
            <a:ext cx="3388765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200" u="sng" dirty="0" smtClean="0">
                <a:effectLst/>
                <a:latin typeface="+mj-lt"/>
                <a:ea typeface="Times New Roman" panose="02020603050405020304" pitchFamily="18" charset="0"/>
              </a:rPr>
              <a:t>OBJETIVO </a:t>
            </a:r>
            <a:r>
              <a:rPr lang="es-ES" sz="1200" u="sng" dirty="0" smtClean="0">
                <a:latin typeface="+mj-lt"/>
                <a:ea typeface="Times New Roman" panose="02020603050405020304" pitchFamily="18" charset="0"/>
              </a:rPr>
              <a:t>DEL PMARO:</a:t>
            </a:r>
            <a:r>
              <a:rPr lang="es-ES" sz="1200" dirty="0" smtClean="0">
                <a:latin typeface="+mj-lt"/>
                <a:ea typeface="Times New Roman" panose="02020603050405020304" pitchFamily="18" charset="0"/>
              </a:rPr>
              <a:t> </a:t>
            </a:r>
          </a:p>
          <a:p>
            <a:pPr algn="just"/>
            <a:endParaRPr lang="es-ES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es-ES" sz="1200" dirty="0" smtClean="0">
                <a:effectLst/>
                <a:latin typeface="+mj-lt"/>
                <a:ea typeface="Times New Roman" panose="02020603050405020304" pitchFamily="18" charset="0"/>
              </a:rPr>
              <a:t>Elevar sostenidamente el nivel competitivo de las cadenas de valor intervenidas</a:t>
            </a:r>
            <a:endParaRPr lang="es-PA" sz="1200" dirty="0">
              <a:latin typeface="+mj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43" y="4150613"/>
            <a:ext cx="38430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/>
              <a:t>Plan Inédito:</a:t>
            </a:r>
          </a:p>
          <a:p>
            <a:endParaRPr lang="es-P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 smtClean="0"/>
              <a:t>Público y Privado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 smtClean="0"/>
              <a:t>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 smtClean="0"/>
              <a:t>Impactos Rápidos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 smtClean="0"/>
              <a:t>Masivo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 smtClean="0"/>
              <a:t>Combina inversiones duras y blandas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A" dirty="0" smtClean="0"/>
              <a:t>Sostenibilidad de la inversión</a:t>
            </a:r>
            <a:endParaRPr lang="es-PA" dirty="0"/>
          </a:p>
        </p:txBody>
      </p:sp>
    </p:spTree>
    <p:extLst>
      <p:ext uri="{BB962C8B-B14F-4D97-AF65-F5344CB8AC3E}">
        <p14:creationId xmlns:p14="http://schemas.microsoft.com/office/powerpoint/2010/main" val="37224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11" grpId="0"/>
      <p:bldP spid="1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81082" y="2599765"/>
            <a:ext cx="72614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4000" b="1" dirty="0" smtClean="0"/>
              <a:t>Programas Verticales</a:t>
            </a:r>
          </a:p>
          <a:p>
            <a:endParaRPr lang="es-PA" sz="4000" b="1" dirty="0" smtClean="0"/>
          </a:p>
          <a:p>
            <a:r>
              <a:rPr lang="es-PA" sz="4000" b="1" dirty="0" smtClean="0"/>
              <a:t>Cadenas de Valor</a:t>
            </a:r>
          </a:p>
          <a:p>
            <a:endParaRPr lang="es-PA" sz="4000" b="1" dirty="0" smtClean="0"/>
          </a:p>
          <a:p>
            <a:r>
              <a:rPr lang="es-PA" sz="4000" b="1" dirty="0" smtClean="0"/>
              <a:t>Inversión Privada</a:t>
            </a:r>
            <a:endParaRPr lang="es-PA" sz="4000" b="1" dirty="0"/>
          </a:p>
        </p:txBody>
      </p:sp>
    </p:spTree>
    <p:extLst>
      <p:ext uri="{BB962C8B-B14F-4D97-AF65-F5344CB8AC3E}">
        <p14:creationId xmlns:p14="http://schemas.microsoft.com/office/powerpoint/2010/main" val="124183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011" t="16521" r="37513" b="14409"/>
          <a:stretch/>
        </p:blipFill>
        <p:spPr>
          <a:xfrm>
            <a:off x="192024" y="63108"/>
            <a:ext cx="5267099" cy="68974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6175" t="18415" r="37513" b="12222"/>
          <a:stretch/>
        </p:blipFill>
        <p:spPr>
          <a:xfrm>
            <a:off x="5951095" y="-64908"/>
            <a:ext cx="5323457" cy="70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4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421" t="20310" r="37513" b="15282"/>
          <a:stretch/>
        </p:blipFill>
        <p:spPr>
          <a:xfrm>
            <a:off x="192024" y="45570"/>
            <a:ext cx="4907636" cy="6821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6275" t="22767" r="37451" b="12222"/>
          <a:stretch/>
        </p:blipFill>
        <p:spPr>
          <a:xfrm>
            <a:off x="6172200" y="74627"/>
            <a:ext cx="4882583" cy="67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5098" t="20327" r="36372" b="13790"/>
          <a:stretch/>
        </p:blipFill>
        <p:spPr>
          <a:xfrm>
            <a:off x="246888" y="83910"/>
            <a:ext cx="5139769" cy="66763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5196" t="21373" r="36568" b="12397"/>
          <a:stretch/>
        </p:blipFill>
        <p:spPr>
          <a:xfrm>
            <a:off x="5983896" y="19904"/>
            <a:ext cx="5208360" cy="67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451" t="20328" r="34118" b="15359"/>
          <a:stretch/>
        </p:blipFill>
        <p:spPr>
          <a:xfrm>
            <a:off x="310896" y="74767"/>
            <a:ext cx="5067495" cy="69255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2549" t="23464" r="33824" b="12222"/>
          <a:stretch/>
        </p:blipFill>
        <p:spPr>
          <a:xfrm>
            <a:off x="5914016" y="-235770"/>
            <a:ext cx="5360535" cy="72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3246</TotalTime>
  <Words>1286</Words>
  <Application>Microsoft Office PowerPoint</Application>
  <PresentationFormat>Panorámica</PresentationFormat>
  <Paragraphs>475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Aparajita</vt:lpstr>
      <vt:lpstr>Arial</vt:lpstr>
      <vt:lpstr>Browallia New</vt:lpstr>
      <vt:lpstr>Calibri</vt:lpstr>
      <vt:lpstr>Century Gothic</vt:lpstr>
      <vt:lpstr>Times New Roman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escudero</dc:creator>
  <cp:lastModifiedBy>gerardo escudero</cp:lastModifiedBy>
  <cp:revision>45</cp:revision>
  <dcterms:created xsi:type="dcterms:W3CDTF">2017-03-13T07:36:53Z</dcterms:created>
  <dcterms:modified xsi:type="dcterms:W3CDTF">2017-06-30T12:03:03Z</dcterms:modified>
</cp:coreProperties>
</file>